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6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5"/>
    <p:sldMasterId id="2147484229" r:id="rId6"/>
    <p:sldMasterId id="2147484271" r:id="rId7"/>
  </p:sldMasterIdLst>
  <p:notesMasterIdLst>
    <p:notesMasterId r:id="rId100"/>
  </p:notesMasterIdLst>
  <p:handoutMasterIdLst>
    <p:handoutMasterId r:id="rId101"/>
  </p:handoutMasterIdLst>
  <p:sldIdLst>
    <p:sldId id="1308" r:id="rId8"/>
    <p:sldId id="1249" r:id="rId9"/>
    <p:sldId id="1251" r:id="rId10"/>
    <p:sldId id="1314" r:id="rId11"/>
    <p:sldId id="1309" r:id="rId12"/>
    <p:sldId id="1362" r:id="rId13"/>
    <p:sldId id="1363" r:id="rId14"/>
    <p:sldId id="2790" r:id="rId15"/>
    <p:sldId id="1375" r:id="rId16"/>
    <p:sldId id="1310" r:id="rId17"/>
    <p:sldId id="1315" r:id="rId18"/>
    <p:sldId id="1365" r:id="rId19"/>
    <p:sldId id="1372" r:id="rId20"/>
    <p:sldId id="1374" r:id="rId21"/>
    <p:sldId id="2789" r:id="rId22"/>
    <p:sldId id="1399" r:id="rId23"/>
    <p:sldId id="1400" r:id="rId24"/>
    <p:sldId id="1385" r:id="rId25"/>
    <p:sldId id="1386" r:id="rId26"/>
    <p:sldId id="1311" r:id="rId27"/>
    <p:sldId id="1346" r:id="rId28"/>
    <p:sldId id="1312" r:id="rId29"/>
    <p:sldId id="1313" r:id="rId30"/>
    <p:sldId id="1318" r:id="rId31"/>
    <p:sldId id="1397" r:id="rId32"/>
    <p:sldId id="1317" r:id="rId33"/>
    <p:sldId id="1383" r:id="rId34"/>
    <p:sldId id="1316" r:id="rId35"/>
    <p:sldId id="1393" r:id="rId36"/>
    <p:sldId id="1398" r:id="rId37"/>
    <p:sldId id="1373" r:id="rId38"/>
    <p:sldId id="2792" r:id="rId39"/>
    <p:sldId id="1322" r:id="rId40"/>
    <p:sldId id="1366" r:id="rId41"/>
    <p:sldId id="1376" r:id="rId42"/>
    <p:sldId id="1377" r:id="rId43"/>
    <p:sldId id="1371" r:id="rId44"/>
    <p:sldId id="1321" r:id="rId45"/>
    <p:sldId id="1319" r:id="rId46"/>
    <p:sldId id="1392" r:id="rId47"/>
    <p:sldId id="1395" r:id="rId48"/>
    <p:sldId id="1396" r:id="rId49"/>
    <p:sldId id="1394" r:id="rId50"/>
    <p:sldId id="1367" r:id="rId51"/>
    <p:sldId id="1320" r:id="rId52"/>
    <p:sldId id="1329" r:id="rId53"/>
    <p:sldId id="1378" r:id="rId54"/>
    <p:sldId id="1381" r:id="rId55"/>
    <p:sldId id="2793" r:id="rId56"/>
    <p:sldId id="1390" r:id="rId57"/>
    <p:sldId id="1389" r:id="rId58"/>
    <p:sldId id="1382" r:id="rId59"/>
    <p:sldId id="1353" r:id="rId60"/>
    <p:sldId id="1369" r:id="rId61"/>
    <p:sldId id="1359" r:id="rId62"/>
    <p:sldId id="1326" r:id="rId63"/>
    <p:sldId id="1328" r:id="rId64"/>
    <p:sldId id="1330" r:id="rId65"/>
    <p:sldId id="1331" r:id="rId66"/>
    <p:sldId id="1332" r:id="rId67"/>
    <p:sldId id="1333" r:id="rId68"/>
    <p:sldId id="1334" r:id="rId69"/>
    <p:sldId id="1336" r:id="rId70"/>
    <p:sldId id="1337" r:id="rId71"/>
    <p:sldId id="1338" r:id="rId72"/>
    <p:sldId id="1339" r:id="rId73"/>
    <p:sldId id="1340" r:id="rId74"/>
    <p:sldId id="1341" r:id="rId75"/>
    <p:sldId id="1342" r:id="rId76"/>
    <p:sldId id="1344" r:id="rId77"/>
    <p:sldId id="1345" r:id="rId78"/>
    <p:sldId id="1347" r:id="rId79"/>
    <p:sldId id="1348" r:id="rId80"/>
    <p:sldId id="1349" r:id="rId81"/>
    <p:sldId id="1350" r:id="rId82"/>
    <p:sldId id="1351" r:id="rId83"/>
    <p:sldId id="1352" r:id="rId84"/>
    <p:sldId id="1354" r:id="rId85"/>
    <p:sldId id="1355" r:id="rId86"/>
    <p:sldId id="1356" r:id="rId87"/>
    <p:sldId id="1357" r:id="rId88"/>
    <p:sldId id="1358" r:id="rId89"/>
    <p:sldId id="1360" r:id="rId90"/>
    <p:sldId id="1248" r:id="rId91"/>
    <p:sldId id="2791" r:id="rId92"/>
    <p:sldId id="1323" r:id="rId93"/>
    <p:sldId id="1324" r:id="rId94"/>
    <p:sldId id="1368" r:id="rId95"/>
    <p:sldId id="1380" r:id="rId96"/>
    <p:sldId id="1387" r:id="rId97"/>
    <p:sldId id="1388" r:id="rId98"/>
    <p:sldId id="1384" r:id="rId9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hite Template" id="{5B0B8DFF-57E5-4D4B-BA72-542DF84B8E2F}">
          <p14:sldIdLst>
            <p14:sldId id="1308"/>
            <p14:sldId id="1249"/>
            <p14:sldId id="1251"/>
          </p14:sldIdLst>
        </p14:section>
        <p14:section name="Value Proposition" id="{B6289579-7778-4026-8A6E-013AC1B147A4}">
          <p14:sldIdLst>
            <p14:sldId id="1314"/>
            <p14:sldId id="1309"/>
            <p14:sldId id="1362"/>
            <p14:sldId id="1363"/>
            <p14:sldId id="2790"/>
          </p14:sldIdLst>
        </p14:section>
        <p14:section name="Prerequisites" id="{C9DE0CD9-1D07-45A6-BA3E-2371B95126D7}">
          <p14:sldIdLst>
            <p14:sldId id="1375"/>
            <p14:sldId id="1310"/>
          </p14:sldIdLst>
        </p14:section>
        <p14:section name="Modules" id="{550A679F-AB3A-48BE-8F3E-EFFEA6912345}">
          <p14:sldIdLst>
            <p14:sldId id="1315"/>
            <p14:sldId id="1365"/>
            <p14:sldId id="1372"/>
          </p14:sldIdLst>
        </p14:section>
        <p14:section name="Security and Identity" id="{5E3C52FA-00F2-40ED-A3B9-A7611893FF0C}">
          <p14:sldIdLst>
            <p14:sldId id="1374"/>
            <p14:sldId id="2789"/>
            <p14:sldId id="1399"/>
            <p14:sldId id="1400"/>
          </p14:sldIdLst>
        </p14:section>
        <p14:section name="Monitoring and Management" id="{28AA5DD4-0222-4485-8A64-B64A471FEDD1}">
          <p14:sldIdLst>
            <p14:sldId id="1385"/>
            <p14:sldId id="1386"/>
            <p14:sldId id="1311"/>
            <p14:sldId id="1346"/>
            <p14:sldId id="1312"/>
            <p14:sldId id="1313"/>
            <p14:sldId id="1318"/>
            <p14:sldId id="1397"/>
            <p14:sldId id="1317"/>
            <p14:sldId id="1383"/>
            <p14:sldId id="1316"/>
            <p14:sldId id="1393"/>
            <p14:sldId id="1398"/>
          </p14:sldIdLst>
        </p14:section>
        <p14:section name="Compute" id="{FB7D2959-E17D-4DC7-96EF-027B33C29860}">
          <p14:sldIdLst>
            <p14:sldId id="1373"/>
            <p14:sldId id="2792"/>
            <p14:sldId id="1322"/>
            <p14:sldId id="1366"/>
            <p14:sldId id="1376"/>
            <p14:sldId id="1377"/>
          </p14:sldIdLst>
        </p14:section>
        <p14:section name="Networking" id="{1973D467-A781-4391-A2DB-42D93A29276E}">
          <p14:sldIdLst>
            <p14:sldId id="1371"/>
            <p14:sldId id="1321"/>
            <p14:sldId id="1319"/>
            <p14:sldId id="1392"/>
            <p14:sldId id="1395"/>
            <p14:sldId id="1396"/>
            <p14:sldId id="1394"/>
            <p14:sldId id="1367"/>
            <p14:sldId id="1320"/>
            <p14:sldId id="1329"/>
            <p14:sldId id="1378"/>
          </p14:sldIdLst>
        </p14:section>
        <p14:section name="Database and Storage" id="{4D623DC5-484B-4FED-915C-02FBBDFAE266}">
          <p14:sldIdLst>
            <p14:sldId id="1381"/>
            <p14:sldId id="2793"/>
            <p14:sldId id="1390"/>
          </p14:sldIdLst>
        </p14:section>
        <p14:section name="Development Tools" id="{0F87F8AA-2AA9-4127-B3A7-EEA3EF8D90B4}">
          <p14:sldIdLst>
            <p14:sldId id="1389"/>
            <p14:sldId id="1382"/>
          </p14:sldIdLst>
        </p14:section>
        <p14:section name="Configure Azure" id="{6040499A-9F58-40F3-B031-620A2055843E}">
          <p14:sldIdLst>
            <p14:sldId id="1353"/>
            <p14:sldId id="1369"/>
            <p14:sldId id="1359"/>
            <p14:sldId id="1326"/>
            <p14:sldId id="1328"/>
            <p14:sldId id="1330"/>
            <p14:sldId id="1331"/>
            <p14:sldId id="1332"/>
            <p14:sldId id="1333"/>
            <p14:sldId id="1334"/>
            <p14:sldId id="1336"/>
            <p14:sldId id="1337"/>
            <p14:sldId id="1338"/>
            <p14:sldId id="1339"/>
            <p14:sldId id="1340"/>
            <p14:sldId id="1341"/>
            <p14:sldId id="1342"/>
            <p14:sldId id="1344"/>
            <p14:sldId id="1345"/>
            <p14:sldId id="1347"/>
            <p14:sldId id="1348"/>
            <p14:sldId id="1349"/>
            <p14:sldId id="1350"/>
            <p14:sldId id="1351"/>
            <p14:sldId id="1352"/>
            <p14:sldId id="1354"/>
            <p14:sldId id="1355"/>
            <p14:sldId id="1356"/>
            <p14:sldId id="1357"/>
            <p14:sldId id="1358"/>
            <p14:sldId id="1360"/>
            <p14:sldId id="1248"/>
            <p14:sldId id="2791"/>
            <p14:sldId id="1323"/>
            <p14:sldId id="1324"/>
            <p14:sldId id="1368"/>
            <p14:sldId id="1380"/>
            <p14:sldId id="1387"/>
            <p14:sldId id="1388"/>
            <p14:sldId id="1384"/>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88F"/>
    <a:srgbClr val="B4009E"/>
    <a:srgbClr val="0078D7"/>
    <a:srgbClr val="FFFFFF"/>
    <a:srgbClr val="525252"/>
    <a:srgbClr val="E3008C"/>
    <a:srgbClr val="107C10"/>
    <a:srgbClr val="004B50"/>
    <a:srgbClr val="D83B01"/>
    <a:srgbClr val="5C005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720" autoAdjust="0"/>
    <p:restoredTop sz="88832" autoAdjust="0"/>
  </p:normalViewPr>
  <p:slideViewPr>
    <p:cSldViewPr>
      <p:cViewPr varScale="1">
        <p:scale>
          <a:sx n="127" d="100"/>
          <a:sy n="127" d="100"/>
        </p:scale>
        <p:origin x="60" y="160"/>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notesViewPr>
    <p:cSldViewPr showGuides="1">
      <p:cViewPr varScale="1">
        <p:scale>
          <a:sx n="67" d="100"/>
          <a:sy n="67" d="100"/>
        </p:scale>
        <p:origin x="3043"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7" Type="http://schemas.openxmlformats.org/officeDocument/2006/relationships/slideMaster" Target="slideMasters/slideMaster3.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slide" Target="slides/slide72.xml"/><Relationship Id="rId87" Type="http://schemas.openxmlformats.org/officeDocument/2006/relationships/slide" Target="slides/slide80.xml"/><Relationship Id="rId102" Type="http://schemas.openxmlformats.org/officeDocument/2006/relationships/commentAuthors" Target="commentAuthors.xml"/><Relationship Id="rId5" Type="http://schemas.openxmlformats.org/officeDocument/2006/relationships/slideMaster" Target="slideMasters/slideMaster1.xml"/><Relationship Id="rId61" Type="http://schemas.openxmlformats.org/officeDocument/2006/relationships/slide" Target="slides/slide54.xml"/><Relationship Id="rId82" Type="http://schemas.openxmlformats.org/officeDocument/2006/relationships/slide" Target="slides/slide75.xml"/><Relationship Id="rId90" Type="http://schemas.openxmlformats.org/officeDocument/2006/relationships/slide" Target="slides/slide83.xml"/><Relationship Id="rId95" Type="http://schemas.openxmlformats.org/officeDocument/2006/relationships/slide" Target="slides/slide88.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slide" Target="slides/slide73.xml"/><Relationship Id="rId85" Type="http://schemas.openxmlformats.org/officeDocument/2006/relationships/slide" Target="slides/slide78.xml"/><Relationship Id="rId93" Type="http://schemas.openxmlformats.org/officeDocument/2006/relationships/slide" Target="slides/slide86.xml"/><Relationship Id="rId98" Type="http://schemas.openxmlformats.org/officeDocument/2006/relationships/slide" Target="slides/slide9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slide" Target="slides/slide84.xml"/><Relationship Id="rId96" Type="http://schemas.openxmlformats.org/officeDocument/2006/relationships/slide" Target="slides/slide89.xml"/><Relationship Id="rId1" Type="http://schemas.openxmlformats.org/officeDocument/2006/relationships/customXml" Target="../customXml/item1.xml"/><Relationship Id="rId6"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0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1568DE-251C-4024-9A9A-1163EC0A8B1D}" type="doc">
      <dgm:prSet loTypeId="urn:microsoft.com/office/officeart/2008/layout/LinedList" loCatId="list" qsTypeId="urn:microsoft.com/office/officeart/2005/8/quickstyle/simple1" qsCatId="simple" csTypeId="urn:microsoft.com/office/officeart/2005/8/colors/accent3_2" csCatId="accent3" phldr="1"/>
      <dgm:spPr/>
      <dgm:t>
        <a:bodyPr/>
        <a:lstStyle/>
        <a:p>
          <a:endParaRPr lang="en-US"/>
        </a:p>
      </dgm:t>
    </dgm:pt>
    <dgm:pt modelId="{59CD414F-B4D9-4A62-94E1-B57143DCBD38}">
      <dgm:prSet/>
      <dgm:spPr/>
      <dgm:t>
        <a:bodyPr/>
        <a:lstStyle/>
        <a:p>
          <a:r>
            <a:rPr lang="en-US" dirty="0"/>
            <a:t>New cloud enrollments often don’t get utilized because the technical and business stakeholders are not aware of the cloud adoption strategy</a:t>
          </a:r>
        </a:p>
      </dgm:t>
    </dgm:pt>
    <dgm:pt modelId="{F030F47C-0FDE-4393-B415-7BA81A3467AA}" type="parTrans" cxnId="{03BF3F39-8995-47CD-90A7-1A5B7AD1B5C1}">
      <dgm:prSet/>
      <dgm:spPr/>
      <dgm:t>
        <a:bodyPr/>
        <a:lstStyle/>
        <a:p>
          <a:endParaRPr lang="en-US"/>
        </a:p>
      </dgm:t>
    </dgm:pt>
    <dgm:pt modelId="{5946362A-90C7-439D-A280-A78A54F744AA}" type="sibTrans" cxnId="{03BF3F39-8995-47CD-90A7-1A5B7AD1B5C1}">
      <dgm:prSet/>
      <dgm:spPr/>
      <dgm:t>
        <a:bodyPr/>
        <a:lstStyle/>
        <a:p>
          <a:endParaRPr lang="en-US"/>
        </a:p>
      </dgm:t>
    </dgm:pt>
    <dgm:pt modelId="{9D778935-ADAF-45A4-8C5B-A0B37EC07077}">
      <dgm:prSet/>
      <dgm:spPr/>
      <dgm:t>
        <a:bodyPr/>
        <a:lstStyle/>
        <a:p>
          <a:r>
            <a:rPr lang="en-US" dirty="0"/>
            <a:t>Financial and technical stakeholders often change, causing long delays if Azure enterprise roles are assigned to individuals.</a:t>
          </a:r>
        </a:p>
      </dgm:t>
    </dgm:pt>
    <dgm:pt modelId="{EF629DBE-5483-4ED9-B4D3-28DCF534292A}" type="parTrans" cxnId="{6B21D779-3EF5-4069-B36C-115A38B0F366}">
      <dgm:prSet/>
      <dgm:spPr/>
      <dgm:t>
        <a:bodyPr/>
        <a:lstStyle/>
        <a:p>
          <a:endParaRPr lang="en-US"/>
        </a:p>
      </dgm:t>
    </dgm:pt>
    <dgm:pt modelId="{5328B7BC-673B-4F93-A02D-21B940B8FFF3}" type="sibTrans" cxnId="{6B21D779-3EF5-4069-B36C-115A38B0F366}">
      <dgm:prSet/>
      <dgm:spPr/>
      <dgm:t>
        <a:bodyPr/>
        <a:lstStyle/>
        <a:p>
          <a:endParaRPr lang="en-US"/>
        </a:p>
      </dgm:t>
    </dgm:pt>
    <dgm:pt modelId="{DD703919-6648-47F2-A2C8-E45D8B2639D3}">
      <dgm:prSet/>
      <dgm:spPr/>
      <dgm:t>
        <a:bodyPr/>
        <a:lstStyle/>
        <a:p>
          <a:r>
            <a:rPr lang="en-US" dirty="0"/>
            <a:t>Single Sign-on is a value customers would like, yet is often perceived as being too difficult to implement.</a:t>
          </a:r>
        </a:p>
      </dgm:t>
    </dgm:pt>
    <dgm:pt modelId="{0E3C0CA6-65BB-425C-967A-BA4323BE5731}" type="parTrans" cxnId="{DB201D55-D4A5-41EA-AECE-572173991EC5}">
      <dgm:prSet/>
      <dgm:spPr/>
      <dgm:t>
        <a:bodyPr/>
        <a:lstStyle/>
        <a:p>
          <a:endParaRPr lang="en-US"/>
        </a:p>
      </dgm:t>
    </dgm:pt>
    <dgm:pt modelId="{8BDEE6FE-DC5C-43F7-9761-2ECDC7BF9AB1}" type="sibTrans" cxnId="{DB201D55-D4A5-41EA-AECE-572173991EC5}">
      <dgm:prSet/>
      <dgm:spPr/>
      <dgm:t>
        <a:bodyPr/>
        <a:lstStyle/>
        <a:p>
          <a:endParaRPr lang="en-US"/>
        </a:p>
      </dgm:t>
    </dgm:pt>
    <dgm:pt modelId="{E041EAC4-B45D-4844-B416-54E98402BE1D}">
      <dgm:prSet/>
      <dgm:spPr/>
      <dgm:t>
        <a:bodyPr/>
        <a:lstStyle/>
        <a:p>
          <a:r>
            <a:rPr lang="en-US" dirty="0"/>
            <a:t>Role based access control, data classification and network security is perceived as difficult to </a:t>
          </a:r>
          <a:r>
            <a:rPr lang="en-US" dirty="0" err="1"/>
            <a:t>implemet</a:t>
          </a:r>
          <a:r>
            <a:rPr lang="en-US" dirty="0"/>
            <a:t>.</a:t>
          </a:r>
        </a:p>
      </dgm:t>
    </dgm:pt>
    <dgm:pt modelId="{75BA64E8-EE9E-4C48-A250-BDABC23AB7A7}" type="parTrans" cxnId="{AED727B7-800E-46D4-86C7-4CEB29367A63}">
      <dgm:prSet/>
      <dgm:spPr/>
      <dgm:t>
        <a:bodyPr/>
        <a:lstStyle/>
        <a:p>
          <a:endParaRPr lang="en-US"/>
        </a:p>
      </dgm:t>
    </dgm:pt>
    <dgm:pt modelId="{70787554-E6BE-44A1-AE95-6A2CAD3B8599}" type="sibTrans" cxnId="{AED727B7-800E-46D4-86C7-4CEB29367A63}">
      <dgm:prSet/>
      <dgm:spPr/>
      <dgm:t>
        <a:bodyPr/>
        <a:lstStyle/>
        <a:p>
          <a:endParaRPr lang="en-US"/>
        </a:p>
      </dgm:t>
    </dgm:pt>
    <dgm:pt modelId="{6347EF38-2E37-4AFD-B947-1F7B2D6C6C6D}">
      <dgm:prSet/>
      <dgm:spPr/>
      <dgm:t>
        <a:bodyPr/>
        <a:lstStyle/>
        <a:p>
          <a:r>
            <a:rPr lang="en-US" dirty="0"/>
            <a:t>Staff isn’t enabled to deploy workloads securely with a culture of continuous learning.</a:t>
          </a:r>
        </a:p>
      </dgm:t>
    </dgm:pt>
    <dgm:pt modelId="{24E78272-2917-4253-8ACB-815BA4CC27ED}" type="parTrans" cxnId="{A2C2CB05-8FA2-4580-B151-8566B1E2F4FC}">
      <dgm:prSet/>
      <dgm:spPr/>
      <dgm:t>
        <a:bodyPr/>
        <a:lstStyle/>
        <a:p>
          <a:endParaRPr lang="en-US"/>
        </a:p>
      </dgm:t>
    </dgm:pt>
    <dgm:pt modelId="{869381A9-54C8-42A4-918A-5E8F20D98762}" type="sibTrans" cxnId="{A2C2CB05-8FA2-4580-B151-8566B1E2F4FC}">
      <dgm:prSet/>
      <dgm:spPr/>
      <dgm:t>
        <a:bodyPr/>
        <a:lstStyle/>
        <a:p>
          <a:endParaRPr lang="en-US"/>
        </a:p>
      </dgm:t>
    </dgm:pt>
    <dgm:pt modelId="{DEB33E08-53F0-45C8-B117-D9B72603B818}">
      <dgm:prSet/>
      <dgm:spPr/>
      <dgm:t>
        <a:bodyPr/>
        <a:lstStyle/>
        <a:p>
          <a:r>
            <a:rPr lang="en-US" dirty="0"/>
            <a:t>Hybrid integration of cloud resources, identity, operations, network and security with on premise systems is a great differentiator of Azure to other clouds</a:t>
          </a:r>
        </a:p>
      </dgm:t>
    </dgm:pt>
    <dgm:pt modelId="{EC9B24E8-CB65-436F-906D-A44954EB287C}" type="parTrans" cxnId="{BD0FC63F-0F42-49D5-A58B-F7D813D9B644}">
      <dgm:prSet/>
      <dgm:spPr/>
      <dgm:t>
        <a:bodyPr/>
        <a:lstStyle/>
        <a:p>
          <a:endParaRPr lang="en-US"/>
        </a:p>
      </dgm:t>
    </dgm:pt>
    <dgm:pt modelId="{416C19E7-C28C-43BC-B1A8-6DB82159EA6A}" type="sibTrans" cxnId="{BD0FC63F-0F42-49D5-A58B-F7D813D9B644}">
      <dgm:prSet/>
      <dgm:spPr/>
      <dgm:t>
        <a:bodyPr/>
        <a:lstStyle/>
        <a:p>
          <a:endParaRPr lang="en-US"/>
        </a:p>
      </dgm:t>
    </dgm:pt>
    <dgm:pt modelId="{10FF1C77-893F-40DC-ACE8-8ADE7C96C694}">
      <dgm:prSet/>
      <dgm:spPr/>
      <dgm:t>
        <a:bodyPr/>
        <a:lstStyle/>
        <a:p>
          <a:r>
            <a:rPr lang="en-US" dirty="0"/>
            <a:t>Partner assistance is not easy to communicate .</a:t>
          </a:r>
        </a:p>
      </dgm:t>
    </dgm:pt>
    <dgm:pt modelId="{4CB65AD6-B1F0-4249-AC77-50109A127A1E}" type="parTrans" cxnId="{E0788751-A164-4F3A-88C7-50ED54FFF85E}">
      <dgm:prSet/>
      <dgm:spPr/>
      <dgm:t>
        <a:bodyPr/>
        <a:lstStyle/>
        <a:p>
          <a:endParaRPr lang="en-US"/>
        </a:p>
      </dgm:t>
    </dgm:pt>
    <dgm:pt modelId="{2C964E0F-2268-4501-A152-2CEBA70BAEC4}" type="sibTrans" cxnId="{E0788751-A164-4F3A-88C7-50ED54FFF85E}">
      <dgm:prSet/>
      <dgm:spPr/>
      <dgm:t>
        <a:bodyPr/>
        <a:lstStyle/>
        <a:p>
          <a:endParaRPr lang="en-US"/>
        </a:p>
      </dgm:t>
    </dgm:pt>
    <dgm:pt modelId="{9A3E957A-41C9-4D06-8E67-CA1AF39D3A64}" type="pres">
      <dgm:prSet presAssocID="{D31568DE-251C-4024-9A9A-1163EC0A8B1D}" presName="vert0" presStyleCnt="0">
        <dgm:presLayoutVars>
          <dgm:dir/>
          <dgm:animOne val="branch"/>
          <dgm:animLvl val="lvl"/>
        </dgm:presLayoutVars>
      </dgm:prSet>
      <dgm:spPr/>
    </dgm:pt>
    <dgm:pt modelId="{A30D0F76-EC86-4C74-B853-43DEF9D99595}" type="pres">
      <dgm:prSet presAssocID="{59CD414F-B4D9-4A62-94E1-B57143DCBD38}" presName="thickLine" presStyleLbl="alignNode1" presStyleIdx="0" presStyleCnt="7"/>
      <dgm:spPr/>
    </dgm:pt>
    <dgm:pt modelId="{BB716ACE-EF62-4664-B346-A668E0FC2703}" type="pres">
      <dgm:prSet presAssocID="{59CD414F-B4D9-4A62-94E1-B57143DCBD38}" presName="horz1" presStyleCnt="0"/>
      <dgm:spPr/>
    </dgm:pt>
    <dgm:pt modelId="{837CC808-4178-4C84-9451-3E1E447239BF}" type="pres">
      <dgm:prSet presAssocID="{59CD414F-B4D9-4A62-94E1-B57143DCBD38}" presName="tx1" presStyleLbl="revTx" presStyleIdx="0" presStyleCnt="7"/>
      <dgm:spPr/>
    </dgm:pt>
    <dgm:pt modelId="{0609D22C-929E-44F1-BD86-CA24F39B9E06}" type="pres">
      <dgm:prSet presAssocID="{59CD414F-B4D9-4A62-94E1-B57143DCBD38}" presName="vert1" presStyleCnt="0"/>
      <dgm:spPr/>
    </dgm:pt>
    <dgm:pt modelId="{7238A279-B695-4D5B-BC7A-1743E34DA682}" type="pres">
      <dgm:prSet presAssocID="{9D778935-ADAF-45A4-8C5B-A0B37EC07077}" presName="thickLine" presStyleLbl="alignNode1" presStyleIdx="1" presStyleCnt="7"/>
      <dgm:spPr/>
    </dgm:pt>
    <dgm:pt modelId="{668B2276-3FA2-4541-97F8-7D93E7C14A68}" type="pres">
      <dgm:prSet presAssocID="{9D778935-ADAF-45A4-8C5B-A0B37EC07077}" presName="horz1" presStyleCnt="0"/>
      <dgm:spPr/>
    </dgm:pt>
    <dgm:pt modelId="{8418A63C-6441-4B75-8186-81229E88B9A5}" type="pres">
      <dgm:prSet presAssocID="{9D778935-ADAF-45A4-8C5B-A0B37EC07077}" presName="tx1" presStyleLbl="revTx" presStyleIdx="1" presStyleCnt="7"/>
      <dgm:spPr/>
    </dgm:pt>
    <dgm:pt modelId="{14472306-1CA6-4850-BB85-40EAD74F4698}" type="pres">
      <dgm:prSet presAssocID="{9D778935-ADAF-45A4-8C5B-A0B37EC07077}" presName="vert1" presStyleCnt="0"/>
      <dgm:spPr/>
    </dgm:pt>
    <dgm:pt modelId="{19A7AF71-FFF6-4AB7-B1C7-21F487F1E2A8}" type="pres">
      <dgm:prSet presAssocID="{DD703919-6648-47F2-A2C8-E45D8B2639D3}" presName="thickLine" presStyleLbl="alignNode1" presStyleIdx="2" presStyleCnt="7"/>
      <dgm:spPr/>
    </dgm:pt>
    <dgm:pt modelId="{52F0878B-E83D-477B-9ED9-D3D2CE0FE2A5}" type="pres">
      <dgm:prSet presAssocID="{DD703919-6648-47F2-A2C8-E45D8B2639D3}" presName="horz1" presStyleCnt="0"/>
      <dgm:spPr/>
    </dgm:pt>
    <dgm:pt modelId="{C3BF149D-E9A7-47E4-81E1-F0A50891D546}" type="pres">
      <dgm:prSet presAssocID="{DD703919-6648-47F2-A2C8-E45D8B2639D3}" presName="tx1" presStyleLbl="revTx" presStyleIdx="2" presStyleCnt="7"/>
      <dgm:spPr/>
    </dgm:pt>
    <dgm:pt modelId="{0C5EBF44-1DAA-4B1F-979A-85052F99A3FA}" type="pres">
      <dgm:prSet presAssocID="{DD703919-6648-47F2-A2C8-E45D8B2639D3}" presName="vert1" presStyleCnt="0"/>
      <dgm:spPr/>
    </dgm:pt>
    <dgm:pt modelId="{E1C78764-10CC-40FE-BC06-4A2CCA7FA192}" type="pres">
      <dgm:prSet presAssocID="{E041EAC4-B45D-4844-B416-54E98402BE1D}" presName="thickLine" presStyleLbl="alignNode1" presStyleIdx="3" presStyleCnt="7"/>
      <dgm:spPr/>
    </dgm:pt>
    <dgm:pt modelId="{96702FFD-9F9F-40FE-99A9-ABB438EB0B98}" type="pres">
      <dgm:prSet presAssocID="{E041EAC4-B45D-4844-B416-54E98402BE1D}" presName="horz1" presStyleCnt="0"/>
      <dgm:spPr/>
    </dgm:pt>
    <dgm:pt modelId="{66C06C28-FB55-4E85-AD94-20AB68F96DC0}" type="pres">
      <dgm:prSet presAssocID="{E041EAC4-B45D-4844-B416-54E98402BE1D}" presName="tx1" presStyleLbl="revTx" presStyleIdx="3" presStyleCnt="7"/>
      <dgm:spPr/>
    </dgm:pt>
    <dgm:pt modelId="{8FE966C9-99C6-4DD9-A7E7-168173870DF5}" type="pres">
      <dgm:prSet presAssocID="{E041EAC4-B45D-4844-B416-54E98402BE1D}" presName="vert1" presStyleCnt="0"/>
      <dgm:spPr/>
    </dgm:pt>
    <dgm:pt modelId="{EE0CE803-CAE5-435E-9F21-92DCEF5F5CEC}" type="pres">
      <dgm:prSet presAssocID="{6347EF38-2E37-4AFD-B947-1F7B2D6C6C6D}" presName="thickLine" presStyleLbl="alignNode1" presStyleIdx="4" presStyleCnt="7"/>
      <dgm:spPr/>
    </dgm:pt>
    <dgm:pt modelId="{B4EDBF1F-3C47-4646-8FC6-26D4109D7F2D}" type="pres">
      <dgm:prSet presAssocID="{6347EF38-2E37-4AFD-B947-1F7B2D6C6C6D}" presName="horz1" presStyleCnt="0"/>
      <dgm:spPr/>
    </dgm:pt>
    <dgm:pt modelId="{8F829825-8E78-479F-A33E-A55487CAAFE1}" type="pres">
      <dgm:prSet presAssocID="{6347EF38-2E37-4AFD-B947-1F7B2D6C6C6D}" presName="tx1" presStyleLbl="revTx" presStyleIdx="4" presStyleCnt="7"/>
      <dgm:spPr/>
    </dgm:pt>
    <dgm:pt modelId="{E010490A-8D90-4FB6-A2A9-327FE810566D}" type="pres">
      <dgm:prSet presAssocID="{6347EF38-2E37-4AFD-B947-1F7B2D6C6C6D}" presName="vert1" presStyleCnt="0"/>
      <dgm:spPr/>
    </dgm:pt>
    <dgm:pt modelId="{E18A89E0-DC3D-4C0F-96FB-D2AE1535751E}" type="pres">
      <dgm:prSet presAssocID="{DEB33E08-53F0-45C8-B117-D9B72603B818}" presName="thickLine" presStyleLbl="alignNode1" presStyleIdx="5" presStyleCnt="7"/>
      <dgm:spPr/>
    </dgm:pt>
    <dgm:pt modelId="{6C2D277F-8F83-41FF-86D2-F3F0FCD64934}" type="pres">
      <dgm:prSet presAssocID="{DEB33E08-53F0-45C8-B117-D9B72603B818}" presName="horz1" presStyleCnt="0"/>
      <dgm:spPr/>
    </dgm:pt>
    <dgm:pt modelId="{2EC5F841-ECD2-49B3-BCF5-380DD7000627}" type="pres">
      <dgm:prSet presAssocID="{DEB33E08-53F0-45C8-B117-D9B72603B818}" presName="tx1" presStyleLbl="revTx" presStyleIdx="5" presStyleCnt="7"/>
      <dgm:spPr/>
    </dgm:pt>
    <dgm:pt modelId="{D21C6520-E77E-4C10-A598-9BA428C2D9A7}" type="pres">
      <dgm:prSet presAssocID="{DEB33E08-53F0-45C8-B117-D9B72603B818}" presName="vert1" presStyleCnt="0"/>
      <dgm:spPr/>
    </dgm:pt>
    <dgm:pt modelId="{68AA4399-17C4-48FA-B392-86C335104BB4}" type="pres">
      <dgm:prSet presAssocID="{10FF1C77-893F-40DC-ACE8-8ADE7C96C694}" presName="thickLine" presStyleLbl="alignNode1" presStyleIdx="6" presStyleCnt="7"/>
      <dgm:spPr/>
    </dgm:pt>
    <dgm:pt modelId="{99575860-B9C9-43E2-9633-4DE9B70E0408}" type="pres">
      <dgm:prSet presAssocID="{10FF1C77-893F-40DC-ACE8-8ADE7C96C694}" presName="horz1" presStyleCnt="0"/>
      <dgm:spPr/>
    </dgm:pt>
    <dgm:pt modelId="{FE31E46E-1EAA-4343-9215-79C52C59901A}" type="pres">
      <dgm:prSet presAssocID="{10FF1C77-893F-40DC-ACE8-8ADE7C96C694}" presName="tx1" presStyleLbl="revTx" presStyleIdx="6" presStyleCnt="7"/>
      <dgm:spPr/>
    </dgm:pt>
    <dgm:pt modelId="{D1902295-F8A5-4DAD-AE71-2AC43518C00B}" type="pres">
      <dgm:prSet presAssocID="{10FF1C77-893F-40DC-ACE8-8ADE7C96C694}" presName="vert1" presStyleCnt="0"/>
      <dgm:spPr/>
    </dgm:pt>
  </dgm:ptLst>
  <dgm:cxnLst>
    <dgm:cxn modelId="{A2C2CB05-8FA2-4580-B151-8566B1E2F4FC}" srcId="{D31568DE-251C-4024-9A9A-1163EC0A8B1D}" destId="{6347EF38-2E37-4AFD-B947-1F7B2D6C6C6D}" srcOrd="4" destOrd="0" parTransId="{24E78272-2917-4253-8ACB-815BA4CC27ED}" sibTransId="{869381A9-54C8-42A4-918A-5E8F20D98762}"/>
    <dgm:cxn modelId="{3ED71907-CD0C-42AD-9797-60AE6E1FF0C4}" type="presOf" srcId="{DEB33E08-53F0-45C8-B117-D9B72603B818}" destId="{2EC5F841-ECD2-49B3-BCF5-380DD7000627}" srcOrd="0" destOrd="0" presId="urn:microsoft.com/office/officeart/2008/layout/LinedList"/>
    <dgm:cxn modelId="{FE44402D-02B7-448B-BCA5-07DD235BB8A2}" type="presOf" srcId="{9D778935-ADAF-45A4-8C5B-A0B37EC07077}" destId="{8418A63C-6441-4B75-8186-81229E88B9A5}" srcOrd="0" destOrd="0" presId="urn:microsoft.com/office/officeart/2008/layout/LinedList"/>
    <dgm:cxn modelId="{03BF3F39-8995-47CD-90A7-1A5B7AD1B5C1}" srcId="{D31568DE-251C-4024-9A9A-1163EC0A8B1D}" destId="{59CD414F-B4D9-4A62-94E1-B57143DCBD38}" srcOrd="0" destOrd="0" parTransId="{F030F47C-0FDE-4393-B415-7BA81A3467AA}" sibTransId="{5946362A-90C7-439D-A280-A78A54F744AA}"/>
    <dgm:cxn modelId="{BD0FC63F-0F42-49D5-A58B-F7D813D9B644}" srcId="{D31568DE-251C-4024-9A9A-1163EC0A8B1D}" destId="{DEB33E08-53F0-45C8-B117-D9B72603B818}" srcOrd="5" destOrd="0" parTransId="{EC9B24E8-CB65-436F-906D-A44954EB287C}" sibTransId="{416C19E7-C28C-43BC-B1A8-6DB82159EA6A}"/>
    <dgm:cxn modelId="{2F25805E-73BF-4192-8BF4-291A9F39007C}" type="presOf" srcId="{59CD414F-B4D9-4A62-94E1-B57143DCBD38}" destId="{837CC808-4178-4C84-9451-3E1E447239BF}" srcOrd="0" destOrd="0" presId="urn:microsoft.com/office/officeart/2008/layout/LinedList"/>
    <dgm:cxn modelId="{F8FDC465-A7EE-47B4-B92B-F0CABF36D5F8}" type="presOf" srcId="{DD703919-6648-47F2-A2C8-E45D8B2639D3}" destId="{C3BF149D-E9A7-47E4-81E1-F0A50891D546}" srcOrd="0" destOrd="0" presId="urn:microsoft.com/office/officeart/2008/layout/LinedList"/>
    <dgm:cxn modelId="{E0788751-A164-4F3A-88C7-50ED54FFF85E}" srcId="{D31568DE-251C-4024-9A9A-1163EC0A8B1D}" destId="{10FF1C77-893F-40DC-ACE8-8ADE7C96C694}" srcOrd="6" destOrd="0" parTransId="{4CB65AD6-B1F0-4249-AC77-50109A127A1E}" sibTransId="{2C964E0F-2268-4501-A152-2CEBA70BAEC4}"/>
    <dgm:cxn modelId="{433C3273-B2B6-427E-8A4F-FE6BFCDC83BA}" type="presOf" srcId="{D31568DE-251C-4024-9A9A-1163EC0A8B1D}" destId="{9A3E957A-41C9-4D06-8E67-CA1AF39D3A64}" srcOrd="0" destOrd="0" presId="urn:microsoft.com/office/officeart/2008/layout/LinedList"/>
    <dgm:cxn modelId="{DB201D55-D4A5-41EA-AECE-572173991EC5}" srcId="{D31568DE-251C-4024-9A9A-1163EC0A8B1D}" destId="{DD703919-6648-47F2-A2C8-E45D8B2639D3}" srcOrd="2" destOrd="0" parTransId="{0E3C0CA6-65BB-425C-967A-BA4323BE5731}" sibTransId="{8BDEE6FE-DC5C-43F7-9761-2ECDC7BF9AB1}"/>
    <dgm:cxn modelId="{6B21D779-3EF5-4069-B36C-115A38B0F366}" srcId="{D31568DE-251C-4024-9A9A-1163EC0A8B1D}" destId="{9D778935-ADAF-45A4-8C5B-A0B37EC07077}" srcOrd="1" destOrd="0" parTransId="{EF629DBE-5483-4ED9-B4D3-28DCF534292A}" sibTransId="{5328B7BC-673B-4F93-A02D-21B940B8FFF3}"/>
    <dgm:cxn modelId="{80AE7B93-0186-47C8-85A2-736A7F512F58}" type="presOf" srcId="{E041EAC4-B45D-4844-B416-54E98402BE1D}" destId="{66C06C28-FB55-4E85-AD94-20AB68F96DC0}" srcOrd="0" destOrd="0" presId="urn:microsoft.com/office/officeart/2008/layout/LinedList"/>
    <dgm:cxn modelId="{B1C3B9B3-E274-40DA-AB67-3C8E8F1C341A}" type="presOf" srcId="{10FF1C77-893F-40DC-ACE8-8ADE7C96C694}" destId="{FE31E46E-1EAA-4343-9215-79C52C59901A}" srcOrd="0" destOrd="0" presId="urn:microsoft.com/office/officeart/2008/layout/LinedList"/>
    <dgm:cxn modelId="{AED727B7-800E-46D4-86C7-4CEB29367A63}" srcId="{D31568DE-251C-4024-9A9A-1163EC0A8B1D}" destId="{E041EAC4-B45D-4844-B416-54E98402BE1D}" srcOrd="3" destOrd="0" parTransId="{75BA64E8-EE9E-4C48-A250-BDABC23AB7A7}" sibTransId="{70787554-E6BE-44A1-AE95-6A2CAD3B8599}"/>
    <dgm:cxn modelId="{844575C8-A93D-4FFB-B083-1AAA76A05BE4}" type="presOf" srcId="{6347EF38-2E37-4AFD-B947-1F7B2D6C6C6D}" destId="{8F829825-8E78-479F-A33E-A55487CAAFE1}" srcOrd="0" destOrd="0" presId="urn:microsoft.com/office/officeart/2008/layout/LinedList"/>
    <dgm:cxn modelId="{73E7DA5C-C9F2-4D6F-8707-FFBE84F88BC6}" type="presParOf" srcId="{9A3E957A-41C9-4D06-8E67-CA1AF39D3A64}" destId="{A30D0F76-EC86-4C74-B853-43DEF9D99595}" srcOrd="0" destOrd="0" presId="urn:microsoft.com/office/officeart/2008/layout/LinedList"/>
    <dgm:cxn modelId="{B0D0D79C-28CA-4E3E-81D7-DBA7FB29059A}" type="presParOf" srcId="{9A3E957A-41C9-4D06-8E67-CA1AF39D3A64}" destId="{BB716ACE-EF62-4664-B346-A668E0FC2703}" srcOrd="1" destOrd="0" presId="urn:microsoft.com/office/officeart/2008/layout/LinedList"/>
    <dgm:cxn modelId="{6FEEC5CF-6B08-4A1B-BDE4-1D1093EEFC7C}" type="presParOf" srcId="{BB716ACE-EF62-4664-B346-A668E0FC2703}" destId="{837CC808-4178-4C84-9451-3E1E447239BF}" srcOrd="0" destOrd="0" presId="urn:microsoft.com/office/officeart/2008/layout/LinedList"/>
    <dgm:cxn modelId="{8DE5F042-6001-467C-B812-CC639DAC7143}" type="presParOf" srcId="{BB716ACE-EF62-4664-B346-A668E0FC2703}" destId="{0609D22C-929E-44F1-BD86-CA24F39B9E06}" srcOrd="1" destOrd="0" presId="urn:microsoft.com/office/officeart/2008/layout/LinedList"/>
    <dgm:cxn modelId="{48D7B1E2-1318-4DF9-883B-7203AD2382E7}" type="presParOf" srcId="{9A3E957A-41C9-4D06-8E67-CA1AF39D3A64}" destId="{7238A279-B695-4D5B-BC7A-1743E34DA682}" srcOrd="2" destOrd="0" presId="urn:microsoft.com/office/officeart/2008/layout/LinedList"/>
    <dgm:cxn modelId="{15931221-BC58-42E7-B16B-E88BB3265DB6}" type="presParOf" srcId="{9A3E957A-41C9-4D06-8E67-CA1AF39D3A64}" destId="{668B2276-3FA2-4541-97F8-7D93E7C14A68}" srcOrd="3" destOrd="0" presId="urn:microsoft.com/office/officeart/2008/layout/LinedList"/>
    <dgm:cxn modelId="{BF4B2135-05E1-42A6-8DC3-6E15601D4777}" type="presParOf" srcId="{668B2276-3FA2-4541-97F8-7D93E7C14A68}" destId="{8418A63C-6441-4B75-8186-81229E88B9A5}" srcOrd="0" destOrd="0" presId="urn:microsoft.com/office/officeart/2008/layout/LinedList"/>
    <dgm:cxn modelId="{63094105-9E94-4069-80DC-4265FFC82BCB}" type="presParOf" srcId="{668B2276-3FA2-4541-97F8-7D93E7C14A68}" destId="{14472306-1CA6-4850-BB85-40EAD74F4698}" srcOrd="1" destOrd="0" presId="urn:microsoft.com/office/officeart/2008/layout/LinedList"/>
    <dgm:cxn modelId="{D7A291C4-DE70-4DC2-9F10-57F5F16CDF3B}" type="presParOf" srcId="{9A3E957A-41C9-4D06-8E67-CA1AF39D3A64}" destId="{19A7AF71-FFF6-4AB7-B1C7-21F487F1E2A8}" srcOrd="4" destOrd="0" presId="urn:microsoft.com/office/officeart/2008/layout/LinedList"/>
    <dgm:cxn modelId="{AF7C4A1D-07E2-4E7E-ACF8-A7B56897E513}" type="presParOf" srcId="{9A3E957A-41C9-4D06-8E67-CA1AF39D3A64}" destId="{52F0878B-E83D-477B-9ED9-D3D2CE0FE2A5}" srcOrd="5" destOrd="0" presId="urn:microsoft.com/office/officeart/2008/layout/LinedList"/>
    <dgm:cxn modelId="{92A7D0EA-07CD-4A1B-9D6A-58405F1FC612}" type="presParOf" srcId="{52F0878B-E83D-477B-9ED9-D3D2CE0FE2A5}" destId="{C3BF149D-E9A7-47E4-81E1-F0A50891D546}" srcOrd="0" destOrd="0" presId="urn:microsoft.com/office/officeart/2008/layout/LinedList"/>
    <dgm:cxn modelId="{24D1FA83-B0D1-4809-A99B-F9C0D4888B59}" type="presParOf" srcId="{52F0878B-E83D-477B-9ED9-D3D2CE0FE2A5}" destId="{0C5EBF44-1DAA-4B1F-979A-85052F99A3FA}" srcOrd="1" destOrd="0" presId="urn:microsoft.com/office/officeart/2008/layout/LinedList"/>
    <dgm:cxn modelId="{BDE05E5E-5A58-4CFD-855A-BEBE4A27BA2D}" type="presParOf" srcId="{9A3E957A-41C9-4D06-8E67-CA1AF39D3A64}" destId="{E1C78764-10CC-40FE-BC06-4A2CCA7FA192}" srcOrd="6" destOrd="0" presId="urn:microsoft.com/office/officeart/2008/layout/LinedList"/>
    <dgm:cxn modelId="{41E48324-9728-44BB-A480-730EA02911A8}" type="presParOf" srcId="{9A3E957A-41C9-4D06-8E67-CA1AF39D3A64}" destId="{96702FFD-9F9F-40FE-99A9-ABB438EB0B98}" srcOrd="7" destOrd="0" presId="urn:microsoft.com/office/officeart/2008/layout/LinedList"/>
    <dgm:cxn modelId="{48561032-0764-46F0-84CA-C5E7AAB75215}" type="presParOf" srcId="{96702FFD-9F9F-40FE-99A9-ABB438EB0B98}" destId="{66C06C28-FB55-4E85-AD94-20AB68F96DC0}" srcOrd="0" destOrd="0" presId="urn:microsoft.com/office/officeart/2008/layout/LinedList"/>
    <dgm:cxn modelId="{7723DF59-F4D2-4F55-9F0A-28CBE12BC77F}" type="presParOf" srcId="{96702FFD-9F9F-40FE-99A9-ABB438EB0B98}" destId="{8FE966C9-99C6-4DD9-A7E7-168173870DF5}" srcOrd="1" destOrd="0" presId="urn:microsoft.com/office/officeart/2008/layout/LinedList"/>
    <dgm:cxn modelId="{AC263E33-A84A-4B7D-9094-AD3962954918}" type="presParOf" srcId="{9A3E957A-41C9-4D06-8E67-CA1AF39D3A64}" destId="{EE0CE803-CAE5-435E-9F21-92DCEF5F5CEC}" srcOrd="8" destOrd="0" presId="urn:microsoft.com/office/officeart/2008/layout/LinedList"/>
    <dgm:cxn modelId="{12B58452-B7C1-4CD6-9613-C396A5FB97B0}" type="presParOf" srcId="{9A3E957A-41C9-4D06-8E67-CA1AF39D3A64}" destId="{B4EDBF1F-3C47-4646-8FC6-26D4109D7F2D}" srcOrd="9" destOrd="0" presId="urn:microsoft.com/office/officeart/2008/layout/LinedList"/>
    <dgm:cxn modelId="{AF5A25B1-06DD-4B1E-89CB-515A652FF429}" type="presParOf" srcId="{B4EDBF1F-3C47-4646-8FC6-26D4109D7F2D}" destId="{8F829825-8E78-479F-A33E-A55487CAAFE1}" srcOrd="0" destOrd="0" presId="urn:microsoft.com/office/officeart/2008/layout/LinedList"/>
    <dgm:cxn modelId="{F9CA5BAA-2F34-4BA2-A6C1-4BB2F4DAB300}" type="presParOf" srcId="{B4EDBF1F-3C47-4646-8FC6-26D4109D7F2D}" destId="{E010490A-8D90-4FB6-A2A9-327FE810566D}" srcOrd="1" destOrd="0" presId="urn:microsoft.com/office/officeart/2008/layout/LinedList"/>
    <dgm:cxn modelId="{7850EF5B-1C7C-486C-9B8E-18FA1E149BBC}" type="presParOf" srcId="{9A3E957A-41C9-4D06-8E67-CA1AF39D3A64}" destId="{E18A89E0-DC3D-4C0F-96FB-D2AE1535751E}" srcOrd="10" destOrd="0" presId="urn:microsoft.com/office/officeart/2008/layout/LinedList"/>
    <dgm:cxn modelId="{F58DB254-3A6C-4930-84BE-31FFEA680380}" type="presParOf" srcId="{9A3E957A-41C9-4D06-8E67-CA1AF39D3A64}" destId="{6C2D277F-8F83-41FF-86D2-F3F0FCD64934}" srcOrd="11" destOrd="0" presId="urn:microsoft.com/office/officeart/2008/layout/LinedList"/>
    <dgm:cxn modelId="{ABBBF385-24FF-426E-943A-9CC36CEEA231}" type="presParOf" srcId="{6C2D277F-8F83-41FF-86D2-F3F0FCD64934}" destId="{2EC5F841-ECD2-49B3-BCF5-380DD7000627}" srcOrd="0" destOrd="0" presId="urn:microsoft.com/office/officeart/2008/layout/LinedList"/>
    <dgm:cxn modelId="{FF7BDAD2-CF01-4156-A1FF-B76357DACE81}" type="presParOf" srcId="{6C2D277F-8F83-41FF-86D2-F3F0FCD64934}" destId="{D21C6520-E77E-4C10-A598-9BA428C2D9A7}" srcOrd="1" destOrd="0" presId="urn:microsoft.com/office/officeart/2008/layout/LinedList"/>
    <dgm:cxn modelId="{A3F7E40A-A05A-45CB-AE5B-D43076DF3158}" type="presParOf" srcId="{9A3E957A-41C9-4D06-8E67-CA1AF39D3A64}" destId="{68AA4399-17C4-48FA-B392-86C335104BB4}" srcOrd="12" destOrd="0" presId="urn:microsoft.com/office/officeart/2008/layout/LinedList"/>
    <dgm:cxn modelId="{AF7B2A0F-AC64-4C0B-98C2-B447B3A6D84C}" type="presParOf" srcId="{9A3E957A-41C9-4D06-8E67-CA1AF39D3A64}" destId="{99575860-B9C9-43E2-9633-4DE9B70E0408}" srcOrd="13" destOrd="0" presId="urn:microsoft.com/office/officeart/2008/layout/LinedList"/>
    <dgm:cxn modelId="{AE670E11-200A-475F-B5B7-BEE99BF067C2}" type="presParOf" srcId="{99575860-B9C9-43E2-9633-4DE9B70E0408}" destId="{FE31E46E-1EAA-4343-9215-79C52C59901A}" srcOrd="0" destOrd="0" presId="urn:microsoft.com/office/officeart/2008/layout/LinedList"/>
    <dgm:cxn modelId="{D65D9993-2E5C-447C-B550-24D4D13E5224}" type="presParOf" srcId="{99575860-B9C9-43E2-9633-4DE9B70E0408}" destId="{D1902295-F8A5-4DAD-AE71-2AC43518C00B}"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CBCD33C-EE2B-43D2-85E8-21DCB7D5A60F}" type="doc">
      <dgm:prSet loTypeId="urn:microsoft.com/office/officeart/2009/3/layout/HorizontalOrganizationChart" loCatId="hierarchy" qsTypeId="urn:microsoft.com/office/officeart/2005/8/quickstyle/simple5" qsCatId="simple" csTypeId="urn:microsoft.com/office/officeart/2005/8/colors/colorful5" csCatId="colorful"/>
      <dgm:spPr/>
      <dgm:t>
        <a:bodyPr/>
        <a:lstStyle/>
        <a:p>
          <a:endParaRPr lang="en-US"/>
        </a:p>
      </dgm:t>
    </dgm:pt>
    <dgm:pt modelId="{4E2D128E-4D23-484E-BAB7-32E5E1F054E0}">
      <dgm:prSet/>
      <dgm:spPr/>
      <dgm:t>
        <a:bodyPr/>
        <a:lstStyle/>
        <a:p>
          <a:r>
            <a:rPr lang="en-US" baseline="0"/>
            <a:t>Second on-premise location.</a:t>
          </a:r>
          <a:endParaRPr lang="en-US"/>
        </a:p>
      </dgm:t>
    </dgm:pt>
    <dgm:pt modelId="{BCE08220-985C-44E8-88D8-D10142CC1FB1}" type="parTrans" cxnId="{77FF892A-91BB-400B-B0CB-62EC970D04A4}">
      <dgm:prSet/>
      <dgm:spPr/>
      <dgm:t>
        <a:bodyPr/>
        <a:lstStyle/>
        <a:p>
          <a:endParaRPr lang="en-US"/>
        </a:p>
      </dgm:t>
    </dgm:pt>
    <dgm:pt modelId="{FD645DDF-2160-4B2D-8195-A2B7B9D415FC}" type="sibTrans" cxnId="{77FF892A-91BB-400B-B0CB-62EC970D04A4}">
      <dgm:prSet/>
      <dgm:spPr/>
      <dgm:t>
        <a:bodyPr/>
        <a:lstStyle/>
        <a:p>
          <a:endParaRPr lang="en-US"/>
        </a:p>
      </dgm:t>
    </dgm:pt>
    <dgm:pt modelId="{18DB5BD0-4949-41BD-804C-84211AE4D971}">
      <dgm:prSet/>
      <dgm:spPr/>
      <dgm:t>
        <a:bodyPr/>
        <a:lstStyle/>
        <a:p>
          <a:r>
            <a:rPr lang="en-US" baseline="0"/>
            <a:t>dynamic routing technology.</a:t>
          </a:r>
          <a:endParaRPr lang="en-US"/>
        </a:p>
      </dgm:t>
    </dgm:pt>
    <dgm:pt modelId="{7A5BA6F9-5645-4996-B7FE-EB10DB874CCF}" type="parTrans" cxnId="{DE09BF46-1144-4D05-9A33-C429AD36E3CF}">
      <dgm:prSet/>
      <dgm:spPr/>
      <dgm:t>
        <a:bodyPr/>
        <a:lstStyle/>
        <a:p>
          <a:endParaRPr lang="en-US"/>
        </a:p>
      </dgm:t>
    </dgm:pt>
    <dgm:pt modelId="{EB3FF84B-E260-41F2-94F4-E0D345ED298F}" type="sibTrans" cxnId="{DE09BF46-1144-4D05-9A33-C429AD36E3CF}">
      <dgm:prSet/>
      <dgm:spPr/>
      <dgm:t>
        <a:bodyPr/>
        <a:lstStyle/>
        <a:p>
          <a:endParaRPr lang="en-US"/>
        </a:p>
      </dgm:t>
    </dgm:pt>
    <dgm:pt modelId="{3368039B-7123-4615-B9EA-5AA6E5357150}" type="pres">
      <dgm:prSet presAssocID="{CCBCD33C-EE2B-43D2-85E8-21DCB7D5A60F}" presName="hierChild1" presStyleCnt="0">
        <dgm:presLayoutVars>
          <dgm:orgChart val="1"/>
          <dgm:chPref val="1"/>
          <dgm:dir/>
          <dgm:animOne val="branch"/>
          <dgm:animLvl val="lvl"/>
          <dgm:resizeHandles/>
        </dgm:presLayoutVars>
      </dgm:prSet>
      <dgm:spPr/>
    </dgm:pt>
    <dgm:pt modelId="{BCD0451C-66A6-4872-92C6-37FF8790CDBD}" type="pres">
      <dgm:prSet presAssocID="{4E2D128E-4D23-484E-BAB7-32E5E1F054E0}" presName="hierRoot1" presStyleCnt="0">
        <dgm:presLayoutVars>
          <dgm:hierBranch val="init"/>
        </dgm:presLayoutVars>
      </dgm:prSet>
      <dgm:spPr/>
    </dgm:pt>
    <dgm:pt modelId="{FB0E582E-08AC-4230-BC88-1191C84CDA09}" type="pres">
      <dgm:prSet presAssocID="{4E2D128E-4D23-484E-BAB7-32E5E1F054E0}" presName="rootComposite1" presStyleCnt="0"/>
      <dgm:spPr/>
    </dgm:pt>
    <dgm:pt modelId="{9FC04637-3068-42C0-B03E-C591D136C8F8}" type="pres">
      <dgm:prSet presAssocID="{4E2D128E-4D23-484E-BAB7-32E5E1F054E0}" presName="rootText1" presStyleLbl="node0" presStyleIdx="0" presStyleCnt="2">
        <dgm:presLayoutVars>
          <dgm:chPref val="3"/>
        </dgm:presLayoutVars>
      </dgm:prSet>
      <dgm:spPr/>
    </dgm:pt>
    <dgm:pt modelId="{2B4AE45D-9183-46ED-8844-10174CF36F48}" type="pres">
      <dgm:prSet presAssocID="{4E2D128E-4D23-484E-BAB7-32E5E1F054E0}" presName="rootConnector1" presStyleLbl="node1" presStyleIdx="0" presStyleCnt="0"/>
      <dgm:spPr/>
    </dgm:pt>
    <dgm:pt modelId="{59E81838-0E73-4DBA-B837-5B9A84CBA273}" type="pres">
      <dgm:prSet presAssocID="{4E2D128E-4D23-484E-BAB7-32E5E1F054E0}" presName="hierChild2" presStyleCnt="0"/>
      <dgm:spPr/>
    </dgm:pt>
    <dgm:pt modelId="{A49829C5-350A-4280-9D1B-F6BE91BB5473}" type="pres">
      <dgm:prSet presAssocID="{4E2D128E-4D23-484E-BAB7-32E5E1F054E0}" presName="hierChild3" presStyleCnt="0"/>
      <dgm:spPr/>
    </dgm:pt>
    <dgm:pt modelId="{77C34A04-BE97-4204-A939-837A094438DF}" type="pres">
      <dgm:prSet presAssocID="{18DB5BD0-4949-41BD-804C-84211AE4D971}" presName="hierRoot1" presStyleCnt="0">
        <dgm:presLayoutVars>
          <dgm:hierBranch val="init"/>
        </dgm:presLayoutVars>
      </dgm:prSet>
      <dgm:spPr/>
    </dgm:pt>
    <dgm:pt modelId="{D0BA770F-181F-4A3A-8C9B-6A7D6332C07C}" type="pres">
      <dgm:prSet presAssocID="{18DB5BD0-4949-41BD-804C-84211AE4D971}" presName="rootComposite1" presStyleCnt="0"/>
      <dgm:spPr/>
    </dgm:pt>
    <dgm:pt modelId="{6A6A92CD-C22E-4855-B3A5-FDBB6237BDA8}" type="pres">
      <dgm:prSet presAssocID="{18DB5BD0-4949-41BD-804C-84211AE4D971}" presName="rootText1" presStyleLbl="node0" presStyleIdx="1" presStyleCnt="2">
        <dgm:presLayoutVars>
          <dgm:chPref val="3"/>
        </dgm:presLayoutVars>
      </dgm:prSet>
      <dgm:spPr/>
    </dgm:pt>
    <dgm:pt modelId="{A51A3F02-2676-4412-B2B1-827B78EFF0BC}" type="pres">
      <dgm:prSet presAssocID="{18DB5BD0-4949-41BD-804C-84211AE4D971}" presName="rootConnector1" presStyleLbl="node1" presStyleIdx="0" presStyleCnt="0"/>
      <dgm:spPr/>
    </dgm:pt>
    <dgm:pt modelId="{7747BFF2-55A5-4FDE-9D6A-A2E6B9551441}" type="pres">
      <dgm:prSet presAssocID="{18DB5BD0-4949-41BD-804C-84211AE4D971}" presName="hierChild2" presStyleCnt="0"/>
      <dgm:spPr/>
    </dgm:pt>
    <dgm:pt modelId="{56AAB370-8E79-4836-8E47-C2550B8D4473}" type="pres">
      <dgm:prSet presAssocID="{18DB5BD0-4949-41BD-804C-84211AE4D971}" presName="hierChild3" presStyleCnt="0"/>
      <dgm:spPr/>
    </dgm:pt>
  </dgm:ptLst>
  <dgm:cxnLst>
    <dgm:cxn modelId="{77FF892A-91BB-400B-B0CB-62EC970D04A4}" srcId="{CCBCD33C-EE2B-43D2-85E8-21DCB7D5A60F}" destId="{4E2D128E-4D23-484E-BAB7-32E5E1F054E0}" srcOrd="0" destOrd="0" parTransId="{BCE08220-985C-44E8-88D8-D10142CC1FB1}" sibTransId="{FD645DDF-2160-4B2D-8195-A2B7B9D415FC}"/>
    <dgm:cxn modelId="{79F99730-237C-4F8F-967C-8881D5C252CA}" type="presOf" srcId="{18DB5BD0-4949-41BD-804C-84211AE4D971}" destId="{6A6A92CD-C22E-4855-B3A5-FDBB6237BDA8}" srcOrd="0" destOrd="0" presId="urn:microsoft.com/office/officeart/2009/3/layout/HorizontalOrganizationChart"/>
    <dgm:cxn modelId="{C5073C5F-BB13-4AD7-A832-B8428D155F33}" type="presOf" srcId="{4E2D128E-4D23-484E-BAB7-32E5E1F054E0}" destId="{2B4AE45D-9183-46ED-8844-10174CF36F48}" srcOrd="1" destOrd="0" presId="urn:microsoft.com/office/officeart/2009/3/layout/HorizontalOrganizationChart"/>
    <dgm:cxn modelId="{DE09BF46-1144-4D05-9A33-C429AD36E3CF}" srcId="{CCBCD33C-EE2B-43D2-85E8-21DCB7D5A60F}" destId="{18DB5BD0-4949-41BD-804C-84211AE4D971}" srcOrd="1" destOrd="0" parTransId="{7A5BA6F9-5645-4996-B7FE-EB10DB874CCF}" sibTransId="{EB3FF84B-E260-41F2-94F4-E0D345ED298F}"/>
    <dgm:cxn modelId="{EF763F58-DFE7-49CB-A488-D4D60074D23C}" type="presOf" srcId="{18DB5BD0-4949-41BD-804C-84211AE4D971}" destId="{A51A3F02-2676-4412-B2B1-827B78EFF0BC}" srcOrd="1" destOrd="0" presId="urn:microsoft.com/office/officeart/2009/3/layout/HorizontalOrganizationChart"/>
    <dgm:cxn modelId="{AE06818D-57FB-47A2-BE87-BFA7A2D78A11}" type="presOf" srcId="{4E2D128E-4D23-484E-BAB7-32E5E1F054E0}" destId="{9FC04637-3068-42C0-B03E-C591D136C8F8}" srcOrd="0" destOrd="0" presId="urn:microsoft.com/office/officeart/2009/3/layout/HorizontalOrganizationChart"/>
    <dgm:cxn modelId="{67F3A5C8-344B-4F1D-847B-744D78D5D727}" type="presOf" srcId="{CCBCD33C-EE2B-43D2-85E8-21DCB7D5A60F}" destId="{3368039B-7123-4615-B9EA-5AA6E5357150}" srcOrd="0" destOrd="0" presId="urn:microsoft.com/office/officeart/2009/3/layout/HorizontalOrganizationChart"/>
    <dgm:cxn modelId="{29EF5FCD-0C61-4167-AC78-FE2144BA24FE}" type="presParOf" srcId="{3368039B-7123-4615-B9EA-5AA6E5357150}" destId="{BCD0451C-66A6-4872-92C6-37FF8790CDBD}" srcOrd="0" destOrd="0" presId="urn:microsoft.com/office/officeart/2009/3/layout/HorizontalOrganizationChart"/>
    <dgm:cxn modelId="{7A401500-A19C-450C-84A2-46C3E51267DD}" type="presParOf" srcId="{BCD0451C-66A6-4872-92C6-37FF8790CDBD}" destId="{FB0E582E-08AC-4230-BC88-1191C84CDA09}" srcOrd="0" destOrd="0" presId="urn:microsoft.com/office/officeart/2009/3/layout/HorizontalOrganizationChart"/>
    <dgm:cxn modelId="{D826F2D1-0F38-41FB-8451-C2253BC79C08}" type="presParOf" srcId="{FB0E582E-08AC-4230-BC88-1191C84CDA09}" destId="{9FC04637-3068-42C0-B03E-C591D136C8F8}" srcOrd="0" destOrd="0" presId="urn:microsoft.com/office/officeart/2009/3/layout/HorizontalOrganizationChart"/>
    <dgm:cxn modelId="{5F35B448-A2AC-4C44-82F8-374BF0B7D7F0}" type="presParOf" srcId="{FB0E582E-08AC-4230-BC88-1191C84CDA09}" destId="{2B4AE45D-9183-46ED-8844-10174CF36F48}" srcOrd="1" destOrd="0" presId="urn:microsoft.com/office/officeart/2009/3/layout/HorizontalOrganizationChart"/>
    <dgm:cxn modelId="{D455B8CE-455B-46A9-A033-EE5105C62144}" type="presParOf" srcId="{BCD0451C-66A6-4872-92C6-37FF8790CDBD}" destId="{59E81838-0E73-4DBA-B837-5B9A84CBA273}" srcOrd="1" destOrd="0" presId="urn:microsoft.com/office/officeart/2009/3/layout/HorizontalOrganizationChart"/>
    <dgm:cxn modelId="{C60A3092-0411-4743-920C-3307980AFDBF}" type="presParOf" srcId="{BCD0451C-66A6-4872-92C6-37FF8790CDBD}" destId="{A49829C5-350A-4280-9D1B-F6BE91BB5473}" srcOrd="2" destOrd="0" presId="urn:microsoft.com/office/officeart/2009/3/layout/HorizontalOrganizationChart"/>
    <dgm:cxn modelId="{01DCCE5B-0DE9-4B93-9DB8-95448270193B}" type="presParOf" srcId="{3368039B-7123-4615-B9EA-5AA6E5357150}" destId="{77C34A04-BE97-4204-A939-837A094438DF}" srcOrd="1" destOrd="0" presId="urn:microsoft.com/office/officeart/2009/3/layout/HorizontalOrganizationChart"/>
    <dgm:cxn modelId="{893E5222-A043-4558-9BED-0C61EDBB22DC}" type="presParOf" srcId="{77C34A04-BE97-4204-A939-837A094438DF}" destId="{D0BA770F-181F-4A3A-8C9B-6A7D6332C07C}" srcOrd="0" destOrd="0" presId="urn:microsoft.com/office/officeart/2009/3/layout/HorizontalOrganizationChart"/>
    <dgm:cxn modelId="{222CAAD3-A7EB-4EFF-B3BE-8F33F58AB555}" type="presParOf" srcId="{D0BA770F-181F-4A3A-8C9B-6A7D6332C07C}" destId="{6A6A92CD-C22E-4855-B3A5-FDBB6237BDA8}" srcOrd="0" destOrd="0" presId="urn:microsoft.com/office/officeart/2009/3/layout/HorizontalOrganizationChart"/>
    <dgm:cxn modelId="{E88E1108-3821-480D-A01E-C852B13A1D2E}" type="presParOf" srcId="{D0BA770F-181F-4A3A-8C9B-6A7D6332C07C}" destId="{A51A3F02-2676-4412-B2B1-827B78EFF0BC}" srcOrd="1" destOrd="0" presId="urn:microsoft.com/office/officeart/2009/3/layout/HorizontalOrganizationChart"/>
    <dgm:cxn modelId="{B365DD14-274E-428D-BE27-9D70616CA1A1}" type="presParOf" srcId="{77C34A04-BE97-4204-A939-837A094438DF}" destId="{7747BFF2-55A5-4FDE-9D6A-A2E6B9551441}" srcOrd="1" destOrd="0" presId="urn:microsoft.com/office/officeart/2009/3/layout/HorizontalOrganizationChart"/>
    <dgm:cxn modelId="{94859B7C-BEB4-4F1F-A7D6-C9899DCB6748}" type="presParOf" srcId="{77C34A04-BE97-4204-A939-837A094438DF}" destId="{56AAB370-8E79-4836-8E47-C2550B8D4473}"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54577B6-1A2F-4062-8DA3-8927F21C0B8F}" type="doc">
      <dgm:prSet loTypeId="urn:microsoft.com/office/officeart/2005/8/layout/list1" loCatId="list" qsTypeId="urn:microsoft.com/office/officeart/2005/8/quickstyle/simple2" qsCatId="simple" csTypeId="urn:microsoft.com/office/officeart/2005/8/colors/accent6_2" csCatId="accent6"/>
      <dgm:spPr/>
      <dgm:t>
        <a:bodyPr/>
        <a:lstStyle/>
        <a:p>
          <a:endParaRPr lang="en-US"/>
        </a:p>
      </dgm:t>
    </dgm:pt>
    <dgm:pt modelId="{E9CA3AC9-A903-4DDB-8642-8F0C0B895807}">
      <dgm:prSet/>
      <dgm:spPr/>
      <dgm:t>
        <a:bodyPr/>
        <a:lstStyle/>
        <a:p>
          <a:r>
            <a:rPr lang="en-US"/>
            <a:t>Four Datacenters</a:t>
          </a:r>
        </a:p>
      </dgm:t>
    </dgm:pt>
    <dgm:pt modelId="{AE946FB9-6795-416B-893F-96E195E41068}" type="parTrans" cxnId="{6C4E03AC-1626-4A59-88A7-AADE876BED4B}">
      <dgm:prSet/>
      <dgm:spPr/>
      <dgm:t>
        <a:bodyPr/>
        <a:lstStyle/>
        <a:p>
          <a:endParaRPr lang="en-US"/>
        </a:p>
      </dgm:t>
    </dgm:pt>
    <dgm:pt modelId="{612FD85D-E331-4108-9177-3027BA1C01C3}" type="sibTrans" cxnId="{6C4E03AC-1626-4A59-88A7-AADE876BED4B}">
      <dgm:prSet/>
      <dgm:spPr/>
      <dgm:t>
        <a:bodyPr/>
        <a:lstStyle/>
        <a:p>
          <a:endParaRPr lang="en-US"/>
        </a:p>
      </dgm:t>
    </dgm:pt>
    <dgm:pt modelId="{020CC758-559A-4AA8-A194-373D8EA41CF9}">
      <dgm:prSet/>
      <dgm:spPr/>
      <dgm:t>
        <a:bodyPr/>
        <a:lstStyle/>
        <a:p>
          <a:r>
            <a:rPr lang="en-US"/>
            <a:t>Hybrid Connectivity</a:t>
          </a:r>
        </a:p>
      </dgm:t>
    </dgm:pt>
    <dgm:pt modelId="{9B762481-FCBA-4DA8-8838-4F1395AC323D}" type="parTrans" cxnId="{ABC32BBC-7A3E-43CF-8C17-42881BA26631}">
      <dgm:prSet/>
      <dgm:spPr/>
      <dgm:t>
        <a:bodyPr/>
        <a:lstStyle/>
        <a:p>
          <a:endParaRPr lang="en-US"/>
        </a:p>
      </dgm:t>
    </dgm:pt>
    <dgm:pt modelId="{5AD9F487-F846-4DE1-BD1F-3FB3AEFD8AA3}" type="sibTrans" cxnId="{ABC32BBC-7A3E-43CF-8C17-42881BA26631}">
      <dgm:prSet/>
      <dgm:spPr/>
      <dgm:t>
        <a:bodyPr/>
        <a:lstStyle/>
        <a:p>
          <a:endParaRPr lang="en-US"/>
        </a:p>
      </dgm:t>
    </dgm:pt>
    <dgm:pt modelId="{E5424438-6374-4339-9ED0-952F0C48C934}">
      <dgm:prSet/>
      <dgm:spPr/>
      <dgm:t>
        <a:bodyPr/>
        <a:lstStyle/>
        <a:p>
          <a:r>
            <a:rPr lang="en-US"/>
            <a:t>Subscription Subnets:</a:t>
          </a:r>
        </a:p>
      </dgm:t>
    </dgm:pt>
    <dgm:pt modelId="{1FE84691-49D4-408C-8C96-CAEBD31146FD}" type="parTrans" cxnId="{F9BF67FB-1EFD-4C14-8A34-036D624E02B1}">
      <dgm:prSet/>
      <dgm:spPr/>
      <dgm:t>
        <a:bodyPr/>
        <a:lstStyle/>
        <a:p>
          <a:endParaRPr lang="en-US"/>
        </a:p>
      </dgm:t>
    </dgm:pt>
    <dgm:pt modelId="{2631F18A-7ACA-401C-84B5-7521BB6E5E32}" type="sibTrans" cxnId="{F9BF67FB-1EFD-4C14-8A34-036D624E02B1}">
      <dgm:prSet/>
      <dgm:spPr/>
      <dgm:t>
        <a:bodyPr/>
        <a:lstStyle/>
        <a:p>
          <a:endParaRPr lang="en-US"/>
        </a:p>
      </dgm:t>
    </dgm:pt>
    <dgm:pt modelId="{D755F711-25D5-428E-82E6-E51388A90AE2}">
      <dgm:prSet/>
      <dgm:spPr/>
      <dgm:t>
        <a:bodyPr/>
        <a:lstStyle/>
        <a:p>
          <a:r>
            <a:rPr lang="en-US"/>
            <a:t>Hybrid Network</a:t>
          </a:r>
        </a:p>
      </dgm:t>
    </dgm:pt>
    <dgm:pt modelId="{0F8C322F-41B9-430D-8AA4-4CBBA046847C}" type="parTrans" cxnId="{6B644DF5-CA0F-4E29-AD1A-39178AB80E79}">
      <dgm:prSet/>
      <dgm:spPr/>
      <dgm:t>
        <a:bodyPr/>
        <a:lstStyle/>
        <a:p>
          <a:endParaRPr lang="en-US"/>
        </a:p>
      </dgm:t>
    </dgm:pt>
    <dgm:pt modelId="{964A5776-1170-474A-BC8F-6B6BA7CDFE02}" type="sibTrans" cxnId="{6B644DF5-CA0F-4E29-AD1A-39178AB80E79}">
      <dgm:prSet/>
      <dgm:spPr/>
      <dgm:t>
        <a:bodyPr/>
        <a:lstStyle/>
        <a:p>
          <a:endParaRPr lang="en-US"/>
        </a:p>
      </dgm:t>
    </dgm:pt>
    <dgm:pt modelId="{491C0187-43EF-4365-B2E5-DD5D4AC476E1}">
      <dgm:prSet/>
      <dgm:spPr/>
      <dgm:t>
        <a:bodyPr/>
        <a:lstStyle/>
        <a:p>
          <a:r>
            <a:rPr lang="en-US"/>
            <a:t>Centralized Network and Identity</a:t>
          </a:r>
        </a:p>
      </dgm:t>
    </dgm:pt>
    <dgm:pt modelId="{033AB55C-CF1A-45B4-B93A-8E2529E54EAF}" type="parTrans" cxnId="{9A1A8DD8-9C45-4FAE-A1C7-2001054AEE28}">
      <dgm:prSet/>
      <dgm:spPr/>
      <dgm:t>
        <a:bodyPr/>
        <a:lstStyle/>
        <a:p>
          <a:endParaRPr lang="en-US"/>
        </a:p>
      </dgm:t>
    </dgm:pt>
    <dgm:pt modelId="{1609E9B2-37A2-4679-ADEC-8FA9CFBE9D5D}" type="sibTrans" cxnId="{9A1A8DD8-9C45-4FAE-A1C7-2001054AEE28}">
      <dgm:prSet/>
      <dgm:spPr/>
      <dgm:t>
        <a:bodyPr/>
        <a:lstStyle/>
        <a:p>
          <a:endParaRPr lang="en-US"/>
        </a:p>
      </dgm:t>
    </dgm:pt>
    <dgm:pt modelId="{20E0F92C-606F-4155-BA9D-1E63C858DB21}">
      <dgm:prSet/>
      <dgm:spPr/>
      <dgm:t>
        <a:bodyPr/>
        <a:lstStyle/>
        <a:p>
          <a:r>
            <a:rPr lang="en-US"/>
            <a:t>VNET Peering and Gateways</a:t>
          </a:r>
        </a:p>
      </dgm:t>
    </dgm:pt>
    <dgm:pt modelId="{1742F212-C637-418B-A42C-A86595FF38F1}" type="parTrans" cxnId="{712B7EF6-38C2-4C0C-9EF2-96481F83394C}">
      <dgm:prSet/>
      <dgm:spPr/>
      <dgm:t>
        <a:bodyPr/>
        <a:lstStyle/>
        <a:p>
          <a:endParaRPr lang="en-US"/>
        </a:p>
      </dgm:t>
    </dgm:pt>
    <dgm:pt modelId="{5AAA288D-8971-4655-95FE-E8EB88F8838F}" type="sibTrans" cxnId="{712B7EF6-38C2-4C0C-9EF2-96481F83394C}">
      <dgm:prSet/>
      <dgm:spPr/>
      <dgm:t>
        <a:bodyPr/>
        <a:lstStyle/>
        <a:p>
          <a:endParaRPr lang="en-US"/>
        </a:p>
      </dgm:t>
    </dgm:pt>
    <dgm:pt modelId="{BEB76790-E8B1-434B-8AEF-667DBEE91CDB}">
      <dgm:prSet/>
      <dgm:spPr/>
      <dgm:t>
        <a:bodyPr/>
        <a:lstStyle/>
        <a:p>
          <a:r>
            <a:rPr lang="en-US"/>
            <a:t>Named Subnets, NSG and USR</a:t>
          </a:r>
        </a:p>
      </dgm:t>
    </dgm:pt>
    <dgm:pt modelId="{76F54D13-846E-4F8B-B80E-37991A8BD59D}" type="parTrans" cxnId="{40415477-8FAC-42BA-B299-02F8DBC44D80}">
      <dgm:prSet/>
      <dgm:spPr/>
      <dgm:t>
        <a:bodyPr/>
        <a:lstStyle/>
        <a:p>
          <a:endParaRPr lang="en-US"/>
        </a:p>
      </dgm:t>
    </dgm:pt>
    <dgm:pt modelId="{4B75527F-09C5-43F1-A4A4-ABC84ACE8CCE}" type="sibTrans" cxnId="{40415477-8FAC-42BA-B299-02F8DBC44D80}">
      <dgm:prSet/>
      <dgm:spPr/>
      <dgm:t>
        <a:bodyPr/>
        <a:lstStyle/>
        <a:p>
          <a:endParaRPr lang="en-US"/>
        </a:p>
      </dgm:t>
    </dgm:pt>
    <dgm:pt modelId="{0FC8D7BD-DF03-42CC-938E-EEBC165F2EF0}">
      <dgm:prSet/>
      <dgm:spPr/>
      <dgm:t>
        <a:bodyPr/>
        <a:lstStyle/>
        <a:p>
          <a:r>
            <a:rPr lang="en-US"/>
            <a:t>Network Virtual Appliance ready.</a:t>
          </a:r>
        </a:p>
      </dgm:t>
    </dgm:pt>
    <dgm:pt modelId="{F98995D8-5483-45EC-905B-E08458534370}" type="parTrans" cxnId="{1B833E39-8AF7-474C-8D49-87BE04E2F5E3}">
      <dgm:prSet/>
      <dgm:spPr/>
      <dgm:t>
        <a:bodyPr/>
        <a:lstStyle/>
        <a:p>
          <a:endParaRPr lang="en-US"/>
        </a:p>
      </dgm:t>
    </dgm:pt>
    <dgm:pt modelId="{29D01FC9-4C64-42B8-904A-F13AB33AFB95}" type="sibTrans" cxnId="{1B833E39-8AF7-474C-8D49-87BE04E2F5E3}">
      <dgm:prSet/>
      <dgm:spPr/>
      <dgm:t>
        <a:bodyPr/>
        <a:lstStyle/>
        <a:p>
          <a:endParaRPr lang="en-US"/>
        </a:p>
      </dgm:t>
    </dgm:pt>
    <dgm:pt modelId="{DE90A060-658F-430F-B729-4188ADFF36CE}">
      <dgm:prSet/>
      <dgm:spPr/>
      <dgm:t>
        <a:bodyPr/>
        <a:lstStyle/>
        <a:p>
          <a:r>
            <a:rPr lang="en-US"/>
            <a:t>JSON Configuration (ARM)</a:t>
          </a:r>
        </a:p>
      </dgm:t>
    </dgm:pt>
    <dgm:pt modelId="{51C153E1-191F-48F2-9AF3-97AC24C7024F}" type="parTrans" cxnId="{AD5428B3-7E3F-4A5F-A157-6C51DF9E535B}">
      <dgm:prSet/>
      <dgm:spPr/>
      <dgm:t>
        <a:bodyPr/>
        <a:lstStyle/>
        <a:p>
          <a:endParaRPr lang="en-US"/>
        </a:p>
      </dgm:t>
    </dgm:pt>
    <dgm:pt modelId="{4ACB886F-90EA-4853-B865-2ED950B71BF6}" type="sibTrans" cxnId="{AD5428B3-7E3F-4A5F-A157-6C51DF9E535B}">
      <dgm:prSet/>
      <dgm:spPr/>
      <dgm:t>
        <a:bodyPr/>
        <a:lstStyle/>
        <a:p>
          <a:endParaRPr lang="en-US"/>
        </a:p>
      </dgm:t>
    </dgm:pt>
    <dgm:pt modelId="{19F404E8-0E17-460B-A757-6790BBBE34AC}">
      <dgm:prSet/>
      <dgm:spPr/>
      <dgm:t>
        <a:bodyPr/>
        <a:lstStyle/>
        <a:p>
          <a:r>
            <a:rPr lang="en-US"/>
            <a:t>Metadata Spreadsheet</a:t>
          </a:r>
        </a:p>
      </dgm:t>
    </dgm:pt>
    <dgm:pt modelId="{C0A71EA4-FA90-4684-B9CC-B40DFD04F6C9}" type="parTrans" cxnId="{5DCEF64B-4236-44EB-AE3E-CF5AEFADB8E4}">
      <dgm:prSet/>
      <dgm:spPr/>
      <dgm:t>
        <a:bodyPr/>
        <a:lstStyle/>
        <a:p>
          <a:endParaRPr lang="en-US"/>
        </a:p>
      </dgm:t>
    </dgm:pt>
    <dgm:pt modelId="{5C193D5D-2D1D-4BDC-A0C4-963043F024A6}" type="sibTrans" cxnId="{5DCEF64B-4236-44EB-AE3E-CF5AEFADB8E4}">
      <dgm:prSet/>
      <dgm:spPr/>
      <dgm:t>
        <a:bodyPr/>
        <a:lstStyle/>
        <a:p>
          <a:endParaRPr lang="en-US"/>
        </a:p>
      </dgm:t>
    </dgm:pt>
    <dgm:pt modelId="{44BEEBF5-46A5-41B3-A5DA-56804CAB9F85}" type="pres">
      <dgm:prSet presAssocID="{654577B6-1A2F-4062-8DA3-8927F21C0B8F}" presName="linear" presStyleCnt="0">
        <dgm:presLayoutVars>
          <dgm:dir/>
          <dgm:animLvl val="lvl"/>
          <dgm:resizeHandles val="exact"/>
        </dgm:presLayoutVars>
      </dgm:prSet>
      <dgm:spPr/>
    </dgm:pt>
    <dgm:pt modelId="{AAE54C88-6AB8-40CC-93EF-2EAD7A4EAF53}" type="pres">
      <dgm:prSet presAssocID="{E9CA3AC9-A903-4DDB-8642-8F0C0B895807}" presName="parentLin" presStyleCnt="0"/>
      <dgm:spPr/>
    </dgm:pt>
    <dgm:pt modelId="{827FEDA4-294E-44AA-9630-0F376B460616}" type="pres">
      <dgm:prSet presAssocID="{E9CA3AC9-A903-4DDB-8642-8F0C0B895807}" presName="parentLeftMargin" presStyleLbl="node1" presStyleIdx="0" presStyleCnt="5"/>
      <dgm:spPr/>
    </dgm:pt>
    <dgm:pt modelId="{037E5F92-CB5B-49D6-86CF-81015E42C666}" type="pres">
      <dgm:prSet presAssocID="{E9CA3AC9-A903-4DDB-8642-8F0C0B895807}" presName="parentText" presStyleLbl="node1" presStyleIdx="0" presStyleCnt="5">
        <dgm:presLayoutVars>
          <dgm:chMax val="0"/>
          <dgm:bulletEnabled val="1"/>
        </dgm:presLayoutVars>
      </dgm:prSet>
      <dgm:spPr/>
    </dgm:pt>
    <dgm:pt modelId="{AA0A004B-7535-44BB-BE4F-2701A06D5EDD}" type="pres">
      <dgm:prSet presAssocID="{E9CA3AC9-A903-4DDB-8642-8F0C0B895807}" presName="negativeSpace" presStyleCnt="0"/>
      <dgm:spPr/>
    </dgm:pt>
    <dgm:pt modelId="{57F3F7FF-A009-4251-BAEA-36A23652E831}" type="pres">
      <dgm:prSet presAssocID="{E9CA3AC9-A903-4DDB-8642-8F0C0B895807}" presName="childText" presStyleLbl="conFgAcc1" presStyleIdx="0" presStyleCnt="5">
        <dgm:presLayoutVars>
          <dgm:bulletEnabled val="1"/>
        </dgm:presLayoutVars>
      </dgm:prSet>
      <dgm:spPr/>
    </dgm:pt>
    <dgm:pt modelId="{74E8D5A0-A7D1-46B5-A5BB-9B67661CFB22}" type="pres">
      <dgm:prSet presAssocID="{612FD85D-E331-4108-9177-3027BA1C01C3}" presName="spaceBetweenRectangles" presStyleCnt="0"/>
      <dgm:spPr/>
    </dgm:pt>
    <dgm:pt modelId="{6A300AF8-030D-474B-A8E7-798A8F2DE22C}" type="pres">
      <dgm:prSet presAssocID="{020CC758-559A-4AA8-A194-373D8EA41CF9}" presName="parentLin" presStyleCnt="0"/>
      <dgm:spPr/>
    </dgm:pt>
    <dgm:pt modelId="{DBCCC788-B828-4612-ACC2-C74BFECA487F}" type="pres">
      <dgm:prSet presAssocID="{020CC758-559A-4AA8-A194-373D8EA41CF9}" presName="parentLeftMargin" presStyleLbl="node1" presStyleIdx="0" presStyleCnt="5"/>
      <dgm:spPr/>
    </dgm:pt>
    <dgm:pt modelId="{80C1AFDF-D644-48F1-913F-DE5AF750890F}" type="pres">
      <dgm:prSet presAssocID="{020CC758-559A-4AA8-A194-373D8EA41CF9}" presName="parentText" presStyleLbl="node1" presStyleIdx="1" presStyleCnt="5">
        <dgm:presLayoutVars>
          <dgm:chMax val="0"/>
          <dgm:bulletEnabled val="1"/>
        </dgm:presLayoutVars>
      </dgm:prSet>
      <dgm:spPr/>
    </dgm:pt>
    <dgm:pt modelId="{B538F0AB-5401-4FB2-832D-452C7275D70D}" type="pres">
      <dgm:prSet presAssocID="{020CC758-559A-4AA8-A194-373D8EA41CF9}" presName="negativeSpace" presStyleCnt="0"/>
      <dgm:spPr/>
    </dgm:pt>
    <dgm:pt modelId="{5C4259B0-0801-4582-82D4-99E105943CFE}" type="pres">
      <dgm:prSet presAssocID="{020CC758-559A-4AA8-A194-373D8EA41CF9}" presName="childText" presStyleLbl="conFgAcc1" presStyleIdx="1" presStyleCnt="5">
        <dgm:presLayoutVars>
          <dgm:bulletEnabled val="1"/>
        </dgm:presLayoutVars>
      </dgm:prSet>
      <dgm:spPr/>
    </dgm:pt>
    <dgm:pt modelId="{6EAE3B4B-494D-4065-996D-EF5FFAB5AE20}" type="pres">
      <dgm:prSet presAssocID="{5AD9F487-F846-4DE1-BD1F-3FB3AEFD8AA3}" presName="spaceBetweenRectangles" presStyleCnt="0"/>
      <dgm:spPr/>
    </dgm:pt>
    <dgm:pt modelId="{0A945891-552C-4C41-A68C-014B6F64D9C8}" type="pres">
      <dgm:prSet presAssocID="{E5424438-6374-4339-9ED0-952F0C48C934}" presName="parentLin" presStyleCnt="0"/>
      <dgm:spPr/>
    </dgm:pt>
    <dgm:pt modelId="{73858F95-AAB9-4370-8C0C-AD0028B82B6C}" type="pres">
      <dgm:prSet presAssocID="{E5424438-6374-4339-9ED0-952F0C48C934}" presName="parentLeftMargin" presStyleLbl="node1" presStyleIdx="1" presStyleCnt="5"/>
      <dgm:spPr/>
    </dgm:pt>
    <dgm:pt modelId="{6EE8D0DF-7EE8-4AA7-ABFF-9C5F9DB1E292}" type="pres">
      <dgm:prSet presAssocID="{E5424438-6374-4339-9ED0-952F0C48C934}" presName="parentText" presStyleLbl="node1" presStyleIdx="2" presStyleCnt="5">
        <dgm:presLayoutVars>
          <dgm:chMax val="0"/>
          <dgm:bulletEnabled val="1"/>
        </dgm:presLayoutVars>
      </dgm:prSet>
      <dgm:spPr/>
    </dgm:pt>
    <dgm:pt modelId="{215ADFD3-64EE-4663-A8BE-7A7A74D9AC4E}" type="pres">
      <dgm:prSet presAssocID="{E5424438-6374-4339-9ED0-952F0C48C934}" presName="negativeSpace" presStyleCnt="0"/>
      <dgm:spPr/>
    </dgm:pt>
    <dgm:pt modelId="{1C73346E-0515-4ADD-B5BE-C215CE14A360}" type="pres">
      <dgm:prSet presAssocID="{E5424438-6374-4339-9ED0-952F0C48C934}" presName="childText" presStyleLbl="conFgAcc1" presStyleIdx="2" presStyleCnt="5">
        <dgm:presLayoutVars>
          <dgm:bulletEnabled val="1"/>
        </dgm:presLayoutVars>
      </dgm:prSet>
      <dgm:spPr/>
    </dgm:pt>
    <dgm:pt modelId="{A074ED09-3BD9-484E-8D14-E5DB0EA93D0F}" type="pres">
      <dgm:prSet presAssocID="{2631F18A-7ACA-401C-84B5-7521BB6E5E32}" presName="spaceBetweenRectangles" presStyleCnt="0"/>
      <dgm:spPr/>
    </dgm:pt>
    <dgm:pt modelId="{5FB8553F-449E-4CFF-8978-A1677EB7DAC3}" type="pres">
      <dgm:prSet presAssocID="{DE90A060-658F-430F-B729-4188ADFF36CE}" presName="parentLin" presStyleCnt="0"/>
      <dgm:spPr/>
    </dgm:pt>
    <dgm:pt modelId="{9CE4996E-9C17-436B-B48D-736FCF95CF1C}" type="pres">
      <dgm:prSet presAssocID="{DE90A060-658F-430F-B729-4188ADFF36CE}" presName="parentLeftMargin" presStyleLbl="node1" presStyleIdx="2" presStyleCnt="5"/>
      <dgm:spPr/>
    </dgm:pt>
    <dgm:pt modelId="{06837A55-CF65-40D3-98C4-54C8BC009DB8}" type="pres">
      <dgm:prSet presAssocID="{DE90A060-658F-430F-B729-4188ADFF36CE}" presName="parentText" presStyleLbl="node1" presStyleIdx="3" presStyleCnt="5">
        <dgm:presLayoutVars>
          <dgm:chMax val="0"/>
          <dgm:bulletEnabled val="1"/>
        </dgm:presLayoutVars>
      </dgm:prSet>
      <dgm:spPr/>
    </dgm:pt>
    <dgm:pt modelId="{3090796B-994A-4E18-9E09-938AA53A0788}" type="pres">
      <dgm:prSet presAssocID="{DE90A060-658F-430F-B729-4188ADFF36CE}" presName="negativeSpace" presStyleCnt="0"/>
      <dgm:spPr/>
    </dgm:pt>
    <dgm:pt modelId="{CFFDC0FA-DB10-439F-9081-249CF86FD1F6}" type="pres">
      <dgm:prSet presAssocID="{DE90A060-658F-430F-B729-4188ADFF36CE}" presName="childText" presStyleLbl="conFgAcc1" presStyleIdx="3" presStyleCnt="5">
        <dgm:presLayoutVars>
          <dgm:bulletEnabled val="1"/>
        </dgm:presLayoutVars>
      </dgm:prSet>
      <dgm:spPr/>
    </dgm:pt>
    <dgm:pt modelId="{D64094A5-6ED7-4CA6-9A1D-C5F61D117FD5}" type="pres">
      <dgm:prSet presAssocID="{4ACB886F-90EA-4853-B865-2ED950B71BF6}" presName="spaceBetweenRectangles" presStyleCnt="0"/>
      <dgm:spPr/>
    </dgm:pt>
    <dgm:pt modelId="{4C74EB3C-F6D7-481F-9EE4-14E6823BA95C}" type="pres">
      <dgm:prSet presAssocID="{19F404E8-0E17-460B-A757-6790BBBE34AC}" presName="parentLin" presStyleCnt="0"/>
      <dgm:spPr/>
    </dgm:pt>
    <dgm:pt modelId="{F4D03AC2-6E53-4EEF-B684-B34002B25F4C}" type="pres">
      <dgm:prSet presAssocID="{19F404E8-0E17-460B-A757-6790BBBE34AC}" presName="parentLeftMargin" presStyleLbl="node1" presStyleIdx="3" presStyleCnt="5"/>
      <dgm:spPr/>
    </dgm:pt>
    <dgm:pt modelId="{66043B60-0754-473A-A5C4-2430AFC60CF6}" type="pres">
      <dgm:prSet presAssocID="{19F404E8-0E17-460B-A757-6790BBBE34AC}" presName="parentText" presStyleLbl="node1" presStyleIdx="4" presStyleCnt="5">
        <dgm:presLayoutVars>
          <dgm:chMax val="0"/>
          <dgm:bulletEnabled val="1"/>
        </dgm:presLayoutVars>
      </dgm:prSet>
      <dgm:spPr/>
    </dgm:pt>
    <dgm:pt modelId="{4559EB41-C85A-4A9D-896A-56B7A44331AD}" type="pres">
      <dgm:prSet presAssocID="{19F404E8-0E17-460B-A757-6790BBBE34AC}" presName="negativeSpace" presStyleCnt="0"/>
      <dgm:spPr/>
    </dgm:pt>
    <dgm:pt modelId="{E57A5630-9392-4141-8E2B-D3F9E53E1351}" type="pres">
      <dgm:prSet presAssocID="{19F404E8-0E17-460B-A757-6790BBBE34AC}" presName="childText" presStyleLbl="conFgAcc1" presStyleIdx="4" presStyleCnt="5">
        <dgm:presLayoutVars>
          <dgm:bulletEnabled val="1"/>
        </dgm:presLayoutVars>
      </dgm:prSet>
      <dgm:spPr/>
    </dgm:pt>
  </dgm:ptLst>
  <dgm:cxnLst>
    <dgm:cxn modelId="{AD8FF207-A3FA-4737-BBAE-62BCC583053A}" type="presOf" srcId="{0FC8D7BD-DF03-42CC-938E-EEBC165F2EF0}" destId="{1C73346E-0515-4ADD-B5BE-C215CE14A360}" srcOrd="0" destOrd="4" presId="urn:microsoft.com/office/officeart/2005/8/layout/list1"/>
    <dgm:cxn modelId="{8032DE0C-1B81-4147-90D7-BDF56E40A89D}" type="presOf" srcId="{E5424438-6374-4339-9ED0-952F0C48C934}" destId="{6EE8D0DF-7EE8-4AA7-ABFF-9C5F9DB1E292}" srcOrd="1" destOrd="0" presId="urn:microsoft.com/office/officeart/2005/8/layout/list1"/>
    <dgm:cxn modelId="{4F898925-B127-4B88-BDBD-271AA39F688B}" type="presOf" srcId="{19F404E8-0E17-460B-A757-6790BBBE34AC}" destId="{66043B60-0754-473A-A5C4-2430AFC60CF6}" srcOrd="1" destOrd="0" presId="urn:microsoft.com/office/officeart/2005/8/layout/list1"/>
    <dgm:cxn modelId="{167B1A27-9FA0-4D0A-B218-176896F0D524}" type="presOf" srcId="{BEB76790-E8B1-434B-8AEF-667DBEE91CDB}" destId="{1C73346E-0515-4ADD-B5BE-C215CE14A360}" srcOrd="0" destOrd="3" presId="urn:microsoft.com/office/officeart/2005/8/layout/list1"/>
    <dgm:cxn modelId="{0CE6D42F-1F8E-4ADC-9654-3D73481C5B1E}" type="presOf" srcId="{E9CA3AC9-A903-4DDB-8642-8F0C0B895807}" destId="{037E5F92-CB5B-49D6-86CF-81015E42C666}" srcOrd="1" destOrd="0" presId="urn:microsoft.com/office/officeart/2005/8/layout/list1"/>
    <dgm:cxn modelId="{1B833E39-8AF7-474C-8D49-87BE04E2F5E3}" srcId="{E5424438-6374-4339-9ED0-952F0C48C934}" destId="{0FC8D7BD-DF03-42CC-938E-EEBC165F2EF0}" srcOrd="4" destOrd="0" parTransId="{F98995D8-5483-45EC-905B-E08458534370}" sibTransId="{29D01FC9-4C64-42B8-904A-F13AB33AFB95}"/>
    <dgm:cxn modelId="{A302A65F-3ED8-49A8-8360-846C79932594}" type="presOf" srcId="{020CC758-559A-4AA8-A194-373D8EA41CF9}" destId="{DBCCC788-B828-4612-ACC2-C74BFECA487F}" srcOrd="0" destOrd="0" presId="urn:microsoft.com/office/officeart/2005/8/layout/list1"/>
    <dgm:cxn modelId="{34BD1867-DE05-48F7-84D7-AE6A4071FB2E}" type="presOf" srcId="{E9CA3AC9-A903-4DDB-8642-8F0C0B895807}" destId="{827FEDA4-294E-44AA-9630-0F376B460616}" srcOrd="0" destOrd="0" presId="urn:microsoft.com/office/officeart/2005/8/layout/list1"/>
    <dgm:cxn modelId="{5DCEF64B-4236-44EB-AE3E-CF5AEFADB8E4}" srcId="{654577B6-1A2F-4062-8DA3-8927F21C0B8F}" destId="{19F404E8-0E17-460B-A757-6790BBBE34AC}" srcOrd="4" destOrd="0" parTransId="{C0A71EA4-FA90-4684-B9CC-B40DFD04F6C9}" sibTransId="{5C193D5D-2D1D-4BDC-A0C4-963043F024A6}"/>
    <dgm:cxn modelId="{40415477-8FAC-42BA-B299-02F8DBC44D80}" srcId="{E5424438-6374-4339-9ED0-952F0C48C934}" destId="{BEB76790-E8B1-434B-8AEF-667DBEE91CDB}" srcOrd="3" destOrd="0" parTransId="{76F54D13-846E-4F8B-B80E-37991A8BD59D}" sibTransId="{4B75527F-09C5-43F1-A4A4-ABC84ACE8CCE}"/>
    <dgm:cxn modelId="{D790357C-240A-48FA-8D11-58BCBC32BE4D}" type="presOf" srcId="{DE90A060-658F-430F-B729-4188ADFF36CE}" destId="{06837A55-CF65-40D3-98C4-54C8BC009DB8}" srcOrd="1" destOrd="0" presId="urn:microsoft.com/office/officeart/2005/8/layout/list1"/>
    <dgm:cxn modelId="{C0FBE587-4E6D-491D-9734-245EDCAC3844}" type="presOf" srcId="{19F404E8-0E17-460B-A757-6790BBBE34AC}" destId="{F4D03AC2-6E53-4EEF-B684-B34002B25F4C}" srcOrd="0" destOrd="0" presId="urn:microsoft.com/office/officeart/2005/8/layout/list1"/>
    <dgm:cxn modelId="{3C1AEFA6-9F1F-4123-A8A2-952AEBAA9ED6}" type="presOf" srcId="{020CC758-559A-4AA8-A194-373D8EA41CF9}" destId="{80C1AFDF-D644-48F1-913F-DE5AF750890F}" srcOrd="1" destOrd="0" presId="urn:microsoft.com/office/officeart/2005/8/layout/list1"/>
    <dgm:cxn modelId="{6C4E03AC-1626-4A59-88A7-AADE876BED4B}" srcId="{654577B6-1A2F-4062-8DA3-8927F21C0B8F}" destId="{E9CA3AC9-A903-4DDB-8642-8F0C0B895807}" srcOrd="0" destOrd="0" parTransId="{AE946FB9-6795-416B-893F-96E195E41068}" sibTransId="{612FD85D-E331-4108-9177-3027BA1C01C3}"/>
    <dgm:cxn modelId="{9B0D47B2-E903-4E88-B227-F4D750CC31F8}" type="presOf" srcId="{D755F711-25D5-428E-82E6-E51388A90AE2}" destId="{1C73346E-0515-4ADD-B5BE-C215CE14A360}" srcOrd="0" destOrd="0" presId="urn:microsoft.com/office/officeart/2005/8/layout/list1"/>
    <dgm:cxn modelId="{AD5428B3-7E3F-4A5F-A157-6C51DF9E535B}" srcId="{654577B6-1A2F-4062-8DA3-8927F21C0B8F}" destId="{DE90A060-658F-430F-B729-4188ADFF36CE}" srcOrd="3" destOrd="0" parTransId="{51C153E1-191F-48F2-9AF3-97AC24C7024F}" sibTransId="{4ACB886F-90EA-4853-B865-2ED950B71BF6}"/>
    <dgm:cxn modelId="{AF2AD7B6-2430-41F9-B8CD-36E6685C9A4A}" type="presOf" srcId="{DE90A060-658F-430F-B729-4188ADFF36CE}" destId="{9CE4996E-9C17-436B-B48D-736FCF95CF1C}" srcOrd="0" destOrd="0" presId="urn:microsoft.com/office/officeart/2005/8/layout/list1"/>
    <dgm:cxn modelId="{ABC32BBC-7A3E-43CF-8C17-42881BA26631}" srcId="{654577B6-1A2F-4062-8DA3-8927F21C0B8F}" destId="{020CC758-559A-4AA8-A194-373D8EA41CF9}" srcOrd="1" destOrd="0" parTransId="{9B762481-FCBA-4DA8-8838-4F1395AC323D}" sibTransId="{5AD9F487-F846-4DE1-BD1F-3FB3AEFD8AA3}"/>
    <dgm:cxn modelId="{66C50CCA-84B8-4701-BDB3-47D4CD70FE01}" type="presOf" srcId="{654577B6-1A2F-4062-8DA3-8927F21C0B8F}" destId="{44BEEBF5-46A5-41B3-A5DA-56804CAB9F85}" srcOrd="0" destOrd="0" presId="urn:microsoft.com/office/officeart/2005/8/layout/list1"/>
    <dgm:cxn modelId="{D58B11CD-3288-404D-95F1-BF41D92B014A}" type="presOf" srcId="{491C0187-43EF-4365-B2E5-DD5D4AC476E1}" destId="{1C73346E-0515-4ADD-B5BE-C215CE14A360}" srcOrd="0" destOrd="1" presId="urn:microsoft.com/office/officeart/2005/8/layout/list1"/>
    <dgm:cxn modelId="{E88B2BD3-7907-4186-B609-248F530411AD}" type="presOf" srcId="{20E0F92C-606F-4155-BA9D-1E63C858DB21}" destId="{1C73346E-0515-4ADD-B5BE-C215CE14A360}" srcOrd="0" destOrd="2" presId="urn:microsoft.com/office/officeart/2005/8/layout/list1"/>
    <dgm:cxn modelId="{9A1A8DD8-9C45-4FAE-A1C7-2001054AEE28}" srcId="{E5424438-6374-4339-9ED0-952F0C48C934}" destId="{491C0187-43EF-4365-B2E5-DD5D4AC476E1}" srcOrd="1" destOrd="0" parTransId="{033AB55C-CF1A-45B4-B93A-8E2529E54EAF}" sibTransId="{1609E9B2-37A2-4679-ADEC-8FA9CFBE9D5D}"/>
    <dgm:cxn modelId="{BCABE5E3-CCD3-49E5-B323-08F000E4A6B4}" type="presOf" srcId="{E5424438-6374-4339-9ED0-952F0C48C934}" destId="{73858F95-AAB9-4370-8C0C-AD0028B82B6C}" srcOrd="0" destOrd="0" presId="urn:microsoft.com/office/officeart/2005/8/layout/list1"/>
    <dgm:cxn modelId="{6B644DF5-CA0F-4E29-AD1A-39178AB80E79}" srcId="{E5424438-6374-4339-9ED0-952F0C48C934}" destId="{D755F711-25D5-428E-82E6-E51388A90AE2}" srcOrd="0" destOrd="0" parTransId="{0F8C322F-41B9-430D-8AA4-4CBBA046847C}" sibTransId="{964A5776-1170-474A-BC8F-6B6BA7CDFE02}"/>
    <dgm:cxn modelId="{712B7EF6-38C2-4C0C-9EF2-96481F83394C}" srcId="{E5424438-6374-4339-9ED0-952F0C48C934}" destId="{20E0F92C-606F-4155-BA9D-1E63C858DB21}" srcOrd="2" destOrd="0" parTransId="{1742F212-C637-418B-A42C-A86595FF38F1}" sibTransId="{5AAA288D-8971-4655-95FE-E8EB88F8838F}"/>
    <dgm:cxn modelId="{F9BF67FB-1EFD-4C14-8A34-036D624E02B1}" srcId="{654577B6-1A2F-4062-8DA3-8927F21C0B8F}" destId="{E5424438-6374-4339-9ED0-952F0C48C934}" srcOrd="2" destOrd="0" parTransId="{1FE84691-49D4-408C-8C96-CAEBD31146FD}" sibTransId="{2631F18A-7ACA-401C-84B5-7521BB6E5E32}"/>
    <dgm:cxn modelId="{0B391B22-C370-4420-A4E6-F94F0E095CF6}" type="presParOf" srcId="{44BEEBF5-46A5-41B3-A5DA-56804CAB9F85}" destId="{AAE54C88-6AB8-40CC-93EF-2EAD7A4EAF53}" srcOrd="0" destOrd="0" presId="urn:microsoft.com/office/officeart/2005/8/layout/list1"/>
    <dgm:cxn modelId="{ED1AAFA0-477A-4ED6-9419-F9E53B1169CF}" type="presParOf" srcId="{AAE54C88-6AB8-40CC-93EF-2EAD7A4EAF53}" destId="{827FEDA4-294E-44AA-9630-0F376B460616}" srcOrd="0" destOrd="0" presId="urn:microsoft.com/office/officeart/2005/8/layout/list1"/>
    <dgm:cxn modelId="{F85F3303-8160-4320-84B7-B65811D7E1A9}" type="presParOf" srcId="{AAE54C88-6AB8-40CC-93EF-2EAD7A4EAF53}" destId="{037E5F92-CB5B-49D6-86CF-81015E42C666}" srcOrd="1" destOrd="0" presId="urn:microsoft.com/office/officeart/2005/8/layout/list1"/>
    <dgm:cxn modelId="{2CAB04E2-C070-4F32-BD17-03F9242866B5}" type="presParOf" srcId="{44BEEBF5-46A5-41B3-A5DA-56804CAB9F85}" destId="{AA0A004B-7535-44BB-BE4F-2701A06D5EDD}" srcOrd="1" destOrd="0" presId="urn:microsoft.com/office/officeart/2005/8/layout/list1"/>
    <dgm:cxn modelId="{D9A285CA-EA48-49EF-86E7-7173FD529E25}" type="presParOf" srcId="{44BEEBF5-46A5-41B3-A5DA-56804CAB9F85}" destId="{57F3F7FF-A009-4251-BAEA-36A23652E831}" srcOrd="2" destOrd="0" presId="urn:microsoft.com/office/officeart/2005/8/layout/list1"/>
    <dgm:cxn modelId="{2C6446BE-3272-4C4F-9EFF-27B7F5C4424D}" type="presParOf" srcId="{44BEEBF5-46A5-41B3-A5DA-56804CAB9F85}" destId="{74E8D5A0-A7D1-46B5-A5BB-9B67661CFB22}" srcOrd="3" destOrd="0" presId="urn:microsoft.com/office/officeart/2005/8/layout/list1"/>
    <dgm:cxn modelId="{F9B1D206-1339-4BD1-805C-F8AB19E94AFB}" type="presParOf" srcId="{44BEEBF5-46A5-41B3-A5DA-56804CAB9F85}" destId="{6A300AF8-030D-474B-A8E7-798A8F2DE22C}" srcOrd="4" destOrd="0" presId="urn:microsoft.com/office/officeart/2005/8/layout/list1"/>
    <dgm:cxn modelId="{51A4BE97-4126-4DF4-96F0-010F76C3623F}" type="presParOf" srcId="{6A300AF8-030D-474B-A8E7-798A8F2DE22C}" destId="{DBCCC788-B828-4612-ACC2-C74BFECA487F}" srcOrd="0" destOrd="0" presId="urn:microsoft.com/office/officeart/2005/8/layout/list1"/>
    <dgm:cxn modelId="{E9C5E0E5-1220-4D90-9C8C-1F20048C042D}" type="presParOf" srcId="{6A300AF8-030D-474B-A8E7-798A8F2DE22C}" destId="{80C1AFDF-D644-48F1-913F-DE5AF750890F}" srcOrd="1" destOrd="0" presId="urn:microsoft.com/office/officeart/2005/8/layout/list1"/>
    <dgm:cxn modelId="{5162CC6C-2F92-466E-B975-4C1647088A1A}" type="presParOf" srcId="{44BEEBF5-46A5-41B3-A5DA-56804CAB9F85}" destId="{B538F0AB-5401-4FB2-832D-452C7275D70D}" srcOrd="5" destOrd="0" presId="urn:microsoft.com/office/officeart/2005/8/layout/list1"/>
    <dgm:cxn modelId="{33B477FC-E33B-441F-87B5-F134C0201BC9}" type="presParOf" srcId="{44BEEBF5-46A5-41B3-A5DA-56804CAB9F85}" destId="{5C4259B0-0801-4582-82D4-99E105943CFE}" srcOrd="6" destOrd="0" presId="urn:microsoft.com/office/officeart/2005/8/layout/list1"/>
    <dgm:cxn modelId="{43418FDA-95F1-44BF-981C-482249A34FAF}" type="presParOf" srcId="{44BEEBF5-46A5-41B3-A5DA-56804CAB9F85}" destId="{6EAE3B4B-494D-4065-996D-EF5FFAB5AE20}" srcOrd="7" destOrd="0" presId="urn:microsoft.com/office/officeart/2005/8/layout/list1"/>
    <dgm:cxn modelId="{826FBDD1-8A4A-44B7-BBE9-5F2E79C825C8}" type="presParOf" srcId="{44BEEBF5-46A5-41B3-A5DA-56804CAB9F85}" destId="{0A945891-552C-4C41-A68C-014B6F64D9C8}" srcOrd="8" destOrd="0" presId="urn:microsoft.com/office/officeart/2005/8/layout/list1"/>
    <dgm:cxn modelId="{FCFDCC4D-DEBD-4046-B269-E0F2D8184098}" type="presParOf" srcId="{0A945891-552C-4C41-A68C-014B6F64D9C8}" destId="{73858F95-AAB9-4370-8C0C-AD0028B82B6C}" srcOrd="0" destOrd="0" presId="urn:microsoft.com/office/officeart/2005/8/layout/list1"/>
    <dgm:cxn modelId="{216B98CF-CCE0-4E19-A185-8C726337CDF3}" type="presParOf" srcId="{0A945891-552C-4C41-A68C-014B6F64D9C8}" destId="{6EE8D0DF-7EE8-4AA7-ABFF-9C5F9DB1E292}" srcOrd="1" destOrd="0" presId="urn:microsoft.com/office/officeart/2005/8/layout/list1"/>
    <dgm:cxn modelId="{4AA66AD6-0DA3-4DCD-BF05-0953A52C8D57}" type="presParOf" srcId="{44BEEBF5-46A5-41B3-A5DA-56804CAB9F85}" destId="{215ADFD3-64EE-4663-A8BE-7A7A74D9AC4E}" srcOrd="9" destOrd="0" presId="urn:microsoft.com/office/officeart/2005/8/layout/list1"/>
    <dgm:cxn modelId="{D9481DF1-60F3-4130-ADC2-9ED98AD7362F}" type="presParOf" srcId="{44BEEBF5-46A5-41B3-A5DA-56804CAB9F85}" destId="{1C73346E-0515-4ADD-B5BE-C215CE14A360}" srcOrd="10" destOrd="0" presId="urn:microsoft.com/office/officeart/2005/8/layout/list1"/>
    <dgm:cxn modelId="{1462B984-69F2-4230-B691-FCAA92268B22}" type="presParOf" srcId="{44BEEBF5-46A5-41B3-A5DA-56804CAB9F85}" destId="{A074ED09-3BD9-484E-8D14-E5DB0EA93D0F}" srcOrd="11" destOrd="0" presId="urn:microsoft.com/office/officeart/2005/8/layout/list1"/>
    <dgm:cxn modelId="{E2CF7364-C116-495A-880F-235195E8513C}" type="presParOf" srcId="{44BEEBF5-46A5-41B3-A5DA-56804CAB9F85}" destId="{5FB8553F-449E-4CFF-8978-A1677EB7DAC3}" srcOrd="12" destOrd="0" presId="urn:microsoft.com/office/officeart/2005/8/layout/list1"/>
    <dgm:cxn modelId="{6D4827BB-6A76-45A9-AB1C-58D861C31182}" type="presParOf" srcId="{5FB8553F-449E-4CFF-8978-A1677EB7DAC3}" destId="{9CE4996E-9C17-436B-B48D-736FCF95CF1C}" srcOrd="0" destOrd="0" presId="urn:microsoft.com/office/officeart/2005/8/layout/list1"/>
    <dgm:cxn modelId="{6305DF2F-DC8E-4108-BAF0-A2A2A7A86088}" type="presParOf" srcId="{5FB8553F-449E-4CFF-8978-A1677EB7DAC3}" destId="{06837A55-CF65-40D3-98C4-54C8BC009DB8}" srcOrd="1" destOrd="0" presId="urn:microsoft.com/office/officeart/2005/8/layout/list1"/>
    <dgm:cxn modelId="{FA45E120-5DCA-41D8-AB49-50CFD1A742C7}" type="presParOf" srcId="{44BEEBF5-46A5-41B3-A5DA-56804CAB9F85}" destId="{3090796B-994A-4E18-9E09-938AA53A0788}" srcOrd="13" destOrd="0" presId="urn:microsoft.com/office/officeart/2005/8/layout/list1"/>
    <dgm:cxn modelId="{D144089E-D4B1-46AA-873D-9374DD8ECDC3}" type="presParOf" srcId="{44BEEBF5-46A5-41B3-A5DA-56804CAB9F85}" destId="{CFFDC0FA-DB10-439F-9081-249CF86FD1F6}" srcOrd="14" destOrd="0" presId="urn:microsoft.com/office/officeart/2005/8/layout/list1"/>
    <dgm:cxn modelId="{CC4A0CC8-D760-4073-867D-76D8944150B8}" type="presParOf" srcId="{44BEEBF5-46A5-41B3-A5DA-56804CAB9F85}" destId="{D64094A5-6ED7-4CA6-9A1D-C5F61D117FD5}" srcOrd="15" destOrd="0" presId="urn:microsoft.com/office/officeart/2005/8/layout/list1"/>
    <dgm:cxn modelId="{2A4D9971-6F07-4815-B210-456940361CE8}" type="presParOf" srcId="{44BEEBF5-46A5-41B3-A5DA-56804CAB9F85}" destId="{4C74EB3C-F6D7-481F-9EE4-14E6823BA95C}" srcOrd="16" destOrd="0" presId="urn:microsoft.com/office/officeart/2005/8/layout/list1"/>
    <dgm:cxn modelId="{6C9E60BB-F20F-4573-A2A5-13D4F8CED4F1}" type="presParOf" srcId="{4C74EB3C-F6D7-481F-9EE4-14E6823BA95C}" destId="{F4D03AC2-6E53-4EEF-B684-B34002B25F4C}" srcOrd="0" destOrd="0" presId="urn:microsoft.com/office/officeart/2005/8/layout/list1"/>
    <dgm:cxn modelId="{B43E2FF4-7A5D-4BAD-B627-FDBBBC045643}" type="presParOf" srcId="{4C74EB3C-F6D7-481F-9EE4-14E6823BA95C}" destId="{66043B60-0754-473A-A5C4-2430AFC60CF6}" srcOrd="1" destOrd="0" presId="urn:microsoft.com/office/officeart/2005/8/layout/list1"/>
    <dgm:cxn modelId="{4F6D1863-7417-4D0A-A3F6-A8AD16B35948}" type="presParOf" srcId="{44BEEBF5-46A5-41B3-A5DA-56804CAB9F85}" destId="{4559EB41-C85A-4A9D-896A-56B7A44331AD}" srcOrd="17" destOrd="0" presId="urn:microsoft.com/office/officeart/2005/8/layout/list1"/>
    <dgm:cxn modelId="{EA99D6C2-8962-418F-B0CB-304CE358ECEF}" type="presParOf" srcId="{44BEEBF5-46A5-41B3-A5DA-56804CAB9F85}" destId="{E57A5630-9392-4141-8E2B-D3F9E53E1351}" srcOrd="18"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3D81094-99ED-47CC-9F75-73A22D670D16}" type="doc">
      <dgm:prSet loTypeId="urn:microsoft.com/office/officeart/2005/8/layout/vList2" loCatId="list" qsTypeId="urn:microsoft.com/office/officeart/2005/8/quickstyle/simple4" qsCatId="simple" csTypeId="urn:microsoft.com/office/officeart/2005/8/colors/accent0_3" csCatId="mainScheme"/>
      <dgm:spPr/>
      <dgm:t>
        <a:bodyPr/>
        <a:lstStyle/>
        <a:p>
          <a:endParaRPr lang="en-US"/>
        </a:p>
      </dgm:t>
    </dgm:pt>
    <dgm:pt modelId="{C2C12CF7-D83F-4113-8B34-EFD3FC77056D}">
      <dgm:prSet/>
      <dgm:spPr/>
      <dgm:t>
        <a:bodyPr/>
        <a:lstStyle/>
        <a:p>
          <a:r>
            <a:rPr lang="en-US" baseline="0"/>
            <a:t>Visual Studio and PowerShell ISE</a:t>
          </a:r>
          <a:endParaRPr lang="en-US"/>
        </a:p>
      </dgm:t>
    </dgm:pt>
    <dgm:pt modelId="{AADA3923-B1B2-4A06-A1E7-BF04BE66DA09}" type="parTrans" cxnId="{33D1F4E3-41D4-43FA-A8ED-FA4A9B495F34}">
      <dgm:prSet/>
      <dgm:spPr/>
      <dgm:t>
        <a:bodyPr/>
        <a:lstStyle/>
        <a:p>
          <a:endParaRPr lang="en-US"/>
        </a:p>
      </dgm:t>
    </dgm:pt>
    <dgm:pt modelId="{E5EA1EEF-FAB2-411A-95B3-9623707ECC0F}" type="sibTrans" cxnId="{33D1F4E3-41D4-43FA-A8ED-FA4A9B495F34}">
      <dgm:prSet/>
      <dgm:spPr/>
      <dgm:t>
        <a:bodyPr/>
        <a:lstStyle/>
        <a:p>
          <a:endParaRPr lang="en-US"/>
        </a:p>
      </dgm:t>
    </dgm:pt>
    <dgm:pt modelId="{10430D12-80B6-48F1-9AFB-B98F9D8DD2CB}">
      <dgm:prSet/>
      <dgm:spPr/>
      <dgm:t>
        <a:bodyPr/>
        <a:lstStyle/>
        <a:p>
          <a:r>
            <a:rPr lang="en-US" baseline="0"/>
            <a:t>Security Keys, Published Settings File</a:t>
          </a:r>
          <a:endParaRPr lang="en-US"/>
        </a:p>
      </dgm:t>
    </dgm:pt>
    <dgm:pt modelId="{D8C2398F-89B8-4639-9580-868BD18A31FF}" type="parTrans" cxnId="{8D2288BE-688E-4710-B7EC-065EDC427BC8}">
      <dgm:prSet/>
      <dgm:spPr/>
      <dgm:t>
        <a:bodyPr/>
        <a:lstStyle/>
        <a:p>
          <a:endParaRPr lang="en-US"/>
        </a:p>
      </dgm:t>
    </dgm:pt>
    <dgm:pt modelId="{52D4E5EE-FC7F-4A50-9AE8-2BBD60C3BA98}" type="sibTrans" cxnId="{8D2288BE-688E-4710-B7EC-065EDC427BC8}">
      <dgm:prSet/>
      <dgm:spPr/>
      <dgm:t>
        <a:bodyPr/>
        <a:lstStyle/>
        <a:p>
          <a:endParaRPr lang="en-US"/>
        </a:p>
      </dgm:t>
    </dgm:pt>
    <dgm:pt modelId="{223BFD55-B6B5-48BE-BCE5-ABEE279198C3}">
      <dgm:prSet/>
      <dgm:spPr/>
      <dgm:t>
        <a:bodyPr/>
        <a:lstStyle/>
        <a:p>
          <a:r>
            <a:rPr lang="en-US" baseline="0"/>
            <a:t>Portal Role Management</a:t>
          </a:r>
          <a:endParaRPr lang="en-US"/>
        </a:p>
      </dgm:t>
    </dgm:pt>
    <dgm:pt modelId="{2B0CC728-E3F4-4409-BB31-011F794FC1E6}" type="parTrans" cxnId="{60520B8E-2F06-415F-8120-78D7DA9A86CB}">
      <dgm:prSet/>
      <dgm:spPr/>
      <dgm:t>
        <a:bodyPr/>
        <a:lstStyle/>
        <a:p>
          <a:endParaRPr lang="en-US"/>
        </a:p>
      </dgm:t>
    </dgm:pt>
    <dgm:pt modelId="{E00EDA0D-430F-4EA8-8DDA-09A26DCAA143}" type="sibTrans" cxnId="{60520B8E-2F06-415F-8120-78D7DA9A86CB}">
      <dgm:prSet/>
      <dgm:spPr/>
      <dgm:t>
        <a:bodyPr/>
        <a:lstStyle/>
        <a:p>
          <a:endParaRPr lang="en-US"/>
        </a:p>
      </dgm:t>
    </dgm:pt>
    <dgm:pt modelId="{02902C7E-938A-445A-A519-E8F6771A9010}">
      <dgm:prSet/>
      <dgm:spPr/>
      <dgm:t>
        <a:bodyPr/>
        <a:lstStyle/>
        <a:p>
          <a:r>
            <a:rPr lang="en-US" baseline="0"/>
            <a:t>Azure Resource Management (ARM)</a:t>
          </a:r>
          <a:endParaRPr lang="en-US"/>
        </a:p>
      </dgm:t>
    </dgm:pt>
    <dgm:pt modelId="{90CCF649-DD6F-4F7C-92E0-10861E264D0A}" type="parTrans" cxnId="{A251B65F-633F-4A9F-80EC-B3E7A7C4292A}">
      <dgm:prSet/>
      <dgm:spPr/>
      <dgm:t>
        <a:bodyPr/>
        <a:lstStyle/>
        <a:p>
          <a:endParaRPr lang="en-US"/>
        </a:p>
      </dgm:t>
    </dgm:pt>
    <dgm:pt modelId="{83FD0B25-CC65-43CA-B97D-A05159CAD095}" type="sibTrans" cxnId="{A251B65F-633F-4A9F-80EC-B3E7A7C4292A}">
      <dgm:prSet/>
      <dgm:spPr/>
      <dgm:t>
        <a:bodyPr/>
        <a:lstStyle/>
        <a:p>
          <a:endParaRPr lang="en-US"/>
        </a:p>
      </dgm:t>
    </dgm:pt>
    <dgm:pt modelId="{AEE1E48D-5479-4BA2-8582-19BAE5FB0862}" type="pres">
      <dgm:prSet presAssocID="{13D81094-99ED-47CC-9F75-73A22D670D16}" presName="linear" presStyleCnt="0">
        <dgm:presLayoutVars>
          <dgm:animLvl val="lvl"/>
          <dgm:resizeHandles val="exact"/>
        </dgm:presLayoutVars>
      </dgm:prSet>
      <dgm:spPr/>
    </dgm:pt>
    <dgm:pt modelId="{64020378-C88B-47C0-B3E6-A89FB239E456}" type="pres">
      <dgm:prSet presAssocID="{C2C12CF7-D83F-4113-8B34-EFD3FC77056D}" presName="parentText" presStyleLbl="node1" presStyleIdx="0" presStyleCnt="4">
        <dgm:presLayoutVars>
          <dgm:chMax val="0"/>
          <dgm:bulletEnabled val="1"/>
        </dgm:presLayoutVars>
      </dgm:prSet>
      <dgm:spPr/>
    </dgm:pt>
    <dgm:pt modelId="{041C8016-6ED4-47DD-B9DD-6C8B32A95581}" type="pres">
      <dgm:prSet presAssocID="{E5EA1EEF-FAB2-411A-95B3-9623707ECC0F}" presName="spacer" presStyleCnt="0"/>
      <dgm:spPr/>
    </dgm:pt>
    <dgm:pt modelId="{37B2B0BC-FE60-4DC7-BFB1-69028C7FC704}" type="pres">
      <dgm:prSet presAssocID="{10430D12-80B6-48F1-9AFB-B98F9D8DD2CB}" presName="parentText" presStyleLbl="node1" presStyleIdx="1" presStyleCnt="4">
        <dgm:presLayoutVars>
          <dgm:chMax val="0"/>
          <dgm:bulletEnabled val="1"/>
        </dgm:presLayoutVars>
      </dgm:prSet>
      <dgm:spPr/>
    </dgm:pt>
    <dgm:pt modelId="{AF01D12C-E86F-42D5-AFB3-DB873EC5EC3F}" type="pres">
      <dgm:prSet presAssocID="{52D4E5EE-FC7F-4A50-9AE8-2BBD60C3BA98}" presName="spacer" presStyleCnt="0"/>
      <dgm:spPr/>
    </dgm:pt>
    <dgm:pt modelId="{FA878F1C-C15F-48D1-A1F7-67A585A441FD}" type="pres">
      <dgm:prSet presAssocID="{223BFD55-B6B5-48BE-BCE5-ABEE279198C3}" presName="parentText" presStyleLbl="node1" presStyleIdx="2" presStyleCnt="4">
        <dgm:presLayoutVars>
          <dgm:chMax val="0"/>
          <dgm:bulletEnabled val="1"/>
        </dgm:presLayoutVars>
      </dgm:prSet>
      <dgm:spPr/>
    </dgm:pt>
    <dgm:pt modelId="{B62A9268-6C4A-4376-B32D-BEDFB6592EBD}" type="pres">
      <dgm:prSet presAssocID="{E00EDA0D-430F-4EA8-8DDA-09A26DCAA143}" presName="spacer" presStyleCnt="0"/>
      <dgm:spPr/>
    </dgm:pt>
    <dgm:pt modelId="{074030DF-EFD5-4E28-9011-67ED148D764A}" type="pres">
      <dgm:prSet presAssocID="{02902C7E-938A-445A-A519-E8F6771A9010}" presName="parentText" presStyleLbl="node1" presStyleIdx="3" presStyleCnt="4">
        <dgm:presLayoutVars>
          <dgm:chMax val="0"/>
          <dgm:bulletEnabled val="1"/>
        </dgm:presLayoutVars>
      </dgm:prSet>
      <dgm:spPr/>
    </dgm:pt>
  </dgm:ptLst>
  <dgm:cxnLst>
    <dgm:cxn modelId="{A251B65F-633F-4A9F-80EC-B3E7A7C4292A}" srcId="{13D81094-99ED-47CC-9F75-73A22D670D16}" destId="{02902C7E-938A-445A-A519-E8F6771A9010}" srcOrd="3" destOrd="0" parTransId="{90CCF649-DD6F-4F7C-92E0-10861E264D0A}" sibTransId="{83FD0B25-CC65-43CA-B97D-A05159CAD095}"/>
    <dgm:cxn modelId="{981F1954-7E56-4548-8FFB-11C240790A81}" type="presOf" srcId="{13D81094-99ED-47CC-9F75-73A22D670D16}" destId="{AEE1E48D-5479-4BA2-8582-19BAE5FB0862}" srcOrd="0" destOrd="0" presId="urn:microsoft.com/office/officeart/2005/8/layout/vList2"/>
    <dgm:cxn modelId="{8D885375-A0E7-4A03-8745-34C64D09057B}" type="presOf" srcId="{C2C12CF7-D83F-4113-8B34-EFD3FC77056D}" destId="{64020378-C88B-47C0-B3E6-A89FB239E456}" srcOrd="0" destOrd="0" presId="urn:microsoft.com/office/officeart/2005/8/layout/vList2"/>
    <dgm:cxn modelId="{60520B8E-2F06-415F-8120-78D7DA9A86CB}" srcId="{13D81094-99ED-47CC-9F75-73A22D670D16}" destId="{223BFD55-B6B5-48BE-BCE5-ABEE279198C3}" srcOrd="2" destOrd="0" parTransId="{2B0CC728-E3F4-4409-BB31-011F794FC1E6}" sibTransId="{E00EDA0D-430F-4EA8-8DDA-09A26DCAA143}"/>
    <dgm:cxn modelId="{14F8FBA9-D729-403B-B39E-C0D82084BB30}" type="presOf" srcId="{10430D12-80B6-48F1-9AFB-B98F9D8DD2CB}" destId="{37B2B0BC-FE60-4DC7-BFB1-69028C7FC704}" srcOrd="0" destOrd="0" presId="urn:microsoft.com/office/officeart/2005/8/layout/vList2"/>
    <dgm:cxn modelId="{E75133B7-21F2-427E-B335-E62373DF66BA}" type="presOf" srcId="{02902C7E-938A-445A-A519-E8F6771A9010}" destId="{074030DF-EFD5-4E28-9011-67ED148D764A}" srcOrd="0" destOrd="0" presId="urn:microsoft.com/office/officeart/2005/8/layout/vList2"/>
    <dgm:cxn modelId="{8D2288BE-688E-4710-B7EC-065EDC427BC8}" srcId="{13D81094-99ED-47CC-9F75-73A22D670D16}" destId="{10430D12-80B6-48F1-9AFB-B98F9D8DD2CB}" srcOrd="1" destOrd="0" parTransId="{D8C2398F-89B8-4639-9580-868BD18A31FF}" sibTransId="{52D4E5EE-FC7F-4A50-9AE8-2BBD60C3BA98}"/>
    <dgm:cxn modelId="{33D1F4E3-41D4-43FA-A8ED-FA4A9B495F34}" srcId="{13D81094-99ED-47CC-9F75-73A22D670D16}" destId="{C2C12CF7-D83F-4113-8B34-EFD3FC77056D}" srcOrd="0" destOrd="0" parTransId="{AADA3923-B1B2-4A06-A1E7-BF04BE66DA09}" sibTransId="{E5EA1EEF-FAB2-411A-95B3-9623707ECC0F}"/>
    <dgm:cxn modelId="{A00327E8-9B5B-422E-AE06-3AB3885D2502}" type="presOf" srcId="{223BFD55-B6B5-48BE-BCE5-ABEE279198C3}" destId="{FA878F1C-C15F-48D1-A1F7-67A585A441FD}" srcOrd="0" destOrd="0" presId="urn:microsoft.com/office/officeart/2005/8/layout/vList2"/>
    <dgm:cxn modelId="{FA27892E-5248-46B6-83F9-479A8912C1F0}" type="presParOf" srcId="{AEE1E48D-5479-4BA2-8582-19BAE5FB0862}" destId="{64020378-C88B-47C0-B3E6-A89FB239E456}" srcOrd="0" destOrd="0" presId="urn:microsoft.com/office/officeart/2005/8/layout/vList2"/>
    <dgm:cxn modelId="{1FA4060A-0502-46DF-822D-5C5B79BE5E70}" type="presParOf" srcId="{AEE1E48D-5479-4BA2-8582-19BAE5FB0862}" destId="{041C8016-6ED4-47DD-B9DD-6C8B32A95581}" srcOrd="1" destOrd="0" presId="urn:microsoft.com/office/officeart/2005/8/layout/vList2"/>
    <dgm:cxn modelId="{591FE824-6000-4915-870F-048995BF4FC1}" type="presParOf" srcId="{AEE1E48D-5479-4BA2-8582-19BAE5FB0862}" destId="{37B2B0BC-FE60-4DC7-BFB1-69028C7FC704}" srcOrd="2" destOrd="0" presId="urn:microsoft.com/office/officeart/2005/8/layout/vList2"/>
    <dgm:cxn modelId="{A2AEC20B-D93D-4739-9240-2640F8FB084F}" type="presParOf" srcId="{AEE1E48D-5479-4BA2-8582-19BAE5FB0862}" destId="{AF01D12C-E86F-42D5-AFB3-DB873EC5EC3F}" srcOrd="3" destOrd="0" presId="urn:microsoft.com/office/officeart/2005/8/layout/vList2"/>
    <dgm:cxn modelId="{C40071A8-3775-401A-8887-BBF5A8CD8DFA}" type="presParOf" srcId="{AEE1E48D-5479-4BA2-8582-19BAE5FB0862}" destId="{FA878F1C-C15F-48D1-A1F7-67A585A441FD}" srcOrd="4" destOrd="0" presId="urn:microsoft.com/office/officeart/2005/8/layout/vList2"/>
    <dgm:cxn modelId="{617BF276-5CFA-4785-9F76-BBC77D835F56}" type="presParOf" srcId="{AEE1E48D-5479-4BA2-8582-19BAE5FB0862}" destId="{B62A9268-6C4A-4376-B32D-BEDFB6592EBD}" srcOrd="5" destOrd="0" presId="urn:microsoft.com/office/officeart/2005/8/layout/vList2"/>
    <dgm:cxn modelId="{03DFA4C0-5E93-4F39-9D9E-0327E5DC6D09}" type="presParOf" srcId="{AEE1E48D-5479-4BA2-8582-19BAE5FB0862}" destId="{074030DF-EFD5-4E28-9011-67ED148D764A}"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F2D8AF2-9526-421F-9075-8E07EAB462F6}" type="doc">
      <dgm:prSet loTypeId="urn:microsoft.com/office/officeart/2008/layout/LinedList" loCatId="list" qsTypeId="urn:microsoft.com/office/officeart/2005/8/quickstyle/simple1" qsCatId="simple" csTypeId="urn:microsoft.com/office/officeart/2005/8/colors/accent6_2" csCatId="accent6"/>
      <dgm:spPr/>
      <dgm:t>
        <a:bodyPr/>
        <a:lstStyle/>
        <a:p>
          <a:endParaRPr lang="en-US"/>
        </a:p>
      </dgm:t>
    </dgm:pt>
    <dgm:pt modelId="{F3E59E4C-6C85-4B57-8D14-65A751976888}">
      <dgm:prSet/>
      <dgm:spPr/>
      <dgm:t>
        <a:bodyPr/>
        <a:lstStyle/>
        <a:p>
          <a:r>
            <a:rPr lang="en-US" baseline="0"/>
            <a:t>Use the answers provided in the Department worksheet in the AzureFoundation Spreadsheet (AFS) to setup the Enterprise Enrollment.</a:t>
          </a:r>
          <a:endParaRPr lang="en-US"/>
        </a:p>
      </dgm:t>
    </dgm:pt>
    <dgm:pt modelId="{F7CC6D91-6D01-4D55-8E97-994FE942E13A}" type="parTrans" cxnId="{88C85168-7D2D-4C17-A508-1CA95B22E5C3}">
      <dgm:prSet/>
      <dgm:spPr/>
      <dgm:t>
        <a:bodyPr/>
        <a:lstStyle/>
        <a:p>
          <a:endParaRPr lang="en-US"/>
        </a:p>
      </dgm:t>
    </dgm:pt>
    <dgm:pt modelId="{BCB2FCE6-CC0D-4855-9C3C-4DBDB85FE921}" type="sibTrans" cxnId="{88C85168-7D2D-4C17-A508-1CA95B22E5C3}">
      <dgm:prSet/>
      <dgm:spPr/>
      <dgm:t>
        <a:bodyPr/>
        <a:lstStyle/>
        <a:p>
          <a:endParaRPr lang="en-US"/>
        </a:p>
      </dgm:t>
    </dgm:pt>
    <dgm:pt modelId="{4C256CAC-7B53-471D-8734-CABBF4B91F8B}">
      <dgm:prSet/>
      <dgm:spPr/>
      <dgm:t>
        <a:bodyPr/>
        <a:lstStyle/>
        <a:p>
          <a:r>
            <a:rPr lang="en-US" baseline="0"/>
            <a:t>Leverage the “Notes” worksheet in the AFS for step by step guidance.</a:t>
          </a:r>
          <a:endParaRPr lang="en-US"/>
        </a:p>
      </dgm:t>
    </dgm:pt>
    <dgm:pt modelId="{D9E6224E-AC07-496D-898E-1A3F78540948}" type="parTrans" cxnId="{27D6DFB8-1EE3-49A3-90FF-1EEE591BDDF1}">
      <dgm:prSet/>
      <dgm:spPr/>
      <dgm:t>
        <a:bodyPr/>
        <a:lstStyle/>
        <a:p>
          <a:endParaRPr lang="en-US"/>
        </a:p>
      </dgm:t>
    </dgm:pt>
    <dgm:pt modelId="{8080E4E1-E445-4403-B6B9-C20611D0B757}" type="sibTrans" cxnId="{27D6DFB8-1EE3-49A3-90FF-1EEE591BDDF1}">
      <dgm:prSet/>
      <dgm:spPr/>
      <dgm:t>
        <a:bodyPr/>
        <a:lstStyle/>
        <a:p>
          <a:endParaRPr lang="en-US"/>
        </a:p>
      </dgm:t>
    </dgm:pt>
    <dgm:pt modelId="{AE3CB92D-EDC4-4FC1-B28B-F6BB672223B2}">
      <dgm:prSet/>
      <dgm:spPr/>
      <dgm:t>
        <a:bodyPr/>
        <a:lstStyle/>
        <a:p>
          <a:r>
            <a:rPr lang="en-US" baseline="0"/>
            <a:t>Make “Service” users for Department and Account Administrator roles, it seems losing passwords or organizational change as users move to new roles causes unexpected delays.</a:t>
          </a:r>
          <a:endParaRPr lang="en-US"/>
        </a:p>
      </dgm:t>
    </dgm:pt>
    <dgm:pt modelId="{1C93C1BD-1E6B-48EB-BEF9-C6B243C7B675}" type="parTrans" cxnId="{C5DFB2EF-1DB4-464F-9DF6-D21410DD58C2}">
      <dgm:prSet/>
      <dgm:spPr/>
      <dgm:t>
        <a:bodyPr/>
        <a:lstStyle/>
        <a:p>
          <a:endParaRPr lang="en-US"/>
        </a:p>
      </dgm:t>
    </dgm:pt>
    <dgm:pt modelId="{D6A5B62D-4C0D-42BB-B533-51EF9C22567E}" type="sibTrans" cxnId="{C5DFB2EF-1DB4-464F-9DF6-D21410DD58C2}">
      <dgm:prSet/>
      <dgm:spPr/>
      <dgm:t>
        <a:bodyPr/>
        <a:lstStyle/>
        <a:p>
          <a:endParaRPr lang="en-US"/>
        </a:p>
      </dgm:t>
    </dgm:pt>
    <dgm:pt modelId="{F569195C-6295-4A04-A253-8EA1D41E3962}">
      <dgm:prSet/>
      <dgm:spPr/>
      <dgm:t>
        <a:bodyPr/>
        <a:lstStyle/>
        <a:p>
          <a:r>
            <a:rPr lang="en-US" baseline="0"/>
            <a:t>Global Administrators in the Azure Active Directory is very powerful, consider they can reset anyone’s password and impersonate that person, including the Enterprise Administrators.</a:t>
          </a:r>
          <a:endParaRPr lang="en-US"/>
        </a:p>
      </dgm:t>
    </dgm:pt>
    <dgm:pt modelId="{BB24CEBD-AEE8-4361-A44B-675293EB01E0}" type="parTrans" cxnId="{411AA216-5483-4050-A7CB-F4176CA1A806}">
      <dgm:prSet/>
      <dgm:spPr/>
      <dgm:t>
        <a:bodyPr/>
        <a:lstStyle/>
        <a:p>
          <a:endParaRPr lang="en-US"/>
        </a:p>
      </dgm:t>
    </dgm:pt>
    <dgm:pt modelId="{D2B70CAD-CAC5-415C-A19F-8CBF5ABE3A52}" type="sibTrans" cxnId="{411AA216-5483-4050-A7CB-F4176CA1A806}">
      <dgm:prSet/>
      <dgm:spPr/>
      <dgm:t>
        <a:bodyPr/>
        <a:lstStyle/>
        <a:p>
          <a:endParaRPr lang="en-US"/>
        </a:p>
      </dgm:t>
    </dgm:pt>
    <dgm:pt modelId="{FBEB4352-2F42-4271-89B4-97BE5FD9E807}" type="pres">
      <dgm:prSet presAssocID="{2F2D8AF2-9526-421F-9075-8E07EAB462F6}" presName="vert0" presStyleCnt="0">
        <dgm:presLayoutVars>
          <dgm:dir/>
          <dgm:animOne val="branch"/>
          <dgm:animLvl val="lvl"/>
        </dgm:presLayoutVars>
      </dgm:prSet>
      <dgm:spPr/>
    </dgm:pt>
    <dgm:pt modelId="{B8C47D6E-5A3B-4D82-8F9A-3EDDC1A1C932}" type="pres">
      <dgm:prSet presAssocID="{F3E59E4C-6C85-4B57-8D14-65A751976888}" presName="thickLine" presStyleLbl="alignNode1" presStyleIdx="0" presStyleCnt="4"/>
      <dgm:spPr/>
    </dgm:pt>
    <dgm:pt modelId="{660747ED-F779-4FC9-BD05-B465D2079675}" type="pres">
      <dgm:prSet presAssocID="{F3E59E4C-6C85-4B57-8D14-65A751976888}" presName="horz1" presStyleCnt="0"/>
      <dgm:spPr/>
    </dgm:pt>
    <dgm:pt modelId="{D1B172E0-D7E4-4EF8-B317-593785F37717}" type="pres">
      <dgm:prSet presAssocID="{F3E59E4C-6C85-4B57-8D14-65A751976888}" presName="tx1" presStyleLbl="revTx" presStyleIdx="0" presStyleCnt="4"/>
      <dgm:spPr/>
    </dgm:pt>
    <dgm:pt modelId="{E0CEF0A8-BFD3-432E-9684-24670CBAD4CC}" type="pres">
      <dgm:prSet presAssocID="{F3E59E4C-6C85-4B57-8D14-65A751976888}" presName="vert1" presStyleCnt="0"/>
      <dgm:spPr/>
    </dgm:pt>
    <dgm:pt modelId="{D82C94E9-F8EA-49D2-8BB3-D21C0CB5A237}" type="pres">
      <dgm:prSet presAssocID="{4C256CAC-7B53-471D-8734-CABBF4B91F8B}" presName="thickLine" presStyleLbl="alignNode1" presStyleIdx="1" presStyleCnt="4"/>
      <dgm:spPr/>
    </dgm:pt>
    <dgm:pt modelId="{508AAF75-C819-48A1-9679-6EB6CC9F52DC}" type="pres">
      <dgm:prSet presAssocID="{4C256CAC-7B53-471D-8734-CABBF4B91F8B}" presName="horz1" presStyleCnt="0"/>
      <dgm:spPr/>
    </dgm:pt>
    <dgm:pt modelId="{BB8C85A2-271B-4067-879F-366FBC958FAD}" type="pres">
      <dgm:prSet presAssocID="{4C256CAC-7B53-471D-8734-CABBF4B91F8B}" presName="tx1" presStyleLbl="revTx" presStyleIdx="1" presStyleCnt="4"/>
      <dgm:spPr/>
    </dgm:pt>
    <dgm:pt modelId="{C74DBF54-7B0A-4247-A4AE-5D663B87B977}" type="pres">
      <dgm:prSet presAssocID="{4C256CAC-7B53-471D-8734-CABBF4B91F8B}" presName="vert1" presStyleCnt="0"/>
      <dgm:spPr/>
    </dgm:pt>
    <dgm:pt modelId="{21F8A8AF-0493-47E2-A7BA-A905E16D9C9C}" type="pres">
      <dgm:prSet presAssocID="{AE3CB92D-EDC4-4FC1-B28B-F6BB672223B2}" presName="thickLine" presStyleLbl="alignNode1" presStyleIdx="2" presStyleCnt="4"/>
      <dgm:spPr/>
    </dgm:pt>
    <dgm:pt modelId="{0A1BC98D-7AA8-428E-8EB6-812888290FF2}" type="pres">
      <dgm:prSet presAssocID="{AE3CB92D-EDC4-4FC1-B28B-F6BB672223B2}" presName="horz1" presStyleCnt="0"/>
      <dgm:spPr/>
    </dgm:pt>
    <dgm:pt modelId="{6BBF0E38-170A-43F9-AA00-A706CAF5181C}" type="pres">
      <dgm:prSet presAssocID="{AE3CB92D-EDC4-4FC1-B28B-F6BB672223B2}" presName="tx1" presStyleLbl="revTx" presStyleIdx="2" presStyleCnt="4"/>
      <dgm:spPr/>
    </dgm:pt>
    <dgm:pt modelId="{1754FA12-85AE-47D9-8722-ABD18DAF6758}" type="pres">
      <dgm:prSet presAssocID="{AE3CB92D-EDC4-4FC1-B28B-F6BB672223B2}" presName="vert1" presStyleCnt="0"/>
      <dgm:spPr/>
    </dgm:pt>
    <dgm:pt modelId="{256136B2-8B9F-413C-9BBD-9883483DF034}" type="pres">
      <dgm:prSet presAssocID="{F569195C-6295-4A04-A253-8EA1D41E3962}" presName="thickLine" presStyleLbl="alignNode1" presStyleIdx="3" presStyleCnt="4"/>
      <dgm:spPr/>
    </dgm:pt>
    <dgm:pt modelId="{D80D9A32-EB71-473F-B42A-17D8219F83BC}" type="pres">
      <dgm:prSet presAssocID="{F569195C-6295-4A04-A253-8EA1D41E3962}" presName="horz1" presStyleCnt="0"/>
      <dgm:spPr/>
    </dgm:pt>
    <dgm:pt modelId="{A3682A77-FC66-4029-9344-F35D407A04AF}" type="pres">
      <dgm:prSet presAssocID="{F569195C-6295-4A04-A253-8EA1D41E3962}" presName="tx1" presStyleLbl="revTx" presStyleIdx="3" presStyleCnt="4"/>
      <dgm:spPr/>
    </dgm:pt>
    <dgm:pt modelId="{CD864D0E-815C-4D31-A712-A9D32366B793}" type="pres">
      <dgm:prSet presAssocID="{F569195C-6295-4A04-A253-8EA1D41E3962}" presName="vert1" presStyleCnt="0"/>
      <dgm:spPr/>
    </dgm:pt>
  </dgm:ptLst>
  <dgm:cxnLst>
    <dgm:cxn modelId="{411AA216-5483-4050-A7CB-F4176CA1A806}" srcId="{2F2D8AF2-9526-421F-9075-8E07EAB462F6}" destId="{F569195C-6295-4A04-A253-8EA1D41E3962}" srcOrd="3" destOrd="0" parTransId="{BB24CEBD-AEE8-4361-A44B-675293EB01E0}" sibTransId="{D2B70CAD-CAC5-415C-A19F-8CBF5ABE3A52}"/>
    <dgm:cxn modelId="{CDD7EC1C-539D-4D79-B38D-F8A6D89F6967}" type="presOf" srcId="{F3E59E4C-6C85-4B57-8D14-65A751976888}" destId="{D1B172E0-D7E4-4EF8-B317-593785F37717}" srcOrd="0" destOrd="0" presId="urn:microsoft.com/office/officeart/2008/layout/LinedList"/>
    <dgm:cxn modelId="{88C85168-7D2D-4C17-A508-1CA95B22E5C3}" srcId="{2F2D8AF2-9526-421F-9075-8E07EAB462F6}" destId="{F3E59E4C-6C85-4B57-8D14-65A751976888}" srcOrd="0" destOrd="0" parTransId="{F7CC6D91-6D01-4D55-8E97-994FE942E13A}" sibTransId="{BCB2FCE6-CC0D-4855-9C3C-4DBDB85FE921}"/>
    <dgm:cxn modelId="{6D9E40B4-B457-4460-B111-DE1AD9857F97}" type="presOf" srcId="{2F2D8AF2-9526-421F-9075-8E07EAB462F6}" destId="{FBEB4352-2F42-4271-89B4-97BE5FD9E807}" srcOrd="0" destOrd="0" presId="urn:microsoft.com/office/officeart/2008/layout/LinedList"/>
    <dgm:cxn modelId="{E48914B8-4712-4331-B4C2-9C4D8AD2EB89}" type="presOf" srcId="{AE3CB92D-EDC4-4FC1-B28B-F6BB672223B2}" destId="{6BBF0E38-170A-43F9-AA00-A706CAF5181C}" srcOrd="0" destOrd="0" presId="urn:microsoft.com/office/officeart/2008/layout/LinedList"/>
    <dgm:cxn modelId="{27D6DFB8-1EE3-49A3-90FF-1EEE591BDDF1}" srcId="{2F2D8AF2-9526-421F-9075-8E07EAB462F6}" destId="{4C256CAC-7B53-471D-8734-CABBF4B91F8B}" srcOrd="1" destOrd="0" parTransId="{D9E6224E-AC07-496D-898E-1A3F78540948}" sibTransId="{8080E4E1-E445-4403-B6B9-C20611D0B757}"/>
    <dgm:cxn modelId="{149C94E3-CA0A-496B-914E-3A80C1408AA1}" type="presOf" srcId="{F569195C-6295-4A04-A253-8EA1D41E3962}" destId="{A3682A77-FC66-4029-9344-F35D407A04AF}" srcOrd="0" destOrd="0" presId="urn:microsoft.com/office/officeart/2008/layout/LinedList"/>
    <dgm:cxn modelId="{C5DFB2EF-1DB4-464F-9DF6-D21410DD58C2}" srcId="{2F2D8AF2-9526-421F-9075-8E07EAB462F6}" destId="{AE3CB92D-EDC4-4FC1-B28B-F6BB672223B2}" srcOrd="2" destOrd="0" parTransId="{1C93C1BD-1E6B-48EB-BEF9-C6B243C7B675}" sibTransId="{D6A5B62D-4C0D-42BB-B533-51EF9C22567E}"/>
    <dgm:cxn modelId="{BA9FECF1-FF77-48BC-BBF2-2A862DF99793}" type="presOf" srcId="{4C256CAC-7B53-471D-8734-CABBF4B91F8B}" destId="{BB8C85A2-271B-4067-879F-366FBC958FAD}" srcOrd="0" destOrd="0" presId="urn:microsoft.com/office/officeart/2008/layout/LinedList"/>
    <dgm:cxn modelId="{49A0AD6D-A19D-46D5-BF0A-8A4A907E892E}" type="presParOf" srcId="{FBEB4352-2F42-4271-89B4-97BE5FD9E807}" destId="{B8C47D6E-5A3B-4D82-8F9A-3EDDC1A1C932}" srcOrd="0" destOrd="0" presId="urn:microsoft.com/office/officeart/2008/layout/LinedList"/>
    <dgm:cxn modelId="{9126EDB8-E5ED-435B-94E2-09ECD09EC716}" type="presParOf" srcId="{FBEB4352-2F42-4271-89B4-97BE5FD9E807}" destId="{660747ED-F779-4FC9-BD05-B465D2079675}" srcOrd="1" destOrd="0" presId="urn:microsoft.com/office/officeart/2008/layout/LinedList"/>
    <dgm:cxn modelId="{F7BD702A-421F-4689-8546-07727060F3BD}" type="presParOf" srcId="{660747ED-F779-4FC9-BD05-B465D2079675}" destId="{D1B172E0-D7E4-4EF8-B317-593785F37717}" srcOrd="0" destOrd="0" presId="urn:microsoft.com/office/officeart/2008/layout/LinedList"/>
    <dgm:cxn modelId="{0D2A9B3A-AE70-4ED3-9737-4C3569BAD49B}" type="presParOf" srcId="{660747ED-F779-4FC9-BD05-B465D2079675}" destId="{E0CEF0A8-BFD3-432E-9684-24670CBAD4CC}" srcOrd="1" destOrd="0" presId="urn:microsoft.com/office/officeart/2008/layout/LinedList"/>
    <dgm:cxn modelId="{B9D76D46-6697-458C-8C99-DE573CB29BA5}" type="presParOf" srcId="{FBEB4352-2F42-4271-89B4-97BE5FD9E807}" destId="{D82C94E9-F8EA-49D2-8BB3-D21C0CB5A237}" srcOrd="2" destOrd="0" presId="urn:microsoft.com/office/officeart/2008/layout/LinedList"/>
    <dgm:cxn modelId="{0743F43B-3D44-458C-9165-3ACBC548D587}" type="presParOf" srcId="{FBEB4352-2F42-4271-89B4-97BE5FD9E807}" destId="{508AAF75-C819-48A1-9679-6EB6CC9F52DC}" srcOrd="3" destOrd="0" presId="urn:microsoft.com/office/officeart/2008/layout/LinedList"/>
    <dgm:cxn modelId="{43D52D11-3F0B-46F3-A9A4-72A2133006EC}" type="presParOf" srcId="{508AAF75-C819-48A1-9679-6EB6CC9F52DC}" destId="{BB8C85A2-271B-4067-879F-366FBC958FAD}" srcOrd="0" destOrd="0" presId="urn:microsoft.com/office/officeart/2008/layout/LinedList"/>
    <dgm:cxn modelId="{76377A15-F71D-4F69-BC00-7E92139A0ABC}" type="presParOf" srcId="{508AAF75-C819-48A1-9679-6EB6CC9F52DC}" destId="{C74DBF54-7B0A-4247-A4AE-5D663B87B977}" srcOrd="1" destOrd="0" presId="urn:microsoft.com/office/officeart/2008/layout/LinedList"/>
    <dgm:cxn modelId="{79C2E298-C9BE-4C19-95D4-737E841D0E6B}" type="presParOf" srcId="{FBEB4352-2F42-4271-89B4-97BE5FD9E807}" destId="{21F8A8AF-0493-47E2-A7BA-A905E16D9C9C}" srcOrd="4" destOrd="0" presId="urn:microsoft.com/office/officeart/2008/layout/LinedList"/>
    <dgm:cxn modelId="{9F67941C-3CCA-43D2-BF6B-D1C706FCFA45}" type="presParOf" srcId="{FBEB4352-2F42-4271-89B4-97BE5FD9E807}" destId="{0A1BC98D-7AA8-428E-8EB6-812888290FF2}" srcOrd="5" destOrd="0" presId="urn:microsoft.com/office/officeart/2008/layout/LinedList"/>
    <dgm:cxn modelId="{786DB87C-768D-48B9-8825-BCBB0779FC17}" type="presParOf" srcId="{0A1BC98D-7AA8-428E-8EB6-812888290FF2}" destId="{6BBF0E38-170A-43F9-AA00-A706CAF5181C}" srcOrd="0" destOrd="0" presId="urn:microsoft.com/office/officeart/2008/layout/LinedList"/>
    <dgm:cxn modelId="{F68FE34D-7652-46E0-A281-B2B82FC95739}" type="presParOf" srcId="{0A1BC98D-7AA8-428E-8EB6-812888290FF2}" destId="{1754FA12-85AE-47D9-8722-ABD18DAF6758}" srcOrd="1" destOrd="0" presId="urn:microsoft.com/office/officeart/2008/layout/LinedList"/>
    <dgm:cxn modelId="{B7033A15-BEB5-4DD1-A33E-9A394325D729}" type="presParOf" srcId="{FBEB4352-2F42-4271-89B4-97BE5FD9E807}" destId="{256136B2-8B9F-413C-9BBD-9883483DF034}" srcOrd="6" destOrd="0" presId="urn:microsoft.com/office/officeart/2008/layout/LinedList"/>
    <dgm:cxn modelId="{9C25CAFA-E1B8-4A58-8D64-D3864A391D01}" type="presParOf" srcId="{FBEB4352-2F42-4271-89B4-97BE5FD9E807}" destId="{D80D9A32-EB71-473F-B42A-17D8219F83BC}" srcOrd="7" destOrd="0" presId="urn:microsoft.com/office/officeart/2008/layout/LinedList"/>
    <dgm:cxn modelId="{53382341-CEB8-44E2-9FBB-0B1ECE6990E3}" type="presParOf" srcId="{D80D9A32-EB71-473F-B42A-17D8219F83BC}" destId="{A3682A77-FC66-4029-9344-F35D407A04AF}" srcOrd="0" destOrd="0" presId="urn:microsoft.com/office/officeart/2008/layout/LinedList"/>
    <dgm:cxn modelId="{56AE1041-62E4-4D39-B549-31513D35F1CE}" type="presParOf" srcId="{D80D9A32-EB71-473F-B42A-17D8219F83BC}" destId="{CD864D0E-815C-4D31-A712-A9D32366B793}"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59A268B-12C3-4F39-8587-9A564CBFFB46}" type="doc">
      <dgm:prSet loTypeId="urn:microsoft.com/office/officeart/2016/7/layout/LinearBlockProcessNumbered" loCatId="process" qsTypeId="urn:microsoft.com/office/officeart/2005/8/quickstyle/simple2" qsCatId="simple" csTypeId="urn:microsoft.com/office/officeart/2005/8/colors/accent2_2" csCatId="accent2" phldr="1"/>
      <dgm:spPr/>
      <dgm:t>
        <a:bodyPr/>
        <a:lstStyle/>
        <a:p>
          <a:endParaRPr lang="en-US"/>
        </a:p>
      </dgm:t>
    </dgm:pt>
    <dgm:pt modelId="{1599B3A8-FC0B-4FF1-8417-598ADE7911C2}">
      <dgm:prSet/>
      <dgm:spPr/>
      <dgm:t>
        <a:bodyPr/>
        <a:lstStyle/>
        <a:p>
          <a:r>
            <a:rPr lang="en-US" baseline="0" dirty="0"/>
            <a:t>The subscription is where workloads are deployed in Azure.  </a:t>
          </a:r>
          <a:endParaRPr lang="en-US" dirty="0"/>
        </a:p>
      </dgm:t>
    </dgm:pt>
    <dgm:pt modelId="{AC057F9E-146B-453C-BC8A-85A2C3A42D1B}" type="parTrans" cxnId="{0A21B339-70DD-4924-92C8-96FF373CC312}">
      <dgm:prSet/>
      <dgm:spPr/>
      <dgm:t>
        <a:bodyPr/>
        <a:lstStyle/>
        <a:p>
          <a:endParaRPr lang="en-US"/>
        </a:p>
      </dgm:t>
    </dgm:pt>
    <dgm:pt modelId="{FD446CE0-ED50-481C-BF9E-B7FC247BFC50}" type="sibTrans" cxnId="{0A21B339-70DD-4924-92C8-96FF373CC312}">
      <dgm:prSet phldrT="01"/>
      <dgm:spPr/>
      <dgm:t>
        <a:bodyPr/>
        <a:lstStyle/>
        <a:p>
          <a:r>
            <a:rPr lang="en-US"/>
            <a:t>01</a:t>
          </a:r>
        </a:p>
      </dgm:t>
    </dgm:pt>
    <dgm:pt modelId="{DF72CDBA-330E-485E-ABC7-735CD5948A3E}">
      <dgm:prSet/>
      <dgm:spPr/>
      <dgm:t>
        <a:bodyPr/>
        <a:lstStyle/>
        <a:p>
          <a:r>
            <a:rPr lang="en-US" baseline="0" dirty="0"/>
            <a:t>Set up the Co-Administrator for each Subscription.</a:t>
          </a:r>
          <a:endParaRPr lang="en-US" dirty="0"/>
        </a:p>
      </dgm:t>
    </dgm:pt>
    <dgm:pt modelId="{1DA75E4F-CF31-4929-A95E-3D4AE3FD41DA}" type="parTrans" cxnId="{95BD2305-3E42-428A-B75C-12B8C10717A8}">
      <dgm:prSet/>
      <dgm:spPr/>
      <dgm:t>
        <a:bodyPr/>
        <a:lstStyle/>
        <a:p>
          <a:endParaRPr lang="en-US"/>
        </a:p>
      </dgm:t>
    </dgm:pt>
    <dgm:pt modelId="{C0D6C310-EFA1-4443-87C8-A16543CC006C}" type="sibTrans" cxnId="{95BD2305-3E42-428A-B75C-12B8C10717A8}">
      <dgm:prSet phldrT="02"/>
      <dgm:spPr/>
      <dgm:t>
        <a:bodyPr/>
        <a:lstStyle/>
        <a:p>
          <a:r>
            <a:rPr lang="en-US"/>
            <a:t>02</a:t>
          </a:r>
        </a:p>
      </dgm:t>
    </dgm:pt>
    <dgm:pt modelId="{DBF79646-FFCD-429D-BCF8-0AE90186FD3B}">
      <dgm:prSet/>
      <dgm:spPr/>
      <dgm:t>
        <a:bodyPr/>
        <a:lstStyle/>
        <a:p>
          <a:r>
            <a:rPr lang="en-US" baseline="0" dirty="0"/>
            <a:t>Role Based Access Control</a:t>
          </a:r>
          <a:endParaRPr lang="en-US" dirty="0"/>
        </a:p>
      </dgm:t>
    </dgm:pt>
    <dgm:pt modelId="{6F234A2D-247C-4E1C-93BA-66B0C7EF0F55}" type="parTrans" cxnId="{53A7D24B-3794-421A-B504-E87D4A07C70B}">
      <dgm:prSet/>
      <dgm:spPr/>
      <dgm:t>
        <a:bodyPr/>
        <a:lstStyle/>
        <a:p>
          <a:endParaRPr lang="en-US"/>
        </a:p>
      </dgm:t>
    </dgm:pt>
    <dgm:pt modelId="{79349500-58F6-4DF8-894F-E3BA5BB97C29}" type="sibTrans" cxnId="{53A7D24B-3794-421A-B504-E87D4A07C70B}">
      <dgm:prSet phldrT="03"/>
      <dgm:spPr/>
      <dgm:t>
        <a:bodyPr/>
        <a:lstStyle/>
        <a:p>
          <a:r>
            <a:rPr lang="en-US"/>
            <a:t>03</a:t>
          </a:r>
        </a:p>
      </dgm:t>
    </dgm:pt>
    <dgm:pt modelId="{9A4AAB61-BDE5-4362-8526-E0625E89D185}" type="pres">
      <dgm:prSet presAssocID="{959A268B-12C3-4F39-8587-9A564CBFFB46}" presName="Name0" presStyleCnt="0">
        <dgm:presLayoutVars>
          <dgm:animLvl val="lvl"/>
          <dgm:resizeHandles val="exact"/>
        </dgm:presLayoutVars>
      </dgm:prSet>
      <dgm:spPr/>
    </dgm:pt>
    <dgm:pt modelId="{8DC8B23D-A2C7-4A97-AE30-7AF8358449E3}" type="pres">
      <dgm:prSet presAssocID="{1599B3A8-FC0B-4FF1-8417-598ADE7911C2}" presName="compositeNode" presStyleCnt="0">
        <dgm:presLayoutVars>
          <dgm:bulletEnabled val="1"/>
        </dgm:presLayoutVars>
      </dgm:prSet>
      <dgm:spPr/>
    </dgm:pt>
    <dgm:pt modelId="{3DD280E4-B697-4916-884D-1B9602A687D1}" type="pres">
      <dgm:prSet presAssocID="{1599B3A8-FC0B-4FF1-8417-598ADE7911C2}" presName="bgRect" presStyleLbl="alignNode1" presStyleIdx="0" presStyleCnt="3"/>
      <dgm:spPr/>
    </dgm:pt>
    <dgm:pt modelId="{9D6EB965-92AF-4509-BC58-F328F8F325CD}" type="pres">
      <dgm:prSet presAssocID="{FD446CE0-ED50-481C-BF9E-B7FC247BFC50}" presName="sibTransNodeRect" presStyleLbl="alignNode1" presStyleIdx="0" presStyleCnt="3">
        <dgm:presLayoutVars>
          <dgm:chMax val="0"/>
          <dgm:bulletEnabled val="1"/>
        </dgm:presLayoutVars>
      </dgm:prSet>
      <dgm:spPr/>
    </dgm:pt>
    <dgm:pt modelId="{9806ABEA-1487-451C-BB77-926BE4831508}" type="pres">
      <dgm:prSet presAssocID="{1599B3A8-FC0B-4FF1-8417-598ADE7911C2}" presName="nodeRect" presStyleLbl="alignNode1" presStyleIdx="0" presStyleCnt="3">
        <dgm:presLayoutVars>
          <dgm:bulletEnabled val="1"/>
        </dgm:presLayoutVars>
      </dgm:prSet>
      <dgm:spPr/>
    </dgm:pt>
    <dgm:pt modelId="{27946E98-64C5-4508-B49E-03B855432830}" type="pres">
      <dgm:prSet presAssocID="{FD446CE0-ED50-481C-BF9E-B7FC247BFC50}" presName="sibTrans" presStyleCnt="0"/>
      <dgm:spPr/>
    </dgm:pt>
    <dgm:pt modelId="{0F49EDB2-0EDE-44B4-B4A7-5116E0EC3E8F}" type="pres">
      <dgm:prSet presAssocID="{DF72CDBA-330E-485E-ABC7-735CD5948A3E}" presName="compositeNode" presStyleCnt="0">
        <dgm:presLayoutVars>
          <dgm:bulletEnabled val="1"/>
        </dgm:presLayoutVars>
      </dgm:prSet>
      <dgm:spPr/>
    </dgm:pt>
    <dgm:pt modelId="{1792A47F-99DE-4BC6-A7C6-0169B5D4DEAA}" type="pres">
      <dgm:prSet presAssocID="{DF72CDBA-330E-485E-ABC7-735CD5948A3E}" presName="bgRect" presStyleLbl="alignNode1" presStyleIdx="1" presStyleCnt="3"/>
      <dgm:spPr/>
    </dgm:pt>
    <dgm:pt modelId="{D9F244DC-200D-4572-AAC4-856F77FED519}" type="pres">
      <dgm:prSet presAssocID="{C0D6C310-EFA1-4443-87C8-A16543CC006C}" presName="sibTransNodeRect" presStyleLbl="alignNode1" presStyleIdx="1" presStyleCnt="3">
        <dgm:presLayoutVars>
          <dgm:chMax val="0"/>
          <dgm:bulletEnabled val="1"/>
        </dgm:presLayoutVars>
      </dgm:prSet>
      <dgm:spPr/>
    </dgm:pt>
    <dgm:pt modelId="{BBF57E03-9583-4EDF-BF88-B593B960A7F6}" type="pres">
      <dgm:prSet presAssocID="{DF72CDBA-330E-485E-ABC7-735CD5948A3E}" presName="nodeRect" presStyleLbl="alignNode1" presStyleIdx="1" presStyleCnt="3">
        <dgm:presLayoutVars>
          <dgm:bulletEnabled val="1"/>
        </dgm:presLayoutVars>
      </dgm:prSet>
      <dgm:spPr/>
    </dgm:pt>
    <dgm:pt modelId="{22D217E8-D726-4633-BC34-D1C669A94C76}" type="pres">
      <dgm:prSet presAssocID="{C0D6C310-EFA1-4443-87C8-A16543CC006C}" presName="sibTrans" presStyleCnt="0"/>
      <dgm:spPr/>
    </dgm:pt>
    <dgm:pt modelId="{F743636D-6BF5-4495-83BC-CA55CC17BE6E}" type="pres">
      <dgm:prSet presAssocID="{DBF79646-FFCD-429D-BCF8-0AE90186FD3B}" presName="compositeNode" presStyleCnt="0">
        <dgm:presLayoutVars>
          <dgm:bulletEnabled val="1"/>
        </dgm:presLayoutVars>
      </dgm:prSet>
      <dgm:spPr/>
    </dgm:pt>
    <dgm:pt modelId="{7A90F484-F24B-489E-B07B-06490E2EF4CB}" type="pres">
      <dgm:prSet presAssocID="{DBF79646-FFCD-429D-BCF8-0AE90186FD3B}" presName="bgRect" presStyleLbl="alignNode1" presStyleIdx="2" presStyleCnt="3"/>
      <dgm:spPr/>
    </dgm:pt>
    <dgm:pt modelId="{65C319A5-862B-4AEB-BE82-310BE4DB742A}" type="pres">
      <dgm:prSet presAssocID="{79349500-58F6-4DF8-894F-E3BA5BB97C29}" presName="sibTransNodeRect" presStyleLbl="alignNode1" presStyleIdx="2" presStyleCnt="3">
        <dgm:presLayoutVars>
          <dgm:chMax val="0"/>
          <dgm:bulletEnabled val="1"/>
        </dgm:presLayoutVars>
      </dgm:prSet>
      <dgm:spPr/>
    </dgm:pt>
    <dgm:pt modelId="{DA532560-C2B7-441A-A293-A6D1B1A61980}" type="pres">
      <dgm:prSet presAssocID="{DBF79646-FFCD-429D-BCF8-0AE90186FD3B}" presName="nodeRect" presStyleLbl="alignNode1" presStyleIdx="2" presStyleCnt="3">
        <dgm:presLayoutVars>
          <dgm:bulletEnabled val="1"/>
        </dgm:presLayoutVars>
      </dgm:prSet>
      <dgm:spPr/>
    </dgm:pt>
  </dgm:ptLst>
  <dgm:cxnLst>
    <dgm:cxn modelId="{95BD2305-3E42-428A-B75C-12B8C10717A8}" srcId="{959A268B-12C3-4F39-8587-9A564CBFFB46}" destId="{DF72CDBA-330E-485E-ABC7-735CD5948A3E}" srcOrd="1" destOrd="0" parTransId="{1DA75E4F-CF31-4929-A95E-3D4AE3FD41DA}" sibTransId="{C0D6C310-EFA1-4443-87C8-A16543CC006C}"/>
    <dgm:cxn modelId="{0A21B339-70DD-4924-92C8-96FF373CC312}" srcId="{959A268B-12C3-4F39-8587-9A564CBFFB46}" destId="{1599B3A8-FC0B-4FF1-8417-598ADE7911C2}" srcOrd="0" destOrd="0" parTransId="{AC057F9E-146B-453C-BC8A-85A2C3A42D1B}" sibTransId="{FD446CE0-ED50-481C-BF9E-B7FC247BFC50}"/>
    <dgm:cxn modelId="{9F874240-0B4E-4418-A946-4FCB76E4FF71}" type="presOf" srcId="{DF72CDBA-330E-485E-ABC7-735CD5948A3E}" destId="{BBF57E03-9583-4EDF-BF88-B593B960A7F6}" srcOrd="1" destOrd="0" presId="urn:microsoft.com/office/officeart/2016/7/layout/LinearBlockProcessNumbered"/>
    <dgm:cxn modelId="{53A7D24B-3794-421A-B504-E87D4A07C70B}" srcId="{959A268B-12C3-4F39-8587-9A564CBFFB46}" destId="{DBF79646-FFCD-429D-BCF8-0AE90186FD3B}" srcOrd="2" destOrd="0" parTransId="{6F234A2D-247C-4E1C-93BA-66B0C7EF0F55}" sibTransId="{79349500-58F6-4DF8-894F-E3BA5BB97C29}"/>
    <dgm:cxn modelId="{215D409A-D0DD-4F88-9560-C10C36707884}" type="presOf" srcId="{DF72CDBA-330E-485E-ABC7-735CD5948A3E}" destId="{1792A47F-99DE-4BC6-A7C6-0169B5D4DEAA}" srcOrd="0" destOrd="0" presId="urn:microsoft.com/office/officeart/2016/7/layout/LinearBlockProcessNumbered"/>
    <dgm:cxn modelId="{D011629C-2FD2-402B-A1C0-2EE6B3C6F89D}" type="presOf" srcId="{79349500-58F6-4DF8-894F-E3BA5BB97C29}" destId="{65C319A5-862B-4AEB-BE82-310BE4DB742A}" srcOrd="0" destOrd="0" presId="urn:microsoft.com/office/officeart/2016/7/layout/LinearBlockProcessNumbered"/>
    <dgm:cxn modelId="{A6D176B5-6318-4600-9C48-6755115313DD}" type="presOf" srcId="{1599B3A8-FC0B-4FF1-8417-598ADE7911C2}" destId="{3DD280E4-B697-4916-884D-1B9602A687D1}" srcOrd="0" destOrd="0" presId="urn:microsoft.com/office/officeart/2016/7/layout/LinearBlockProcessNumbered"/>
    <dgm:cxn modelId="{5D223DB6-5590-449E-B1C0-4A04554A2E8D}" type="presOf" srcId="{C0D6C310-EFA1-4443-87C8-A16543CC006C}" destId="{D9F244DC-200D-4572-AAC4-856F77FED519}" srcOrd="0" destOrd="0" presId="urn:microsoft.com/office/officeart/2016/7/layout/LinearBlockProcessNumbered"/>
    <dgm:cxn modelId="{D1DB01B8-9AAB-473A-8359-26665412ADB3}" type="presOf" srcId="{959A268B-12C3-4F39-8587-9A564CBFFB46}" destId="{9A4AAB61-BDE5-4362-8526-E0625E89D185}" srcOrd="0" destOrd="0" presId="urn:microsoft.com/office/officeart/2016/7/layout/LinearBlockProcessNumbered"/>
    <dgm:cxn modelId="{B6298AC1-50B4-4C55-8552-6F00F503486F}" type="presOf" srcId="{DBF79646-FFCD-429D-BCF8-0AE90186FD3B}" destId="{DA532560-C2B7-441A-A293-A6D1B1A61980}" srcOrd="1" destOrd="0" presId="urn:microsoft.com/office/officeart/2016/7/layout/LinearBlockProcessNumbered"/>
    <dgm:cxn modelId="{0EE461C9-40F4-4D37-9F15-87263808E8FB}" type="presOf" srcId="{FD446CE0-ED50-481C-BF9E-B7FC247BFC50}" destId="{9D6EB965-92AF-4509-BC58-F328F8F325CD}" srcOrd="0" destOrd="0" presId="urn:microsoft.com/office/officeart/2016/7/layout/LinearBlockProcessNumbered"/>
    <dgm:cxn modelId="{4BAD14D0-1226-4287-9A80-9D324B76D23C}" type="presOf" srcId="{DBF79646-FFCD-429D-BCF8-0AE90186FD3B}" destId="{7A90F484-F24B-489E-B07B-06490E2EF4CB}" srcOrd="0" destOrd="0" presId="urn:microsoft.com/office/officeart/2016/7/layout/LinearBlockProcessNumbered"/>
    <dgm:cxn modelId="{FB3507DC-8747-4B5C-A084-DD26B28B92BD}" type="presOf" srcId="{1599B3A8-FC0B-4FF1-8417-598ADE7911C2}" destId="{9806ABEA-1487-451C-BB77-926BE4831508}" srcOrd="1" destOrd="0" presId="urn:microsoft.com/office/officeart/2016/7/layout/LinearBlockProcessNumbered"/>
    <dgm:cxn modelId="{2525A253-2CF5-4B0D-B5AA-E8C43657754B}" type="presParOf" srcId="{9A4AAB61-BDE5-4362-8526-E0625E89D185}" destId="{8DC8B23D-A2C7-4A97-AE30-7AF8358449E3}" srcOrd="0" destOrd="0" presId="urn:microsoft.com/office/officeart/2016/7/layout/LinearBlockProcessNumbered"/>
    <dgm:cxn modelId="{7211014D-4844-41E5-A72A-5F2E9824FB81}" type="presParOf" srcId="{8DC8B23D-A2C7-4A97-AE30-7AF8358449E3}" destId="{3DD280E4-B697-4916-884D-1B9602A687D1}" srcOrd="0" destOrd="0" presId="urn:microsoft.com/office/officeart/2016/7/layout/LinearBlockProcessNumbered"/>
    <dgm:cxn modelId="{A7C851AC-0E64-43FC-95CD-F355C575FCA3}" type="presParOf" srcId="{8DC8B23D-A2C7-4A97-AE30-7AF8358449E3}" destId="{9D6EB965-92AF-4509-BC58-F328F8F325CD}" srcOrd="1" destOrd="0" presId="urn:microsoft.com/office/officeart/2016/7/layout/LinearBlockProcessNumbered"/>
    <dgm:cxn modelId="{83CABFF2-7838-487E-9C98-B40AEC8AFD20}" type="presParOf" srcId="{8DC8B23D-A2C7-4A97-AE30-7AF8358449E3}" destId="{9806ABEA-1487-451C-BB77-926BE4831508}" srcOrd="2" destOrd="0" presId="urn:microsoft.com/office/officeart/2016/7/layout/LinearBlockProcessNumbered"/>
    <dgm:cxn modelId="{69F000A4-8BDC-471B-ADB8-5FD9EA382D5A}" type="presParOf" srcId="{9A4AAB61-BDE5-4362-8526-E0625E89D185}" destId="{27946E98-64C5-4508-B49E-03B855432830}" srcOrd="1" destOrd="0" presId="urn:microsoft.com/office/officeart/2016/7/layout/LinearBlockProcessNumbered"/>
    <dgm:cxn modelId="{73E290A1-052E-4C32-83C4-8CDD7483A93D}" type="presParOf" srcId="{9A4AAB61-BDE5-4362-8526-E0625E89D185}" destId="{0F49EDB2-0EDE-44B4-B4A7-5116E0EC3E8F}" srcOrd="2" destOrd="0" presId="urn:microsoft.com/office/officeart/2016/7/layout/LinearBlockProcessNumbered"/>
    <dgm:cxn modelId="{58DEEC38-7BF2-42E7-A982-280B4E16A485}" type="presParOf" srcId="{0F49EDB2-0EDE-44B4-B4A7-5116E0EC3E8F}" destId="{1792A47F-99DE-4BC6-A7C6-0169B5D4DEAA}" srcOrd="0" destOrd="0" presId="urn:microsoft.com/office/officeart/2016/7/layout/LinearBlockProcessNumbered"/>
    <dgm:cxn modelId="{33A4A74A-C4ED-4092-85B9-E3AF120E6BE4}" type="presParOf" srcId="{0F49EDB2-0EDE-44B4-B4A7-5116E0EC3E8F}" destId="{D9F244DC-200D-4572-AAC4-856F77FED519}" srcOrd="1" destOrd="0" presId="urn:microsoft.com/office/officeart/2016/7/layout/LinearBlockProcessNumbered"/>
    <dgm:cxn modelId="{37498660-C6D5-4EFD-A50A-044B55E41854}" type="presParOf" srcId="{0F49EDB2-0EDE-44B4-B4A7-5116E0EC3E8F}" destId="{BBF57E03-9583-4EDF-BF88-B593B960A7F6}" srcOrd="2" destOrd="0" presId="urn:microsoft.com/office/officeart/2016/7/layout/LinearBlockProcessNumbered"/>
    <dgm:cxn modelId="{2A0EB4D2-D3FB-4633-9D2E-C86BA163A143}" type="presParOf" srcId="{9A4AAB61-BDE5-4362-8526-E0625E89D185}" destId="{22D217E8-D726-4633-BC34-D1C669A94C76}" srcOrd="3" destOrd="0" presId="urn:microsoft.com/office/officeart/2016/7/layout/LinearBlockProcessNumbered"/>
    <dgm:cxn modelId="{379D39F0-23D3-4358-A024-DAB7BDE32D9C}" type="presParOf" srcId="{9A4AAB61-BDE5-4362-8526-E0625E89D185}" destId="{F743636D-6BF5-4495-83BC-CA55CC17BE6E}" srcOrd="4" destOrd="0" presId="urn:microsoft.com/office/officeart/2016/7/layout/LinearBlockProcessNumbered"/>
    <dgm:cxn modelId="{D869DE4B-9198-451E-BC34-DFB338F2DB81}" type="presParOf" srcId="{F743636D-6BF5-4495-83BC-CA55CC17BE6E}" destId="{7A90F484-F24B-489E-B07B-06490E2EF4CB}" srcOrd="0" destOrd="0" presId="urn:microsoft.com/office/officeart/2016/7/layout/LinearBlockProcessNumbered"/>
    <dgm:cxn modelId="{F25CBD59-854B-4AE1-8A61-C22EF9E47C97}" type="presParOf" srcId="{F743636D-6BF5-4495-83BC-CA55CC17BE6E}" destId="{65C319A5-862B-4AEB-BE82-310BE4DB742A}" srcOrd="1" destOrd="0" presId="urn:microsoft.com/office/officeart/2016/7/layout/LinearBlockProcessNumbered"/>
    <dgm:cxn modelId="{E676BB69-C8EE-4192-909C-73CD7E0CC2DC}" type="presParOf" srcId="{F743636D-6BF5-4495-83BC-CA55CC17BE6E}" destId="{DA532560-C2B7-441A-A293-A6D1B1A61980}"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25A3BB8-864F-42D0-9382-65E5A642C6A0}" type="doc">
      <dgm:prSet loTypeId="urn:microsoft.com/office/officeart/2008/layout/LinedList" loCatId="list" qsTypeId="urn:microsoft.com/office/officeart/2005/8/quickstyle/simple3" qsCatId="simple" csTypeId="urn:microsoft.com/office/officeart/2005/8/colors/accent6_2" csCatId="accent6"/>
      <dgm:spPr/>
      <dgm:t>
        <a:bodyPr/>
        <a:lstStyle/>
        <a:p>
          <a:endParaRPr lang="en-US"/>
        </a:p>
      </dgm:t>
    </dgm:pt>
    <dgm:pt modelId="{E4ABB8A7-1E41-40F4-A9DA-0CA983DBD87B}">
      <dgm:prSet/>
      <dgm:spPr/>
      <dgm:t>
        <a:bodyPr/>
        <a:lstStyle/>
        <a:p>
          <a:r>
            <a:rPr lang="en-US" baseline="0"/>
            <a:t>The Azure Active Directory (AAD) that controls the administrative access to Sovereign (US Government Cloud) is isolated from the Office 365 Azure Active Directory.</a:t>
          </a:r>
          <a:endParaRPr lang="en-US"/>
        </a:p>
      </dgm:t>
    </dgm:pt>
    <dgm:pt modelId="{A2AFC573-1FCB-4885-8335-C0146DA96C08}" type="parTrans" cxnId="{4F219C45-20E7-4D55-9D5A-64EF057C3090}">
      <dgm:prSet/>
      <dgm:spPr/>
      <dgm:t>
        <a:bodyPr/>
        <a:lstStyle/>
        <a:p>
          <a:endParaRPr lang="en-US"/>
        </a:p>
      </dgm:t>
    </dgm:pt>
    <dgm:pt modelId="{784C7E3F-2E7A-4676-A48B-60BFDA4449C7}" type="sibTrans" cxnId="{4F219C45-20E7-4D55-9D5A-64EF057C3090}">
      <dgm:prSet/>
      <dgm:spPr/>
      <dgm:t>
        <a:bodyPr/>
        <a:lstStyle/>
        <a:p>
          <a:endParaRPr lang="en-US"/>
        </a:p>
      </dgm:t>
    </dgm:pt>
    <dgm:pt modelId="{C9C6B491-CC12-4AC5-8CA1-04D3C2CD1EBF}">
      <dgm:prSet/>
      <dgm:spPr/>
      <dgm:t>
        <a:bodyPr/>
        <a:lstStyle/>
        <a:p>
          <a:r>
            <a:rPr lang="en-US" baseline="0"/>
            <a:t>Azure Active Directory Connect can still synchronize Sovereign Cloud AAD with Administrators</a:t>
          </a:r>
          <a:endParaRPr lang="en-US"/>
        </a:p>
      </dgm:t>
    </dgm:pt>
    <dgm:pt modelId="{F3C36C5A-8442-4326-9ADB-02AC239E1216}" type="parTrans" cxnId="{2D9875CF-F23D-458C-ABDB-CDE01D8137CC}">
      <dgm:prSet/>
      <dgm:spPr/>
      <dgm:t>
        <a:bodyPr/>
        <a:lstStyle/>
        <a:p>
          <a:endParaRPr lang="en-US"/>
        </a:p>
      </dgm:t>
    </dgm:pt>
    <dgm:pt modelId="{7AD8C06A-1EC6-4486-A1EA-4A2633B3439B}" type="sibTrans" cxnId="{2D9875CF-F23D-458C-ABDB-CDE01D8137CC}">
      <dgm:prSet/>
      <dgm:spPr/>
      <dgm:t>
        <a:bodyPr/>
        <a:lstStyle/>
        <a:p>
          <a:endParaRPr lang="en-US"/>
        </a:p>
      </dgm:t>
    </dgm:pt>
    <dgm:pt modelId="{C0721431-6288-4F6C-B79F-B0C6910E8D2D}">
      <dgm:prSet/>
      <dgm:spPr/>
      <dgm:t>
        <a:bodyPr/>
        <a:lstStyle/>
        <a:p>
          <a:r>
            <a:rPr lang="en-US" baseline="0"/>
            <a:t>Sovereign Cloud Directory cannot have the same User Principle Names (UPN) as any other AAD.  </a:t>
          </a:r>
          <a:endParaRPr lang="en-US"/>
        </a:p>
      </dgm:t>
    </dgm:pt>
    <dgm:pt modelId="{CF2BB6C4-CFA4-42CA-95BC-383AD790E0CB}" type="parTrans" cxnId="{900FFB03-AD7E-4874-BE88-3A779DB1DDDB}">
      <dgm:prSet/>
      <dgm:spPr/>
      <dgm:t>
        <a:bodyPr/>
        <a:lstStyle/>
        <a:p>
          <a:endParaRPr lang="en-US"/>
        </a:p>
      </dgm:t>
    </dgm:pt>
    <dgm:pt modelId="{0397BF09-F33A-4401-87E0-1A4238104882}" type="sibTrans" cxnId="{900FFB03-AD7E-4874-BE88-3A779DB1DDDB}">
      <dgm:prSet/>
      <dgm:spPr/>
      <dgm:t>
        <a:bodyPr/>
        <a:lstStyle/>
        <a:p>
          <a:endParaRPr lang="en-US"/>
        </a:p>
      </dgm:t>
    </dgm:pt>
    <dgm:pt modelId="{7EEC247D-DF78-4D70-83B7-CA4BF731A074}">
      <dgm:prSet/>
      <dgm:spPr/>
      <dgm:t>
        <a:bodyPr/>
        <a:lstStyle/>
        <a:p>
          <a:r>
            <a:rPr lang="en-US" baseline="0"/>
            <a:t>AAD Connect can only synchronize to one and only one AAD.</a:t>
          </a:r>
          <a:endParaRPr lang="en-US"/>
        </a:p>
      </dgm:t>
    </dgm:pt>
    <dgm:pt modelId="{0DD14EDD-FBD2-4DEE-95C2-6CBD320976F0}" type="parTrans" cxnId="{77F8659F-5889-4478-9A60-6F1008CA86F2}">
      <dgm:prSet/>
      <dgm:spPr/>
      <dgm:t>
        <a:bodyPr/>
        <a:lstStyle/>
        <a:p>
          <a:endParaRPr lang="en-US"/>
        </a:p>
      </dgm:t>
    </dgm:pt>
    <dgm:pt modelId="{E4A767B5-52D7-4F62-9CB1-B2E10696B022}" type="sibTrans" cxnId="{77F8659F-5889-4478-9A60-6F1008CA86F2}">
      <dgm:prSet/>
      <dgm:spPr/>
      <dgm:t>
        <a:bodyPr/>
        <a:lstStyle/>
        <a:p>
          <a:endParaRPr lang="en-US"/>
        </a:p>
      </dgm:t>
    </dgm:pt>
    <dgm:pt modelId="{A8D241F0-491B-4514-ABFA-3A660BFF1969}">
      <dgm:prSet/>
      <dgm:spPr/>
      <dgm:t>
        <a:bodyPr/>
        <a:lstStyle/>
        <a:p>
          <a:r>
            <a:rPr lang="en-US" baseline="0"/>
            <a:t>Subscriptions in Sovereign Clouds can have one and only one AAD associated with any subscription in the enrollment.</a:t>
          </a:r>
          <a:endParaRPr lang="en-US"/>
        </a:p>
      </dgm:t>
    </dgm:pt>
    <dgm:pt modelId="{B40F286D-0B50-457B-A60D-6CBFCE599F1A}" type="parTrans" cxnId="{1C296B28-B36C-4C50-BD42-7E28A40E2FEB}">
      <dgm:prSet/>
      <dgm:spPr/>
      <dgm:t>
        <a:bodyPr/>
        <a:lstStyle/>
        <a:p>
          <a:endParaRPr lang="en-US"/>
        </a:p>
      </dgm:t>
    </dgm:pt>
    <dgm:pt modelId="{D1F8A25B-9ED9-4767-8287-94AAC161F4CD}" type="sibTrans" cxnId="{1C296B28-B36C-4C50-BD42-7E28A40E2FEB}">
      <dgm:prSet/>
      <dgm:spPr/>
      <dgm:t>
        <a:bodyPr/>
        <a:lstStyle/>
        <a:p>
          <a:endParaRPr lang="en-US"/>
        </a:p>
      </dgm:t>
    </dgm:pt>
    <dgm:pt modelId="{B134DE02-D555-4B37-AC30-1B987864132D}">
      <dgm:prSet/>
      <dgm:spPr/>
      <dgm:t>
        <a:bodyPr/>
        <a:lstStyle/>
        <a:p>
          <a:r>
            <a:rPr lang="en-US" baseline="0"/>
            <a:t>Web Apps and App Services can be deployed with the sovereign cloud (administrators), while the application itself can be configured to any O365 or other AAD directory.</a:t>
          </a:r>
          <a:endParaRPr lang="en-US"/>
        </a:p>
      </dgm:t>
    </dgm:pt>
    <dgm:pt modelId="{241978E1-50FF-45A5-A8B5-368D56A1C12D}" type="parTrans" cxnId="{DA2006F6-29FE-4BF3-AAEE-76D884179490}">
      <dgm:prSet/>
      <dgm:spPr/>
      <dgm:t>
        <a:bodyPr/>
        <a:lstStyle/>
        <a:p>
          <a:endParaRPr lang="en-US"/>
        </a:p>
      </dgm:t>
    </dgm:pt>
    <dgm:pt modelId="{FDF8F45A-7C14-4834-8C08-1B7B8E01476F}" type="sibTrans" cxnId="{DA2006F6-29FE-4BF3-AAEE-76D884179490}">
      <dgm:prSet/>
      <dgm:spPr/>
      <dgm:t>
        <a:bodyPr/>
        <a:lstStyle/>
        <a:p>
          <a:endParaRPr lang="en-US"/>
        </a:p>
      </dgm:t>
    </dgm:pt>
    <dgm:pt modelId="{44622467-A10C-4B10-ADB5-67567A8776F0}" type="pres">
      <dgm:prSet presAssocID="{B25A3BB8-864F-42D0-9382-65E5A642C6A0}" presName="vert0" presStyleCnt="0">
        <dgm:presLayoutVars>
          <dgm:dir/>
          <dgm:animOne val="branch"/>
          <dgm:animLvl val="lvl"/>
        </dgm:presLayoutVars>
      </dgm:prSet>
      <dgm:spPr/>
    </dgm:pt>
    <dgm:pt modelId="{C4BD9F3A-8A58-447D-9E42-6BDBE23D9558}" type="pres">
      <dgm:prSet presAssocID="{E4ABB8A7-1E41-40F4-A9DA-0CA983DBD87B}" presName="thickLine" presStyleLbl="alignNode1" presStyleIdx="0" presStyleCnt="1"/>
      <dgm:spPr/>
    </dgm:pt>
    <dgm:pt modelId="{2A697CB4-8B49-4BAF-A979-D873D7CCE30C}" type="pres">
      <dgm:prSet presAssocID="{E4ABB8A7-1E41-40F4-A9DA-0CA983DBD87B}" presName="horz1" presStyleCnt="0"/>
      <dgm:spPr/>
    </dgm:pt>
    <dgm:pt modelId="{4E30AB93-05BE-4316-88ED-BE50F435B396}" type="pres">
      <dgm:prSet presAssocID="{E4ABB8A7-1E41-40F4-A9DA-0CA983DBD87B}" presName="tx1" presStyleLbl="revTx" presStyleIdx="0" presStyleCnt="6"/>
      <dgm:spPr/>
    </dgm:pt>
    <dgm:pt modelId="{84D1A6D5-5764-4540-8B67-7A3348CF9933}" type="pres">
      <dgm:prSet presAssocID="{E4ABB8A7-1E41-40F4-A9DA-0CA983DBD87B}" presName="vert1" presStyleCnt="0"/>
      <dgm:spPr/>
    </dgm:pt>
    <dgm:pt modelId="{2835D73F-77DD-4087-8185-2BBB02D3D818}" type="pres">
      <dgm:prSet presAssocID="{C9C6B491-CC12-4AC5-8CA1-04D3C2CD1EBF}" presName="vertSpace2a" presStyleCnt="0"/>
      <dgm:spPr/>
    </dgm:pt>
    <dgm:pt modelId="{49C79D27-C22D-487B-8F75-60CF0FF09480}" type="pres">
      <dgm:prSet presAssocID="{C9C6B491-CC12-4AC5-8CA1-04D3C2CD1EBF}" presName="horz2" presStyleCnt="0"/>
      <dgm:spPr/>
    </dgm:pt>
    <dgm:pt modelId="{AC9E753B-38FF-48C6-86E1-2DEB8FD0A18C}" type="pres">
      <dgm:prSet presAssocID="{C9C6B491-CC12-4AC5-8CA1-04D3C2CD1EBF}" presName="horzSpace2" presStyleCnt="0"/>
      <dgm:spPr/>
    </dgm:pt>
    <dgm:pt modelId="{B59A4A14-AC7D-4441-A30A-15D779C6D82C}" type="pres">
      <dgm:prSet presAssocID="{C9C6B491-CC12-4AC5-8CA1-04D3C2CD1EBF}" presName="tx2" presStyleLbl="revTx" presStyleIdx="1" presStyleCnt="6"/>
      <dgm:spPr/>
    </dgm:pt>
    <dgm:pt modelId="{3098FB34-90D3-489A-B692-E4B8AAC9E9A7}" type="pres">
      <dgm:prSet presAssocID="{C9C6B491-CC12-4AC5-8CA1-04D3C2CD1EBF}" presName="vert2" presStyleCnt="0"/>
      <dgm:spPr/>
    </dgm:pt>
    <dgm:pt modelId="{CA9FD1E5-5B24-443C-90EA-34055AB230EE}" type="pres">
      <dgm:prSet presAssocID="{C9C6B491-CC12-4AC5-8CA1-04D3C2CD1EBF}" presName="thinLine2b" presStyleLbl="callout" presStyleIdx="0" presStyleCnt="5"/>
      <dgm:spPr/>
    </dgm:pt>
    <dgm:pt modelId="{71705B30-4A9E-4BAB-B7CE-ED6668FDF83C}" type="pres">
      <dgm:prSet presAssocID="{C9C6B491-CC12-4AC5-8CA1-04D3C2CD1EBF}" presName="vertSpace2b" presStyleCnt="0"/>
      <dgm:spPr/>
    </dgm:pt>
    <dgm:pt modelId="{C5FFE9AA-B991-4184-A49C-0A7DC370E1CD}" type="pres">
      <dgm:prSet presAssocID="{C0721431-6288-4F6C-B79F-B0C6910E8D2D}" presName="horz2" presStyleCnt="0"/>
      <dgm:spPr/>
    </dgm:pt>
    <dgm:pt modelId="{75CFF5FA-56A3-438A-BD7B-46CD6AFC818A}" type="pres">
      <dgm:prSet presAssocID="{C0721431-6288-4F6C-B79F-B0C6910E8D2D}" presName="horzSpace2" presStyleCnt="0"/>
      <dgm:spPr/>
    </dgm:pt>
    <dgm:pt modelId="{1934E2C3-2C00-4ACA-846D-683A3C470397}" type="pres">
      <dgm:prSet presAssocID="{C0721431-6288-4F6C-B79F-B0C6910E8D2D}" presName="tx2" presStyleLbl="revTx" presStyleIdx="2" presStyleCnt="6"/>
      <dgm:spPr/>
    </dgm:pt>
    <dgm:pt modelId="{27691AEC-D2E4-477D-9ADA-68299645298D}" type="pres">
      <dgm:prSet presAssocID="{C0721431-6288-4F6C-B79F-B0C6910E8D2D}" presName="vert2" presStyleCnt="0"/>
      <dgm:spPr/>
    </dgm:pt>
    <dgm:pt modelId="{0CB76A5E-FFD1-4CE9-A7BE-C2677CE24127}" type="pres">
      <dgm:prSet presAssocID="{C0721431-6288-4F6C-B79F-B0C6910E8D2D}" presName="thinLine2b" presStyleLbl="callout" presStyleIdx="1" presStyleCnt="5"/>
      <dgm:spPr/>
    </dgm:pt>
    <dgm:pt modelId="{D9F268C7-2943-4D10-AC90-4720A6F32F1C}" type="pres">
      <dgm:prSet presAssocID="{C0721431-6288-4F6C-B79F-B0C6910E8D2D}" presName="vertSpace2b" presStyleCnt="0"/>
      <dgm:spPr/>
    </dgm:pt>
    <dgm:pt modelId="{CA29D7B5-59CE-4B6B-B66F-A2AAF7DD69ED}" type="pres">
      <dgm:prSet presAssocID="{7EEC247D-DF78-4D70-83B7-CA4BF731A074}" presName="horz2" presStyleCnt="0"/>
      <dgm:spPr/>
    </dgm:pt>
    <dgm:pt modelId="{D8E6E0ED-8C1F-46D4-9491-388B83528A69}" type="pres">
      <dgm:prSet presAssocID="{7EEC247D-DF78-4D70-83B7-CA4BF731A074}" presName="horzSpace2" presStyleCnt="0"/>
      <dgm:spPr/>
    </dgm:pt>
    <dgm:pt modelId="{9FBBDEB4-706A-4C5C-BA9F-110CCA994623}" type="pres">
      <dgm:prSet presAssocID="{7EEC247D-DF78-4D70-83B7-CA4BF731A074}" presName="tx2" presStyleLbl="revTx" presStyleIdx="3" presStyleCnt="6"/>
      <dgm:spPr/>
    </dgm:pt>
    <dgm:pt modelId="{AF57D850-0C91-40AA-8686-8A231379BD61}" type="pres">
      <dgm:prSet presAssocID="{7EEC247D-DF78-4D70-83B7-CA4BF731A074}" presName="vert2" presStyleCnt="0"/>
      <dgm:spPr/>
    </dgm:pt>
    <dgm:pt modelId="{FDF0E62F-7848-4175-94E8-685BDF76467B}" type="pres">
      <dgm:prSet presAssocID="{7EEC247D-DF78-4D70-83B7-CA4BF731A074}" presName="thinLine2b" presStyleLbl="callout" presStyleIdx="2" presStyleCnt="5"/>
      <dgm:spPr/>
    </dgm:pt>
    <dgm:pt modelId="{BE9BF61C-C999-49D6-9B80-FCBF57FC8068}" type="pres">
      <dgm:prSet presAssocID="{7EEC247D-DF78-4D70-83B7-CA4BF731A074}" presName="vertSpace2b" presStyleCnt="0"/>
      <dgm:spPr/>
    </dgm:pt>
    <dgm:pt modelId="{9A8C3204-C815-4EAC-B4B9-3CE687EE487E}" type="pres">
      <dgm:prSet presAssocID="{A8D241F0-491B-4514-ABFA-3A660BFF1969}" presName="horz2" presStyleCnt="0"/>
      <dgm:spPr/>
    </dgm:pt>
    <dgm:pt modelId="{C3EA9AF7-4A85-4886-9561-815A1904E8F2}" type="pres">
      <dgm:prSet presAssocID="{A8D241F0-491B-4514-ABFA-3A660BFF1969}" presName="horzSpace2" presStyleCnt="0"/>
      <dgm:spPr/>
    </dgm:pt>
    <dgm:pt modelId="{BF8E97D1-CE0D-4F44-A653-9A7A9D4DD4DF}" type="pres">
      <dgm:prSet presAssocID="{A8D241F0-491B-4514-ABFA-3A660BFF1969}" presName="tx2" presStyleLbl="revTx" presStyleIdx="4" presStyleCnt="6"/>
      <dgm:spPr/>
    </dgm:pt>
    <dgm:pt modelId="{82D05262-3C97-49D3-8078-868A7667B58C}" type="pres">
      <dgm:prSet presAssocID="{A8D241F0-491B-4514-ABFA-3A660BFF1969}" presName="vert2" presStyleCnt="0"/>
      <dgm:spPr/>
    </dgm:pt>
    <dgm:pt modelId="{183923B1-45FB-48C3-9CB9-4D1ABE35CC08}" type="pres">
      <dgm:prSet presAssocID="{A8D241F0-491B-4514-ABFA-3A660BFF1969}" presName="thinLine2b" presStyleLbl="callout" presStyleIdx="3" presStyleCnt="5"/>
      <dgm:spPr/>
    </dgm:pt>
    <dgm:pt modelId="{B022952A-E3A8-41FF-8ECF-F62D62ED8D31}" type="pres">
      <dgm:prSet presAssocID="{A8D241F0-491B-4514-ABFA-3A660BFF1969}" presName="vertSpace2b" presStyleCnt="0"/>
      <dgm:spPr/>
    </dgm:pt>
    <dgm:pt modelId="{CED859DF-0AE4-486B-B64F-FA921FD5A773}" type="pres">
      <dgm:prSet presAssocID="{B134DE02-D555-4B37-AC30-1B987864132D}" presName="horz2" presStyleCnt="0"/>
      <dgm:spPr/>
    </dgm:pt>
    <dgm:pt modelId="{27E936CC-B68D-4C79-96B1-B572D6DEEFA2}" type="pres">
      <dgm:prSet presAssocID="{B134DE02-D555-4B37-AC30-1B987864132D}" presName="horzSpace2" presStyleCnt="0"/>
      <dgm:spPr/>
    </dgm:pt>
    <dgm:pt modelId="{CA7034D2-8CE9-4C12-8285-37D06C2E90DA}" type="pres">
      <dgm:prSet presAssocID="{B134DE02-D555-4B37-AC30-1B987864132D}" presName="tx2" presStyleLbl="revTx" presStyleIdx="5" presStyleCnt="6"/>
      <dgm:spPr/>
    </dgm:pt>
    <dgm:pt modelId="{33E3D771-9D81-413F-816C-3CDB14967CA9}" type="pres">
      <dgm:prSet presAssocID="{B134DE02-D555-4B37-AC30-1B987864132D}" presName="vert2" presStyleCnt="0"/>
      <dgm:spPr/>
    </dgm:pt>
    <dgm:pt modelId="{4249E1F0-0138-4479-8C48-1A648AFEC532}" type="pres">
      <dgm:prSet presAssocID="{B134DE02-D555-4B37-AC30-1B987864132D}" presName="thinLine2b" presStyleLbl="callout" presStyleIdx="4" presStyleCnt="5"/>
      <dgm:spPr/>
    </dgm:pt>
    <dgm:pt modelId="{349880FD-FFCB-4116-BE3C-BD466B332FBE}" type="pres">
      <dgm:prSet presAssocID="{B134DE02-D555-4B37-AC30-1B987864132D}" presName="vertSpace2b" presStyleCnt="0"/>
      <dgm:spPr/>
    </dgm:pt>
  </dgm:ptLst>
  <dgm:cxnLst>
    <dgm:cxn modelId="{900FFB03-AD7E-4874-BE88-3A779DB1DDDB}" srcId="{E4ABB8A7-1E41-40F4-A9DA-0CA983DBD87B}" destId="{C0721431-6288-4F6C-B79F-B0C6910E8D2D}" srcOrd="1" destOrd="0" parTransId="{CF2BB6C4-CFA4-42CA-95BC-383AD790E0CB}" sibTransId="{0397BF09-F33A-4401-87E0-1A4238104882}"/>
    <dgm:cxn modelId="{1A7BDA24-4D81-4897-A6B4-179B5711F748}" type="presOf" srcId="{C0721431-6288-4F6C-B79F-B0C6910E8D2D}" destId="{1934E2C3-2C00-4ACA-846D-683A3C470397}" srcOrd="0" destOrd="0" presId="urn:microsoft.com/office/officeart/2008/layout/LinedList"/>
    <dgm:cxn modelId="{1C296B28-B36C-4C50-BD42-7E28A40E2FEB}" srcId="{E4ABB8A7-1E41-40F4-A9DA-0CA983DBD87B}" destId="{A8D241F0-491B-4514-ABFA-3A660BFF1969}" srcOrd="3" destOrd="0" parTransId="{B40F286D-0B50-457B-A60D-6CBFCE599F1A}" sibTransId="{D1F8A25B-9ED9-4767-8287-94AAC161F4CD}"/>
    <dgm:cxn modelId="{4F219C45-20E7-4D55-9D5A-64EF057C3090}" srcId="{B25A3BB8-864F-42D0-9382-65E5A642C6A0}" destId="{E4ABB8A7-1E41-40F4-A9DA-0CA983DBD87B}" srcOrd="0" destOrd="0" parTransId="{A2AFC573-1FCB-4885-8335-C0146DA96C08}" sibTransId="{784C7E3F-2E7A-4676-A48B-60BFDA4449C7}"/>
    <dgm:cxn modelId="{D4C3D76F-32A9-4680-B1FD-AC520E590249}" type="presOf" srcId="{B25A3BB8-864F-42D0-9382-65E5A642C6A0}" destId="{44622467-A10C-4B10-ADB5-67567A8776F0}" srcOrd="0" destOrd="0" presId="urn:microsoft.com/office/officeart/2008/layout/LinedList"/>
    <dgm:cxn modelId="{950C0E70-7CCD-4F56-8663-D1837198452B}" type="presOf" srcId="{B134DE02-D555-4B37-AC30-1B987864132D}" destId="{CA7034D2-8CE9-4C12-8285-37D06C2E90DA}" srcOrd="0" destOrd="0" presId="urn:microsoft.com/office/officeart/2008/layout/LinedList"/>
    <dgm:cxn modelId="{F1678E87-B36B-4C74-8270-288E44AAA8F5}" type="presOf" srcId="{7EEC247D-DF78-4D70-83B7-CA4BF731A074}" destId="{9FBBDEB4-706A-4C5C-BA9F-110CCA994623}" srcOrd="0" destOrd="0" presId="urn:microsoft.com/office/officeart/2008/layout/LinedList"/>
    <dgm:cxn modelId="{77F8659F-5889-4478-9A60-6F1008CA86F2}" srcId="{E4ABB8A7-1E41-40F4-A9DA-0CA983DBD87B}" destId="{7EEC247D-DF78-4D70-83B7-CA4BF731A074}" srcOrd="2" destOrd="0" parTransId="{0DD14EDD-FBD2-4DEE-95C2-6CBD320976F0}" sibTransId="{E4A767B5-52D7-4F62-9CB1-B2E10696B022}"/>
    <dgm:cxn modelId="{4B13EEA3-8682-4BBF-B862-B0F60EFF1680}" type="presOf" srcId="{C9C6B491-CC12-4AC5-8CA1-04D3C2CD1EBF}" destId="{B59A4A14-AC7D-4441-A30A-15D779C6D82C}" srcOrd="0" destOrd="0" presId="urn:microsoft.com/office/officeart/2008/layout/LinedList"/>
    <dgm:cxn modelId="{F918E9A6-A9CE-4F8A-8A1A-9B8D47985C11}" type="presOf" srcId="{A8D241F0-491B-4514-ABFA-3A660BFF1969}" destId="{BF8E97D1-CE0D-4F44-A653-9A7A9D4DD4DF}" srcOrd="0" destOrd="0" presId="urn:microsoft.com/office/officeart/2008/layout/LinedList"/>
    <dgm:cxn modelId="{6F0111AE-0798-40E1-8E16-7A2202D91435}" type="presOf" srcId="{E4ABB8A7-1E41-40F4-A9DA-0CA983DBD87B}" destId="{4E30AB93-05BE-4316-88ED-BE50F435B396}" srcOrd="0" destOrd="0" presId="urn:microsoft.com/office/officeart/2008/layout/LinedList"/>
    <dgm:cxn modelId="{2D9875CF-F23D-458C-ABDB-CDE01D8137CC}" srcId="{E4ABB8A7-1E41-40F4-A9DA-0CA983DBD87B}" destId="{C9C6B491-CC12-4AC5-8CA1-04D3C2CD1EBF}" srcOrd="0" destOrd="0" parTransId="{F3C36C5A-8442-4326-9ADB-02AC239E1216}" sibTransId="{7AD8C06A-1EC6-4486-A1EA-4A2633B3439B}"/>
    <dgm:cxn modelId="{DA2006F6-29FE-4BF3-AAEE-76D884179490}" srcId="{E4ABB8A7-1E41-40F4-A9DA-0CA983DBD87B}" destId="{B134DE02-D555-4B37-AC30-1B987864132D}" srcOrd="4" destOrd="0" parTransId="{241978E1-50FF-45A5-A8B5-368D56A1C12D}" sibTransId="{FDF8F45A-7C14-4834-8C08-1B7B8E01476F}"/>
    <dgm:cxn modelId="{BA047615-D7CC-4777-920A-3AF32E9FCC03}" type="presParOf" srcId="{44622467-A10C-4B10-ADB5-67567A8776F0}" destId="{C4BD9F3A-8A58-447D-9E42-6BDBE23D9558}" srcOrd="0" destOrd="0" presId="urn:microsoft.com/office/officeart/2008/layout/LinedList"/>
    <dgm:cxn modelId="{B41540B8-AC59-43A7-8B70-A96234DD8BF6}" type="presParOf" srcId="{44622467-A10C-4B10-ADB5-67567A8776F0}" destId="{2A697CB4-8B49-4BAF-A979-D873D7CCE30C}" srcOrd="1" destOrd="0" presId="urn:microsoft.com/office/officeart/2008/layout/LinedList"/>
    <dgm:cxn modelId="{C2122601-3348-4C12-B7F6-820A7F8D8965}" type="presParOf" srcId="{2A697CB4-8B49-4BAF-A979-D873D7CCE30C}" destId="{4E30AB93-05BE-4316-88ED-BE50F435B396}" srcOrd="0" destOrd="0" presId="urn:microsoft.com/office/officeart/2008/layout/LinedList"/>
    <dgm:cxn modelId="{94C21DF7-67B5-41FE-A2F3-87CE10B25D30}" type="presParOf" srcId="{2A697CB4-8B49-4BAF-A979-D873D7CCE30C}" destId="{84D1A6D5-5764-4540-8B67-7A3348CF9933}" srcOrd="1" destOrd="0" presId="urn:microsoft.com/office/officeart/2008/layout/LinedList"/>
    <dgm:cxn modelId="{5AB52036-D06F-4F32-A6C9-D8297FF36569}" type="presParOf" srcId="{84D1A6D5-5764-4540-8B67-7A3348CF9933}" destId="{2835D73F-77DD-4087-8185-2BBB02D3D818}" srcOrd="0" destOrd="0" presId="urn:microsoft.com/office/officeart/2008/layout/LinedList"/>
    <dgm:cxn modelId="{58F2D7CB-8E0F-4E71-A631-2E0C6C3F5FA0}" type="presParOf" srcId="{84D1A6D5-5764-4540-8B67-7A3348CF9933}" destId="{49C79D27-C22D-487B-8F75-60CF0FF09480}" srcOrd="1" destOrd="0" presId="urn:microsoft.com/office/officeart/2008/layout/LinedList"/>
    <dgm:cxn modelId="{D0E144DD-E55D-4E20-A25D-7EDFD12E3C6F}" type="presParOf" srcId="{49C79D27-C22D-487B-8F75-60CF0FF09480}" destId="{AC9E753B-38FF-48C6-86E1-2DEB8FD0A18C}" srcOrd="0" destOrd="0" presId="urn:microsoft.com/office/officeart/2008/layout/LinedList"/>
    <dgm:cxn modelId="{B2DF9F45-25C4-4B1C-9884-142185CD0C8B}" type="presParOf" srcId="{49C79D27-C22D-487B-8F75-60CF0FF09480}" destId="{B59A4A14-AC7D-4441-A30A-15D779C6D82C}" srcOrd="1" destOrd="0" presId="urn:microsoft.com/office/officeart/2008/layout/LinedList"/>
    <dgm:cxn modelId="{A742DB28-51DE-49EE-8283-12A86B860241}" type="presParOf" srcId="{49C79D27-C22D-487B-8F75-60CF0FF09480}" destId="{3098FB34-90D3-489A-B692-E4B8AAC9E9A7}" srcOrd="2" destOrd="0" presId="urn:microsoft.com/office/officeart/2008/layout/LinedList"/>
    <dgm:cxn modelId="{0B202885-28D6-4C93-A622-27A968DF8B66}" type="presParOf" srcId="{84D1A6D5-5764-4540-8B67-7A3348CF9933}" destId="{CA9FD1E5-5B24-443C-90EA-34055AB230EE}" srcOrd="2" destOrd="0" presId="urn:microsoft.com/office/officeart/2008/layout/LinedList"/>
    <dgm:cxn modelId="{70BC0CC0-E610-41BD-B208-8A49F7E22FE4}" type="presParOf" srcId="{84D1A6D5-5764-4540-8B67-7A3348CF9933}" destId="{71705B30-4A9E-4BAB-B7CE-ED6668FDF83C}" srcOrd="3" destOrd="0" presId="urn:microsoft.com/office/officeart/2008/layout/LinedList"/>
    <dgm:cxn modelId="{93A006EC-46DA-4446-A009-A479272341FA}" type="presParOf" srcId="{84D1A6D5-5764-4540-8B67-7A3348CF9933}" destId="{C5FFE9AA-B991-4184-A49C-0A7DC370E1CD}" srcOrd="4" destOrd="0" presId="urn:microsoft.com/office/officeart/2008/layout/LinedList"/>
    <dgm:cxn modelId="{BED23973-4C24-431F-A00D-B2749A907E64}" type="presParOf" srcId="{C5FFE9AA-B991-4184-A49C-0A7DC370E1CD}" destId="{75CFF5FA-56A3-438A-BD7B-46CD6AFC818A}" srcOrd="0" destOrd="0" presId="urn:microsoft.com/office/officeart/2008/layout/LinedList"/>
    <dgm:cxn modelId="{A03B0025-3A01-46E7-B87D-0DAFDD0131FE}" type="presParOf" srcId="{C5FFE9AA-B991-4184-A49C-0A7DC370E1CD}" destId="{1934E2C3-2C00-4ACA-846D-683A3C470397}" srcOrd="1" destOrd="0" presId="urn:microsoft.com/office/officeart/2008/layout/LinedList"/>
    <dgm:cxn modelId="{FDF4B511-A8BE-4169-8B05-87DA9224A10C}" type="presParOf" srcId="{C5FFE9AA-B991-4184-A49C-0A7DC370E1CD}" destId="{27691AEC-D2E4-477D-9ADA-68299645298D}" srcOrd="2" destOrd="0" presId="urn:microsoft.com/office/officeart/2008/layout/LinedList"/>
    <dgm:cxn modelId="{49D3922D-AFAE-4CD7-B3B9-07B1E72EA28E}" type="presParOf" srcId="{84D1A6D5-5764-4540-8B67-7A3348CF9933}" destId="{0CB76A5E-FFD1-4CE9-A7BE-C2677CE24127}" srcOrd="5" destOrd="0" presId="urn:microsoft.com/office/officeart/2008/layout/LinedList"/>
    <dgm:cxn modelId="{1F3D3E05-288D-451C-A782-05D84499CA75}" type="presParOf" srcId="{84D1A6D5-5764-4540-8B67-7A3348CF9933}" destId="{D9F268C7-2943-4D10-AC90-4720A6F32F1C}" srcOrd="6" destOrd="0" presId="urn:microsoft.com/office/officeart/2008/layout/LinedList"/>
    <dgm:cxn modelId="{F3610935-72DD-4CC6-BAD7-5A625450511E}" type="presParOf" srcId="{84D1A6D5-5764-4540-8B67-7A3348CF9933}" destId="{CA29D7B5-59CE-4B6B-B66F-A2AAF7DD69ED}" srcOrd="7" destOrd="0" presId="urn:microsoft.com/office/officeart/2008/layout/LinedList"/>
    <dgm:cxn modelId="{68BE751A-97B4-4BC2-99F3-BD115E74B5CF}" type="presParOf" srcId="{CA29D7B5-59CE-4B6B-B66F-A2AAF7DD69ED}" destId="{D8E6E0ED-8C1F-46D4-9491-388B83528A69}" srcOrd="0" destOrd="0" presId="urn:microsoft.com/office/officeart/2008/layout/LinedList"/>
    <dgm:cxn modelId="{1E699AED-62BD-4DF2-8314-5223AA9011D2}" type="presParOf" srcId="{CA29D7B5-59CE-4B6B-B66F-A2AAF7DD69ED}" destId="{9FBBDEB4-706A-4C5C-BA9F-110CCA994623}" srcOrd="1" destOrd="0" presId="urn:microsoft.com/office/officeart/2008/layout/LinedList"/>
    <dgm:cxn modelId="{5A16C815-0988-4D4A-A1AA-DC3BEC1107E5}" type="presParOf" srcId="{CA29D7B5-59CE-4B6B-B66F-A2AAF7DD69ED}" destId="{AF57D850-0C91-40AA-8686-8A231379BD61}" srcOrd="2" destOrd="0" presId="urn:microsoft.com/office/officeart/2008/layout/LinedList"/>
    <dgm:cxn modelId="{4B5CADB8-1D4F-40CA-9BF3-859C15207D43}" type="presParOf" srcId="{84D1A6D5-5764-4540-8B67-7A3348CF9933}" destId="{FDF0E62F-7848-4175-94E8-685BDF76467B}" srcOrd="8" destOrd="0" presId="urn:microsoft.com/office/officeart/2008/layout/LinedList"/>
    <dgm:cxn modelId="{9B836F74-58D6-4A93-AD6B-6B3419D565CA}" type="presParOf" srcId="{84D1A6D5-5764-4540-8B67-7A3348CF9933}" destId="{BE9BF61C-C999-49D6-9B80-FCBF57FC8068}" srcOrd="9" destOrd="0" presId="urn:microsoft.com/office/officeart/2008/layout/LinedList"/>
    <dgm:cxn modelId="{B4BA61FD-E4D2-44D8-B59D-62C5C056B4A5}" type="presParOf" srcId="{84D1A6D5-5764-4540-8B67-7A3348CF9933}" destId="{9A8C3204-C815-4EAC-B4B9-3CE687EE487E}" srcOrd="10" destOrd="0" presId="urn:microsoft.com/office/officeart/2008/layout/LinedList"/>
    <dgm:cxn modelId="{932D5AE0-667F-4F81-86EB-6F70DBEF8B4F}" type="presParOf" srcId="{9A8C3204-C815-4EAC-B4B9-3CE687EE487E}" destId="{C3EA9AF7-4A85-4886-9561-815A1904E8F2}" srcOrd="0" destOrd="0" presId="urn:microsoft.com/office/officeart/2008/layout/LinedList"/>
    <dgm:cxn modelId="{7C3C368C-6A68-4C44-B7E2-850A43E54DAC}" type="presParOf" srcId="{9A8C3204-C815-4EAC-B4B9-3CE687EE487E}" destId="{BF8E97D1-CE0D-4F44-A653-9A7A9D4DD4DF}" srcOrd="1" destOrd="0" presId="urn:microsoft.com/office/officeart/2008/layout/LinedList"/>
    <dgm:cxn modelId="{BC6F1CEC-4F9F-4A2B-A3F5-BC9F326116A1}" type="presParOf" srcId="{9A8C3204-C815-4EAC-B4B9-3CE687EE487E}" destId="{82D05262-3C97-49D3-8078-868A7667B58C}" srcOrd="2" destOrd="0" presId="urn:microsoft.com/office/officeart/2008/layout/LinedList"/>
    <dgm:cxn modelId="{B6CA3B09-511C-4959-85CB-7645BB9195FD}" type="presParOf" srcId="{84D1A6D5-5764-4540-8B67-7A3348CF9933}" destId="{183923B1-45FB-48C3-9CB9-4D1ABE35CC08}" srcOrd="11" destOrd="0" presId="urn:microsoft.com/office/officeart/2008/layout/LinedList"/>
    <dgm:cxn modelId="{D0EC6482-6A89-45BF-AEE1-68718E2041BB}" type="presParOf" srcId="{84D1A6D5-5764-4540-8B67-7A3348CF9933}" destId="{B022952A-E3A8-41FF-8ECF-F62D62ED8D31}" srcOrd="12" destOrd="0" presId="urn:microsoft.com/office/officeart/2008/layout/LinedList"/>
    <dgm:cxn modelId="{E030B461-C975-40D0-9523-389F0B6B1F63}" type="presParOf" srcId="{84D1A6D5-5764-4540-8B67-7A3348CF9933}" destId="{CED859DF-0AE4-486B-B64F-FA921FD5A773}" srcOrd="13" destOrd="0" presId="urn:microsoft.com/office/officeart/2008/layout/LinedList"/>
    <dgm:cxn modelId="{45A905D0-A108-411F-9BC7-1F898C339FFB}" type="presParOf" srcId="{CED859DF-0AE4-486B-B64F-FA921FD5A773}" destId="{27E936CC-B68D-4C79-96B1-B572D6DEEFA2}" srcOrd="0" destOrd="0" presId="urn:microsoft.com/office/officeart/2008/layout/LinedList"/>
    <dgm:cxn modelId="{34A8FD48-2AB4-42C4-9040-F4AEC2F26624}" type="presParOf" srcId="{CED859DF-0AE4-486B-B64F-FA921FD5A773}" destId="{CA7034D2-8CE9-4C12-8285-37D06C2E90DA}" srcOrd="1" destOrd="0" presId="urn:microsoft.com/office/officeart/2008/layout/LinedList"/>
    <dgm:cxn modelId="{3786CF89-8F0E-43EC-B471-2FD04D8C7CC7}" type="presParOf" srcId="{CED859DF-0AE4-486B-B64F-FA921FD5A773}" destId="{33E3D771-9D81-413F-816C-3CDB14967CA9}" srcOrd="2" destOrd="0" presId="urn:microsoft.com/office/officeart/2008/layout/LinedList"/>
    <dgm:cxn modelId="{E593909B-779C-4F12-BE72-A90DF5A40CAB}" type="presParOf" srcId="{84D1A6D5-5764-4540-8B67-7A3348CF9933}" destId="{4249E1F0-0138-4479-8C48-1A648AFEC532}" srcOrd="14" destOrd="0" presId="urn:microsoft.com/office/officeart/2008/layout/LinedList"/>
    <dgm:cxn modelId="{B552B24A-F013-4455-90DB-3BA470D8D4E0}" type="presParOf" srcId="{84D1A6D5-5764-4540-8B67-7A3348CF9933}" destId="{349880FD-FFCB-4116-BE3C-BD466B332FBE}" srcOrd="15"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C7B0BD-D2FB-44C2-95A2-872CFE168D60}" type="doc">
      <dgm:prSet loTypeId="urn:microsoft.com/office/officeart/2008/layout/LinedList" loCatId="list" qsTypeId="urn:microsoft.com/office/officeart/2005/8/quickstyle/simple1" qsCatId="simple" csTypeId="urn:microsoft.com/office/officeart/2005/8/colors/accent4_2" csCatId="accent4"/>
      <dgm:spPr/>
      <dgm:t>
        <a:bodyPr/>
        <a:lstStyle/>
        <a:p>
          <a:endParaRPr lang="en-US"/>
        </a:p>
      </dgm:t>
    </dgm:pt>
    <dgm:pt modelId="{B7956D3E-99B0-45FA-9C9D-4AF35DB3E9D8}">
      <dgm:prSet/>
      <dgm:spPr/>
      <dgm:t>
        <a:bodyPr/>
        <a:lstStyle/>
        <a:p>
          <a:r>
            <a:rPr lang="en-US" baseline="0"/>
            <a:t>When Adding another Enterprise, Department or Account Administrator the portal gives an error message “Invalid Account”.  This is caused because the setting on the Enrollment Tab for “Auth Level” isn’t set to “Work or School Account Cross Tenant”</a:t>
          </a:r>
          <a:endParaRPr lang="en-US"/>
        </a:p>
      </dgm:t>
    </dgm:pt>
    <dgm:pt modelId="{23FC3C67-1011-4340-AF42-668D75EFDBCA}" type="parTrans" cxnId="{813B66EB-B6C7-4421-8BE3-2B3B2BED0808}">
      <dgm:prSet/>
      <dgm:spPr/>
      <dgm:t>
        <a:bodyPr/>
        <a:lstStyle/>
        <a:p>
          <a:endParaRPr lang="en-US"/>
        </a:p>
      </dgm:t>
    </dgm:pt>
    <dgm:pt modelId="{3FDFA585-2F88-429B-AD4D-5BC62F5FCC68}" type="sibTrans" cxnId="{813B66EB-B6C7-4421-8BE3-2B3B2BED0808}">
      <dgm:prSet/>
      <dgm:spPr/>
      <dgm:t>
        <a:bodyPr/>
        <a:lstStyle/>
        <a:p>
          <a:endParaRPr lang="en-US"/>
        </a:p>
      </dgm:t>
    </dgm:pt>
    <dgm:pt modelId="{D79300EE-F72F-435E-AB7B-CD897CC4AF83}">
      <dgm:prSet/>
      <dgm:spPr/>
      <dgm:t>
        <a:bodyPr/>
        <a:lstStyle/>
        <a:p>
          <a:r>
            <a:rPr lang="en-US" baseline="0" dirty="0"/>
            <a:t>When Adding an Enterprise Administrator an error that the person is already a Department Administrator.  The Department Administrator needs to be different, find a backup and make the backup be the Department Administrator.</a:t>
          </a:r>
          <a:endParaRPr lang="en-US" dirty="0"/>
        </a:p>
      </dgm:t>
    </dgm:pt>
    <dgm:pt modelId="{DBFF4B54-4196-4335-96FD-219BB65E9AF7}" type="parTrans" cxnId="{2FDE5456-4D75-47C6-8203-3125BC8BAA36}">
      <dgm:prSet/>
      <dgm:spPr/>
      <dgm:t>
        <a:bodyPr/>
        <a:lstStyle/>
        <a:p>
          <a:endParaRPr lang="en-US"/>
        </a:p>
      </dgm:t>
    </dgm:pt>
    <dgm:pt modelId="{C05572D5-75E5-4ADD-8B56-1922AA52829F}" type="sibTrans" cxnId="{2FDE5456-4D75-47C6-8203-3125BC8BAA36}">
      <dgm:prSet/>
      <dgm:spPr/>
      <dgm:t>
        <a:bodyPr/>
        <a:lstStyle/>
        <a:p>
          <a:endParaRPr lang="en-US"/>
        </a:p>
      </dgm:t>
    </dgm:pt>
    <dgm:pt modelId="{3CBD6A80-C5BF-457A-B0F1-CA1AFC76ECEA}">
      <dgm:prSet/>
      <dgm:spPr/>
      <dgm:t>
        <a:bodyPr/>
        <a:lstStyle/>
        <a:p>
          <a:r>
            <a:rPr lang="en-US" baseline="0"/>
            <a:t>An Account owner can only own one account.  If an account allows “work or School Account Cross Tenant” there is a risk if another organization’s Account Owner has subscriptions, those subscriptions will migrate to your EA.</a:t>
          </a:r>
          <a:endParaRPr lang="en-US"/>
        </a:p>
      </dgm:t>
    </dgm:pt>
    <dgm:pt modelId="{A7E9084A-0F2D-4097-9E27-F20E8EE3EAA8}" type="parTrans" cxnId="{0AF746C4-4984-4BB6-9EB8-B7D2A06E9469}">
      <dgm:prSet/>
      <dgm:spPr/>
      <dgm:t>
        <a:bodyPr/>
        <a:lstStyle/>
        <a:p>
          <a:endParaRPr lang="en-US"/>
        </a:p>
      </dgm:t>
    </dgm:pt>
    <dgm:pt modelId="{290BDDC6-E12B-409F-A432-65BF939F5C28}" type="sibTrans" cxnId="{0AF746C4-4984-4BB6-9EB8-B7D2A06E9469}">
      <dgm:prSet/>
      <dgm:spPr/>
      <dgm:t>
        <a:bodyPr/>
        <a:lstStyle/>
        <a:p>
          <a:endParaRPr lang="en-US"/>
        </a:p>
      </dgm:t>
    </dgm:pt>
    <dgm:pt modelId="{4046A2F8-254B-4CC6-B484-BA197BFD303C}">
      <dgm:prSet/>
      <dgm:spPr/>
      <dgm:t>
        <a:bodyPr/>
        <a:lstStyle/>
        <a:p>
          <a:r>
            <a:rPr lang="en-US" baseline="0"/>
            <a:t>If the first account owner in a subscription is a Microsoft Account (not a work or school account) the tenant will be named after the Microsoft Account associated with the Account.</a:t>
          </a:r>
          <a:endParaRPr lang="en-US"/>
        </a:p>
      </dgm:t>
    </dgm:pt>
    <dgm:pt modelId="{EFC936DB-0F82-4FC1-BB26-4529BD8A4F02}" type="parTrans" cxnId="{04F209E0-7209-49E9-8E0A-69BE8E83B19D}">
      <dgm:prSet/>
      <dgm:spPr/>
      <dgm:t>
        <a:bodyPr/>
        <a:lstStyle/>
        <a:p>
          <a:endParaRPr lang="en-US"/>
        </a:p>
      </dgm:t>
    </dgm:pt>
    <dgm:pt modelId="{7649F485-7775-4628-BB09-DE07BB7F0D66}" type="sibTrans" cxnId="{04F209E0-7209-49E9-8E0A-69BE8E83B19D}">
      <dgm:prSet/>
      <dgm:spPr/>
      <dgm:t>
        <a:bodyPr/>
        <a:lstStyle/>
        <a:p>
          <a:endParaRPr lang="en-US"/>
        </a:p>
      </dgm:t>
    </dgm:pt>
    <dgm:pt modelId="{FE373289-C94C-4D60-9980-31FE57A51AF3}" type="pres">
      <dgm:prSet presAssocID="{8AC7B0BD-D2FB-44C2-95A2-872CFE168D60}" presName="vert0" presStyleCnt="0">
        <dgm:presLayoutVars>
          <dgm:dir/>
          <dgm:animOne val="branch"/>
          <dgm:animLvl val="lvl"/>
        </dgm:presLayoutVars>
      </dgm:prSet>
      <dgm:spPr/>
    </dgm:pt>
    <dgm:pt modelId="{C79886A2-E6B7-4778-90C1-691797989451}" type="pres">
      <dgm:prSet presAssocID="{B7956D3E-99B0-45FA-9C9D-4AF35DB3E9D8}" presName="thickLine" presStyleLbl="alignNode1" presStyleIdx="0" presStyleCnt="4"/>
      <dgm:spPr/>
    </dgm:pt>
    <dgm:pt modelId="{06A38C74-0B7A-48E2-AD05-8546E95ABB1C}" type="pres">
      <dgm:prSet presAssocID="{B7956D3E-99B0-45FA-9C9D-4AF35DB3E9D8}" presName="horz1" presStyleCnt="0"/>
      <dgm:spPr/>
    </dgm:pt>
    <dgm:pt modelId="{8A99B799-F72C-4490-A895-E5921907E8E1}" type="pres">
      <dgm:prSet presAssocID="{B7956D3E-99B0-45FA-9C9D-4AF35DB3E9D8}" presName="tx1" presStyleLbl="revTx" presStyleIdx="0" presStyleCnt="4"/>
      <dgm:spPr/>
    </dgm:pt>
    <dgm:pt modelId="{B9A08C61-B26B-4B12-91AE-09EFAA744BA8}" type="pres">
      <dgm:prSet presAssocID="{B7956D3E-99B0-45FA-9C9D-4AF35DB3E9D8}" presName="vert1" presStyleCnt="0"/>
      <dgm:spPr/>
    </dgm:pt>
    <dgm:pt modelId="{00F2BC1B-BABD-4A19-9AAB-5B6ADF012FE3}" type="pres">
      <dgm:prSet presAssocID="{D79300EE-F72F-435E-AB7B-CD897CC4AF83}" presName="thickLine" presStyleLbl="alignNode1" presStyleIdx="1" presStyleCnt="4"/>
      <dgm:spPr/>
    </dgm:pt>
    <dgm:pt modelId="{3851B598-1942-4408-8BBF-0628D79F7984}" type="pres">
      <dgm:prSet presAssocID="{D79300EE-F72F-435E-AB7B-CD897CC4AF83}" presName="horz1" presStyleCnt="0"/>
      <dgm:spPr/>
    </dgm:pt>
    <dgm:pt modelId="{7F236A5D-5498-4F22-B796-DC6E5A1846FC}" type="pres">
      <dgm:prSet presAssocID="{D79300EE-F72F-435E-AB7B-CD897CC4AF83}" presName="tx1" presStyleLbl="revTx" presStyleIdx="1" presStyleCnt="4"/>
      <dgm:spPr/>
    </dgm:pt>
    <dgm:pt modelId="{55A73F96-FA7E-467A-99C0-4E427FE1DB75}" type="pres">
      <dgm:prSet presAssocID="{D79300EE-F72F-435E-AB7B-CD897CC4AF83}" presName="vert1" presStyleCnt="0"/>
      <dgm:spPr/>
    </dgm:pt>
    <dgm:pt modelId="{1A1217D2-B166-4367-8F94-23161FD5ABC7}" type="pres">
      <dgm:prSet presAssocID="{3CBD6A80-C5BF-457A-B0F1-CA1AFC76ECEA}" presName="thickLine" presStyleLbl="alignNode1" presStyleIdx="2" presStyleCnt="4"/>
      <dgm:spPr/>
    </dgm:pt>
    <dgm:pt modelId="{8DFC586B-791B-49A7-86F2-193BE7DEE671}" type="pres">
      <dgm:prSet presAssocID="{3CBD6A80-C5BF-457A-B0F1-CA1AFC76ECEA}" presName="horz1" presStyleCnt="0"/>
      <dgm:spPr/>
    </dgm:pt>
    <dgm:pt modelId="{12E9173A-C030-4178-A172-CD882D90073C}" type="pres">
      <dgm:prSet presAssocID="{3CBD6A80-C5BF-457A-B0F1-CA1AFC76ECEA}" presName="tx1" presStyleLbl="revTx" presStyleIdx="2" presStyleCnt="4"/>
      <dgm:spPr/>
    </dgm:pt>
    <dgm:pt modelId="{2B636D85-B232-4371-A55D-CE5D04343059}" type="pres">
      <dgm:prSet presAssocID="{3CBD6A80-C5BF-457A-B0F1-CA1AFC76ECEA}" presName="vert1" presStyleCnt="0"/>
      <dgm:spPr/>
    </dgm:pt>
    <dgm:pt modelId="{0FB6A940-5EE9-4CC3-9C57-9385FB80A670}" type="pres">
      <dgm:prSet presAssocID="{4046A2F8-254B-4CC6-B484-BA197BFD303C}" presName="thickLine" presStyleLbl="alignNode1" presStyleIdx="3" presStyleCnt="4"/>
      <dgm:spPr/>
    </dgm:pt>
    <dgm:pt modelId="{FBDA883C-47DB-437E-B94F-9A85B57AE15C}" type="pres">
      <dgm:prSet presAssocID="{4046A2F8-254B-4CC6-B484-BA197BFD303C}" presName="horz1" presStyleCnt="0"/>
      <dgm:spPr/>
    </dgm:pt>
    <dgm:pt modelId="{50B70D00-AAA0-4555-8193-9AAFC1A16C95}" type="pres">
      <dgm:prSet presAssocID="{4046A2F8-254B-4CC6-B484-BA197BFD303C}" presName="tx1" presStyleLbl="revTx" presStyleIdx="3" presStyleCnt="4"/>
      <dgm:spPr/>
    </dgm:pt>
    <dgm:pt modelId="{C53C3B4E-F7A9-45BE-BC94-AC7B7D2AB0AF}" type="pres">
      <dgm:prSet presAssocID="{4046A2F8-254B-4CC6-B484-BA197BFD303C}" presName="vert1" presStyleCnt="0"/>
      <dgm:spPr/>
    </dgm:pt>
  </dgm:ptLst>
  <dgm:cxnLst>
    <dgm:cxn modelId="{A5F85C05-8078-4D2A-88F4-E5B3470F1CEF}" type="presOf" srcId="{4046A2F8-254B-4CC6-B484-BA197BFD303C}" destId="{50B70D00-AAA0-4555-8193-9AAFC1A16C95}" srcOrd="0" destOrd="0" presId="urn:microsoft.com/office/officeart/2008/layout/LinedList"/>
    <dgm:cxn modelId="{8502F815-1499-49A0-901E-BED2F569EC6A}" type="presOf" srcId="{3CBD6A80-C5BF-457A-B0F1-CA1AFC76ECEA}" destId="{12E9173A-C030-4178-A172-CD882D90073C}" srcOrd="0" destOrd="0" presId="urn:microsoft.com/office/officeart/2008/layout/LinedList"/>
    <dgm:cxn modelId="{D782BA6F-FF54-4B87-8F5E-5B389DECE55C}" type="presOf" srcId="{D79300EE-F72F-435E-AB7B-CD897CC4AF83}" destId="{7F236A5D-5498-4F22-B796-DC6E5A1846FC}" srcOrd="0" destOrd="0" presId="urn:microsoft.com/office/officeart/2008/layout/LinedList"/>
    <dgm:cxn modelId="{2FDE5456-4D75-47C6-8203-3125BC8BAA36}" srcId="{8AC7B0BD-D2FB-44C2-95A2-872CFE168D60}" destId="{D79300EE-F72F-435E-AB7B-CD897CC4AF83}" srcOrd="1" destOrd="0" parTransId="{DBFF4B54-4196-4335-96FD-219BB65E9AF7}" sibTransId="{C05572D5-75E5-4ADD-8B56-1922AA52829F}"/>
    <dgm:cxn modelId="{646553C0-6954-4FAF-85AA-DC41ECF07E59}" type="presOf" srcId="{B7956D3E-99B0-45FA-9C9D-4AF35DB3E9D8}" destId="{8A99B799-F72C-4490-A895-E5921907E8E1}" srcOrd="0" destOrd="0" presId="urn:microsoft.com/office/officeart/2008/layout/LinedList"/>
    <dgm:cxn modelId="{0AF746C4-4984-4BB6-9EB8-B7D2A06E9469}" srcId="{8AC7B0BD-D2FB-44C2-95A2-872CFE168D60}" destId="{3CBD6A80-C5BF-457A-B0F1-CA1AFC76ECEA}" srcOrd="2" destOrd="0" parTransId="{A7E9084A-0F2D-4097-9E27-F20E8EE3EAA8}" sibTransId="{290BDDC6-E12B-409F-A432-65BF939F5C28}"/>
    <dgm:cxn modelId="{EC5E98D2-F7E1-4C1D-96B5-B8C8877DB13D}" type="presOf" srcId="{8AC7B0BD-D2FB-44C2-95A2-872CFE168D60}" destId="{FE373289-C94C-4D60-9980-31FE57A51AF3}" srcOrd="0" destOrd="0" presId="urn:microsoft.com/office/officeart/2008/layout/LinedList"/>
    <dgm:cxn modelId="{04F209E0-7209-49E9-8E0A-69BE8E83B19D}" srcId="{8AC7B0BD-D2FB-44C2-95A2-872CFE168D60}" destId="{4046A2F8-254B-4CC6-B484-BA197BFD303C}" srcOrd="3" destOrd="0" parTransId="{EFC936DB-0F82-4FC1-BB26-4529BD8A4F02}" sibTransId="{7649F485-7775-4628-BB09-DE07BB7F0D66}"/>
    <dgm:cxn modelId="{813B66EB-B6C7-4421-8BE3-2B3B2BED0808}" srcId="{8AC7B0BD-D2FB-44C2-95A2-872CFE168D60}" destId="{B7956D3E-99B0-45FA-9C9D-4AF35DB3E9D8}" srcOrd="0" destOrd="0" parTransId="{23FC3C67-1011-4340-AF42-668D75EFDBCA}" sibTransId="{3FDFA585-2F88-429B-AD4D-5BC62F5FCC68}"/>
    <dgm:cxn modelId="{A3D997E5-F40A-47E5-9001-BBBDEEF42F29}" type="presParOf" srcId="{FE373289-C94C-4D60-9980-31FE57A51AF3}" destId="{C79886A2-E6B7-4778-90C1-691797989451}" srcOrd="0" destOrd="0" presId="urn:microsoft.com/office/officeart/2008/layout/LinedList"/>
    <dgm:cxn modelId="{F15FCAD2-CC12-41C2-AD6A-692769CAB838}" type="presParOf" srcId="{FE373289-C94C-4D60-9980-31FE57A51AF3}" destId="{06A38C74-0B7A-48E2-AD05-8546E95ABB1C}" srcOrd="1" destOrd="0" presId="urn:microsoft.com/office/officeart/2008/layout/LinedList"/>
    <dgm:cxn modelId="{36E1241E-0115-4A0B-8D9F-A976FEACE252}" type="presParOf" srcId="{06A38C74-0B7A-48E2-AD05-8546E95ABB1C}" destId="{8A99B799-F72C-4490-A895-E5921907E8E1}" srcOrd="0" destOrd="0" presId="urn:microsoft.com/office/officeart/2008/layout/LinedList"/>
    <dgm:cxn modelId="{A3004F02-3A72-4224-BD4D-8C612BECDED1}" type="presParOf" srcId="{06A38C74-0B7A-48E2-AD05-8546E95ABB1C}" destId="{B9A08C61-B26B-4B12-91AE-09EFAA744BA8}" srcOrd="1" destOrd="0" presId="urn:microsoft.com/office/officeart/2008/layout/LinedList"/>
    <dgm:cxn modelId="{0D89FDEA-762E-40C5-895D-FD9EBA520563}" type="presParOf" srcId="{FE373289-C94C-4D60-9980-31FE57A51AF3}" destId="{00F2BC1B-BABD-4A19-9AAB-5B6ADF012FE3}" srcOrd="2" destOrd="0" presId="urn:microsoft.com/office/officeart/2008/layout/LinedList"/>
    <dgm:cxn modelId="{7E753784-C6A2-4E4B-869B-F93C5CF9F3A6}" type="presParOf" srcId="{FE373289-C94C-4D60-9980-31FE57A51AF3}" destId="{3851B598-1942-4408-8BBF-0628D79F7984}" srcOrd="3" destOrd="0" presId="urn:microsoft.com/office/officeart/2008/layout/LinedList"/>
    <dgm:cxn modelId="{188CCC68-1ACC-4423-9DE7-34B7442CE777}" type="presParOf" srcId="{3851B598-1942-4408-8BBF-0628D79F7984}" destId="{7F236A5D-5498-4F22-B796-DC6E5A1846FC}" srcOrd="0" destOrd="0" presId="urn:microsoft.com/office/officeart/2008/layout/LinedList"/>
    <dgm:cxn modelId="{02C7F5C5-5172-4477-9B2B-81DC67695CFD}" type="presParOf" srcId="{3851B598-1942-4408-8BBF-0628D79F7984}" destId="{55A73F96-FA7E-467A-99C0-4E427FE1DB75}" srcOrd="1" destOrd="0" presId="urn:microsoft.com/office/officeart/2008/layout/LinedList"/>
    <dgm:cxn modelId="{11ADF4F7-8367-4746-AFAF-FEF22A867B00}" type="presParOf" srcId="{FE373289-C94C-4D60-9980-31FE57A51AF3}" destId="{1A1217D2-B166-4367-8F94-23161FD5ABC7}" srcOrd="4" destOrd="0" presId="urn:microsoft.com/office/officeart/2008/layout/LinedList"/>
    <dgm:cxn modelId="{F3C60BAB-4C14-4AC9-B75C-332A27ED8986}" type="presParOf" srcId="{FE373289-C94C-4D60-9980-31FE57A51AF3}" destId="{8DFC586B-791B-49A7-86F2-193BE7DEE671}" srcOrd="5" destOrd="0" presId="urn:microsoft.com/office/officeart/2008/layout/LinedList"/>
    <dgm:cxn modelId="{DD12DE57-0052-4A61-931B-671054EB1F3C}" type="presParOf" srcId="{8DFC586B-791B-49A7-86F2-193BE7DEE671}" destId="{12E9173A-C030-4178-A172-CD882D90073C}" srcOrd="0" destOrd="0" presId="urn:microsoft.com/office/officeart/2008/layout/LinedList"/>
    <dgm:cxn modelId="{E66C9F33-C781-4669-B6EF-14028B96E582}" type="presParOf" srcId="{8DFC586B-791B-49A7-86F2-193BE7DEE671}" destId="{2B636D85-B232-4371-A55D-CE5D04343059}" srcOrd="1" destOrd="0" presId="urn:microsoft.com/office/officeart/2008/layout/LinedList"/>
    <dgm:cxn modelId="{61084154-1206-4344-89D7-95B3700711CC}" type="presParOf" srcId="{FE373289-C94C-4D60-9980-31FE57A51AF3}" destId="{0FB6A940-5EE9-4CC3-9C57-9385FB80A670}" srcOrd="6" destOrd="0" presId="urn:microsoft.com/office/officeart/2008/layout/LinedList"/>
    <dgm:cxn modelId="{CA66FBFD-4BEE-478B-8D8E-DCA41D56D340}" type="presParOf" srcId="{FE373289-C94C-4D60-9980-31FE57A51AF3}" destId="{FBDA883C-47DB-437E-B94F-9A85B57AE15C}" srcOrd="7" destOrd="0" presId="urn:microsoft.com/office/officeart/2008/layout/LinedList"/>
    <dgm:cxn modelId="{34F8A2A0-B0E9-4348-9348-1F4A6E824374}" type="presParOf" srcId="{FBDA883C-47DB-437E-B94F-9A85B57AE15C}" destId="{50B70D00-AAA0-4555-8193-9AAFC1A16C95}" srcOrd="0" destOrd="0" presId="urn:microsoft.com/office/officeart/2008/layout/LinedList"/>
    <dgm:cxn modelId="{B21C433E-C2DE-45FE-A2DA-975C94D778A8}" type="presParOf" srcId="{FBDA883C-47DB-437E-B94F-9A85B57AE15C}" destId="{C53C3B4E-F7A9-45BE-BC94-AC7B7D2AB0AF}"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495BF5-6149-45FB-9B78-9ABE397B93D1}" type="doc">
      <dgm:prSet loTypeId="urn:microsoft.com/office/officeart/2008/layout/LinedList" loCatId="list" qsTypeId="urn:microsoft.com/office/officeart/2005/8/quickstyle/simple3" qsCatId="simple" csTypeId="urn:microsoft.com/office/officeart/2005/8/colors/accent0_3" csCatId="mainScheme"/>
      <dgm:spPr/>
      <dgm:t>
        <a:bodyPr/>
        <a:lstStyle/>
        <a:p>
          <a:endParaRPr lang="en-US"/>
        </a:p>
      </dgm:t>
    </dgm:pt>
    <dgm:pt modelId="{D043ABB9-7101-4CA4-9BDA-46411843A5BB}">
      <dgm:prSet/>
      <dgm:spPr/>
      <dgm:t>
        <a:bodyPr/>
        <a:lstStyle/>
        <a:p>
          <a:r>
            <a:rPr lang="en-US" baseline="0"/>
            <a:t>Two Enrollments</a:t>
          </a:r>
          <a:endParaRPr lang="en-US"/>
        </a:p>
      </dgm:t>
    </dgm:pt>
    <dgm:pt modelId="{C4717E35-0492-41AF-AE5E-52E5398AF5E9}" type="parTrans" cxnId="{996640B4-CDF7-4970-9CCF-AD3C973E9B7C}">
      <dgm:prSet/>
      <dgm:spPr/>
      <dgm:t>
        <a:bodyPr/>
        <a:lstStyle/>
        <a:p>
          <a:endParaRPr lang="en-US"/>
        </a:p>
      </dgm:t>
    </dgm:pt>
    <dgm:pt modelId="{6F731133-5D19-4187-A498-FBB14449621C}" type="sibTrans" cxnId="{996640B4-CDF7-4970-9CCF-AD3C973E9B7C}">
      <dgm:prSet/>
      <dgm:spPr/>
      <dgm:t>
        <a:bodyPr/>
        <a:lstStyle/>
        <a:p>
          <a:endParaRPr lang="en-US"/>
        </a:p>
      </dgm:t>
    </dgm:pt>
    <dgm:pt modelId="{A210CFA0-4253-4BCB-B92B-96DA8332E159}">
      <dgm:prSet/>
      <dgm:spPr/>
      <dgm:t>
        <a:bodyPr/>
        <a:lstStyle/>
        <a:p>
          <a:r>
            <a:rPr lang="en-US" baseline="0"/>
            <a:t>Multiple Departments</a:t>
          </a:r>
          <a:endParaRPr lang="en-US"/>
        </a:p>
      </dgm:t>
    </dgm:pt>
    <dgm:pt modelId="{7DEF7379-AE80-4EB6-A7C4-D502491E7DF2}" type="parTrans" cxnId="{0E4ADDB4-02AB-44C1-904E-7FBDFF8A5130}">
      <dgm:prSet/>
      <dgm:spPr/>
      <dgm:t>
        <a:bodyPr/>
        <a:lstStyle/>
        <a:p>
          <a:endParaRPr lang="en-US"/>
        </a:p>
      </dgm:t>
    </dgm:pt>
    <dgm:pt modelId="{83CA87F3-F14F-4A61-8AFD-B0EE56555424}" type="sibTrans" cxnId="{0E4ADDB4-02AB-44C1-904E-7FBDFF8A5130}">
      <dgm:prSet/>
      <dgm:spPr/>
      <dgm:t>
        <a:bodyPr/>
        <a:lstStyle/>
        <a:p>
          <a:endParaRPr lang="en-US"/>
        </a:p>
      </dgm:t>
    </dgm:pt>
    <dgm:pt modelId="{0BEFF473-5EEF-47F2-ACC3-35B437190DD9}">
      <dgm:prSet/>
      <dgm:spPr/>
      <dgm:t>
        <a:bodyPr/>
        <a:lstStyle/>
        <a:p>
          <a:r>
            <a:rPr lang="en-US" baseline="0"/>
            <a:t>Two Accounts per Department</a:t>
          </a:r>
          <a:endParaRPr lang="en-US"/>
        </a:p>
      </dgm:t>
    </dgm:pt>
    <dgm:pt modelId="{E40E2B17-4957-4B01-ACA7-875679258626}" type="parTrans" cxnId="{A00E27DF-F4B7-4982-9D96-7D19CB3FDDCE}">
      <dgm:prSet/>
      <dgm:spPr/>
      <dgm:t>
        <a:bodyPr/>
        <a:lstStyle/>
        <a:p>
          <a:endParaRPr lang="en-US"/>
        </a:p>
      </dgm:t>
    </dgm:pt>
    <dgm:pt modelId="{07FDEFBA-B7F7-43CE-9D60-CC48103A0E8C}" type="sibTrans" cxnId="{A00E27DF-F4B7-4982-9D96-7D19CB3FDDCE}">
      <dgm:prSet/>
      <dgm:spPr/>
      <dgm:t>
        <a:bodyPr/>
        <a:lstStyle/>
        <a:p>
          <a:endParaRPr lang="en-US"/>
        </a:p>
      </dgm:t>
    </dgm:pt>
    <dgm:pt modelId="{4B418F02-E097-4780-8319-1D8A74558AFA}">
      <dgm:prSet/>
      <dgm:spPr/>
      <dgm:t>
        <a:bodyPr/>
        <a:lstStyle/>
        <a:p>
          <a:r>
            <a:rPr lang="en-US" baseline="0"/>
            <a:t>Five Managed Subscriptions </a:t>
          </a:r>
          <a:endParaRPr lang="en-US"/>
        </a:p>
      </dgm:t>
    </dgm:pt>
    <dgm:pt modelId="{EBE09C70-C223-4DDA-82D1-FD5509731857}" type="parTrans" cxnId="{3123279E-36C5-49C4-8A0F-409C24EE451F}">
      <dgm:prSet/>
      <dgm:spPr/>
      <dgm:t>
        <a:bodyPr/>
        <a:lstStyle/>
        <a:p>
          <a:endParaRPr lang="en-US"/>
        </a:p>
      </dgm:t>
    </dgm:pt>
    <dgm:pt modelId="{A56EEB1C-BCFA-46A1-BC87-D76BB1D300F1}" type="sibTrans" cxnId="{3123279E-36C5-49C4-8A0F-409C24EE451F}">
      <dgm:prSet/>
      <dgm:spPr/>
      <dgm:t>
        <a:bodyPr/>
        <a:lstStyle/>
        <a:p>
          <a:endParaRPr lang="en-US"/>
        </a:p>
      </dgm:t>
    </dgm:pt>
    <dgm:pt modelId="{8569BB70-4165-4C2E-A669-9D4B1ACE3846}">
      <dgm:prSet/>
      <dgm:spPr/>
      <dgm:t>
        <a:bodyPr/>
        <a:lstStyle/>
        <a:p>
          <a:r>
            <a:rPr lang="en-US" baseline="0"/>
            <a:t>Multiple Sandboxes</a:t>
          </a:r>
          <a:endParaRPr lang="en-US"/>
        </a:p>
      </dgm:t>
    </dgm:pt>
    <dgm:pt modelId="{EB2E071A-863A-4AA1-927B-D36F71F6B7CE}" type="parTrans" cxnId="{8D6A463B-1470-405E-B39C-2169B9A2267C}">
      <dgm:prSet/>
      <dgm:spPr/>
      <dgm:t>
        <a:bodyPr/>
        <a:lstStyle/>
        <a:p>
          <a:endParaRPr lang="en-US"/>
        </a:p>
      </dgm:t>
    </dgm:pt>
    <dgm:pt modelId="{8606B3F7-4ACA-44BE-8289-6F85C0E3B365}" type="sibTrans" cxnId="{8D6A463B-1470-405E-B39C-2169B9A2267C}">
      <dgm:prSet/>
      <dgm:spPr/>
      <dgm:t>
        <a:bodyPr/>
        <a:lstStyle/>
        <a:p>
          <a:endParaRPr lang="en-US"/>
        </a:p>
      </dgm:t>
    </dgm:pt>
    <dgm:pt modelId="{0F0EDB9D-08E9-4612-9A13-586C60B5BDE4}">
      <dgm:prSet/>
      <dgm:spPr/>
      <dgm:t>
        <a:bodyPr/>
        <a:lstStyle/>
        <a:p>
          <a:r>
            <a:rPr lang="en-US" baseline="0"/>
            <a:t>Two Regions</a:t>
          </a:r>
          <a:endParaRPr lang="en-US"/>
        </a:p>
      </dgm:t>
    </dgm:pt>
    <dgm:pt modelId="{96239EED-1D38-4D3B-9410-CD4678F2132A}" type="parTrans" cxnId="{782B720F-20EA-4CAC-9277-1F3B77812BCA}">
      <dgm:prSet/>
      <dgm:spPr/>
      <dgm:t>
        <a:bodyPr/>
        <a:lstStyle/>
        <a:p>
          <a:endParaRPr lang="en-US"/>
        </a:p>
      </dgm:t>
    </dgm:pt>
    <dgm:pt modelId="{C94F33FA-DF10-4980-BAE7-2123BBD2E54A}" type="sibTrans" cxnId="{782B720F-20EA-4CAC-9277-1F3B77812BCA}">
      <dgm:prSet/>
      <dgm:spPr/>
      <dgm:t>
        <a:bodyPr/>
        <a:lstStyle/>
        <a:p>
          <a:endParaRPr lang="en-US"/>
        </a:p>
      </dgm:t>
    </dgm:pt>
    <dgm:pt modelId="{DFA0BFC8-8221-4890-B3B1-978E55650F53}">
      <dgm:prSet/>
      <dgm:spPr/>
      <dgm:t>
        <a:bodyPr/>
        <a:lstStyle/>
        <a:p>
          <a:r>
            <a:rPr lang="en-US" baseline="0"/>
            <a:t>IP space carved from /16 RFC1918</a:t>
          </a:r>
          <a:endParaRPr lang="en-US"/>
        </a:p>
      </dgm:t>
    </dgm:pt>
    <dgm:pt modelId="{81809CB3-DC0E-473D-B5AD-8DD1F0810C17}" type="parTrans" cxnId="{EDBD5C1E-6BFF-4AF5-8150-5461BF2167AC}">
      <dgm:prSet/>
      <dgm:spPr/>
      <dgm:t>
        <a:bodyPr/>
        <a:lstStyle/>
        <a:p>
          <a:endParaRPr lang="en-US"/>
        </a:p>
      </dgm:t>
    </dgm:pt>
    <dgm:pt modelId="{FA262B11-9991-4E05-869D-C0348EB931D2}" type="sibTrans" cxnId="{EDBD5C1E-6BFF-4AF5-8150-5461BF2167AC}">
      <dgm:prSet/>
      <dgm:spPr/>
      <dgm:t>
        <a:bodyPr/>
        <a:lstStyle/>
        <a:p>
          <a:endParaRPr lang="en-US"/>
        </a:p>
      </dgm:t>
    </dgm:pt>
    <dgm:pt modelId="{07CC5EDC-275A-4CB9-B1FF-02EB642C7815}" type="pres">
      <dgm:prSet presAssocID="{84495BF5-6149-45FB-9B78-9ABE397B93D1}" presName="vert0" presStyleCnt="0">
        <dgm:presLayoutVars>
          <dgm:dir/>
          <dgm:animOne val="branch"/>
          <dgm:animLvl val="lvl"/>
        </dgm:presLayoutVars>
      </dgm:prSet>
      <dgm:spPr/>
    </dgm:pt>
    <dgm:pt modelId="{BA513E7F-8247-49F9-BB87-24761B52B408}" type="pres">
      <dgm:prSet presAssocID="{D043ABB9-7101-4CA4-9BDA-46411843A5BB}" presName="thickLine" presStyleLbl="alignNode1" presStyleIdx="0" presStyleCnt="7"/>
      <dgm:spPr/>
    </dgm:pt>
    <dgm:pt modelId="{636266E6-585E-4831-ABD9-92AD0FFFB195}" type="pres">
      <dgm:prSet presAssocID="{D043ABB9-7101-4CA4-9BDA-46411843A5BB}" presName="horz1" presStyleCnt="0"/>
      <dgm:spPr/>
    </dgm:pt>
    <dgm:pt modelId="{F6425F48-2AC6-40D1-804B-73C9B9CB270C}" type="pres">
      <dgm:prSet presAssocID="{D043ABB9-7101-4CA4-9BDA-46411843A5BB}" presName="tx1" presStyleLbl="revTx" presStyleIdx="0" presStyleCnt="7"/>
      <dgm:spPr/>
    </dgm:pt>
    <dgm:pt modelId="{37639C50-E3CD-49F1-B41B-335EDCC7AA0F}" type="pres">
      <dgm:prSet presAssocID="{D043ABB9-7101-4CA4-9BDA-46411843A5BB}" presName="vert1" presStyleCnt="0"/>
      <dgm:spPr/>
    </dgm:pt>
    <dgm:pt modelId="{3A0FC9B8-6424-4BEA-9CA6-67936404E8B4}" type="pres">
      <dgm:prSet presAssocID="{A210CFA0-4253-4BCB-B92B-96DA8332E159}" presName="thickLine" presStyleLbl="alignNode1" presStyleIdx="1" presStyleCnt="7"/>
      <dgm:spPr/>
    </dgm:pt>
    <dgm:pt modelId="{C8E47DE8-B2CF-4B4E-9EC9-CE0E9CD81B24}" type="pres">
      <dgm:prSet presAssocID="{A210CFA0-4253-4BCB-B92B-96DA8332E159}" presName="horz1" presStyleCnt="0"/>
      <dgm:spPr/>
    </dgm:pt>
    <dgm:pt modelId="{73A82A60-113B-4228-90D7-EE4C30007B66}" type="pres">
      <dgm:prSet presAssocID="{A210CFA0-4253-4BCB-B92B-96DA8332E159}" presName="tx1" presStyleLbl="revTx" presStyleIdx="1" presStyleCnt="7"/>
      <dgm:spPr/>
    </dgm:pt>
    <dgm:pt modelId="{B02B5AA7-1B4E-4A31-AE4A-9BF03C51F4DE}" type="pres">
      <dgm:prSet presAssocID="{A210CFA0-4253-4BCB-B92B-96DA8332E159}" presName="vert1" presStyleCnt="0"/>
      <dgm:spPr/>
    </dgm:pt>
    <dgm:pt modelId="{563A8E6A-898A-4CAC-9B63-375BF6EAFDB2}" type="pres">
      <dgm:prSet presAssocID="{0BEFF473-5EEF-47F2-ACC3-35B437190DD9}" presName="thickLine" presStyleLbl="alignNode1" presStyleIdx="2" presStyleCnt="7"/>
      <dgm:spPr/>
    </dgm:pt>
    <dgm:pt modelId="{55D9DB81-CED5-4D1A-BF41-1385790385A9}" type="pres">
      <dgm:prSet presAssocID="{0BEFF473-5EEF-47F2-ACC3-35B437190DD9}" presName="horz1" presStyleCnt="0"/>
      <dgm:spPr/>
    </dgm:pt>
    <dgm:pt modelId="{01E101AC-887A-4FAD-8377-B568EEE3E646}" type="pres">
      <dgm:prSet presAssocID="{0BEFF473-5EEF-47F2-ACC3-35B437190DD9}" presName="tx1" presStyleLbl="revTx" presStyleIdx="2" presStyleCnt="7"/>
      <dgm:spPr/>
    </dgm:pt>
    <dgm:pt modelId="{E0E97A75-A547-47BC-BD54-9CF52F0B35F7}" type="pres">
      <dgm:prSet presAssocID="{0BEFF473-5EEF-47F2-ACC3-35B437190DD9}" presName="vert1" presStyleCnt="0"/>
      <dgm:spPr/>
    </dgm:pt>
    <dgm:pt modelId="{5078269D-46DF-4CB5-9E8D-3F266A9C81BC}" type="pres">
      <dgm:prSet presAssocID="{4B418F02-E097-4780-8319-1D8A74558AFA}" presName="thickLine" presStyleLbl="alignNode1" presStyleIdx="3" presStyleCnt="7"/>
      <dgm:spPr/>
    </dgm:pt>
    <dgm:pt modelId="{73537404-2908-4837-905C-F7139BFAEB3A}" type="pres">
      <dgm:prSet presAssocID="{4B418F02-E097-4780-8319-1D8A74558AFA}" presName="horz1" presStyleCnt="0"/>
      <dgm:spPr/>
    </dgm:pt>
    <dgm:pt modelId="{E4621100-E813-44FF-B3F9-93F74E597177}" type="pres">
      <dgm:prSet presAssocID="{4B418F02-E097-4780-8319-1D8A74558AFA}" presName="tx1" presStyleLbl="revTx" presStyleIdx="3" presStyleCnt="7"/>
      <dgm:spPr/>
    </dgm:pt>
    <dgm:pt modelId="{FE2160B6-DBB5-4C4B-A7B4-6DF408640FA8}" type="pres">
      <dgm:prSet presAssocID="{4B418F02-E097-4780-8319-1D8A74558AFA}" presName="vert1" presStyleCnt="0"/>
      <dgm:spPr/>
    </dgm:pt>
    <dgm:pt modelId="{02E993DA-7A91-4F47-A3AD-6BA2AF664095}" type="pres">
      <dgm:prSet presAssocID="{8569BB70-4165-4C2E-A669-9D4B1ACE3846}" presName="thickLine" presStyleLbl="alignNode1" presStyleIdx="4" presStyleCnt="7"/>
      <dgm:spPr/>
    </dgm:pt>
    <dgm:pt modelId="{3F1E9F73-243F-470E-9115-A59A570BACAE}" type="pres">
      <dgm:prSet presAssocID="{8569BB70-4165-4C2E-A669-9D4B1ACE3846}" presName="horz1" presStyleCnt="0"/>
      <dgm:spPr/>
    </dgm:pt>
    <dgm:pt modelId="{342B4F98-9CA9-4747-AD22-507CB7D019B2}" type="pres">
      <dgm:prSet presAssocID="{8569BB70-4165-4C2E-A669-9D4B1ACE3846}" presName="tx1" presStyleLbl="revTx" presStyleIdx="4" presStyleCnt="7"/>
      <dgm:spPr/>
    </dgm:pt>
    <dgm:pt modelId="{4E2C5D70-06FD-4E2D-849D-552DAC6FCA87}" type="pres">
      <dgm:prSet presAssocID="{8569BB70-4165-4C2E-A669-9D4B1ACE3846}" presName="vert1" presStyleCnt="0"/>
      <dgm:spPr/>
    </dgm:pt>
    <dgm:pt modelId="{914A927F-056E-4973-97A4-747E721431C6}" type="pres">
      <dgm:prSet presAssocID="{0F0EDB9D-08E9-4612-9A13-586C60B5BDE4}" presName="thickLine" presStyleLbl="alignNode1" presStyleIdx="5" presStyleCnt="7"/>
      <dgm:spPr/>
    </dgm:pt>
    <dgm:pt modelId="{9CC92522-1AAA-4090-B284-D843E64F6A04}" type="pres">
      <dgm:prSet presAssocID="{0F0EDB9D-08E9-4612-9A13-586C60B5BDE4}" presName="horz1" presStyleCnt="0"/>
      <dgm:spPr/>
    </dgm:pt>
    <dgm:pt modelId="{24389F7E-022E-44C9-A0AE-5F878BA00D21}" type="pres">
      <dgm:prSet presAssocID="{0F0EDB9D-08E9-4612-9A13-586C60B5BDE4}" presName="tx1" presStyleLbl="revTx" presStyleIdx="5" presStyleCnt="7"/>
      <dgm:spPr/>
    </dgm:pt>
    <dgm:pt modelId="{0D1BEC43-BF03-44B8-91C4-51D68611765E}" type="pres">
      <dgm:prSet presAssocID="{0F0EDB9D-08E9-4612-9A13-586C60B5BDE4}" presName="vert1" presStyleCnt="0"/>
      <dgm:spPr/>
    </dgm:pt>
    <dgm:pt modelId="{49F9128F-5EC8-4977-A0E7-AA0B3C9A4A20}" type="pres">
      <dgm:prSet presAssocID="{DFA0BFC8-8221-4890-B3B1-978E55650F53}" presName="thickLine" presStyleLbl="alignNode1" presStyleIdx="6" presStyleCnt="7"/>
      <dgm:spPr/>
    </dgm:pt>
    <dgm:pt modelId="{338E3655-0D23-4E45-8A73-3BA9BBDFA137}" type="pres">
      <dgm:prSet presAssocID="{DFA0BFC8-8221-4890-B3B1-978E55650F53}" presName="horz1" presStyleCnt="0"/>
      <dgm:spPr/>
    </dgm:pt>
    <dgm:pt modelId="{B85F3254-4B68-4BC7-80A3-7D2A1221CAE7}" type="pres">
      <dgm:prSet presAssocID="{DFA0BFC8-8221-4890-B3B1-978E55650F53}" presName="tx1" presStyleLbl="revTx" presStyleIdx="6" presStyleCnt="7"/>
      <dgm:spPr/>
    </dgm:pt>
    <dgm:pt modelId="{C9EACC10-F32A-4DA9-B518-47572D5C4BDE}" type="pres">
      <dgm:prSet presAssocID="{DFA0BFC8-8221-4890-B3B1-978E55650F53}" presName="vert1" presStyleCnt="0"/>
      <dgm:spPr/>
    </dgm:pt>
  </dgm:ptLst>
  <dgm:cxnLst>
    <dgm:cxn modelId="{782B720F-20EA-4CAC-9277-1F3B77812BCA}" srcId="{84495BF5-6149-45FB-9B78-9ABE397B93D1}" destId="{0F0EDB9D-08E9-4612-9A13-586C60B5BDE4}" srcOrd="5" destOrd="0" parTransId="{96239EED-1D38-4D3B-9410-CD4678F2132A}" sibTransId="{C94F33FA-DF10-4980-BAE7-2123BBD2E54A}"/>
    <dgm:cxn modelId="{EDBD5C1E-6BFF-4AF5-8150-5461BF2167AC}" srcId="{84495BF5-6149-45FB-9B78-9ABE397B93D1}" destId="{DFA0BFC8-8221-4890-B3B1-978E55650F53}" srcOrd="6" destOrd="0" parTransId="{81809CB3-DC0E-473D-B5AD-8DD1F0810C17}" sibTransId="{FA262B11-9991-4E05-869D-C0348EB931D2}"/>
    <dgm:cxn modelId="{B4096A35-CDFF-4DD1-BA2C-294110186717}" type="presOf" srcId="{8569BB70-4165-4C2E-A669-9D4B1ACE3846}" destId="{342B4F98-9CA9-4747-AD22-507CB7D019B2}" srcOrd="0" destOrd="0" presId="urn:microsoft.com/office/officeart/2008/layout/LinedList"/>
    <dgm:cxn modelId="{E2363A3B-85E7-4AB9-B485-A52808C7DD85}" type="presOf" srcId="{4B418F02-E097-4780-8319-1D8A74558AFA}" destId="{E4621100-E813-44FF-B3F9-93F74E597177}" srcOrd="0" destOrd="0" presId="urn:microsoft.com/office/officeart/2008/layout/LinedList"/>
    <dgm:cxn modelId="{8D6A463B-1470-405E-B39C-2169B9A2267C}" srcId="{84495BF5-6149-45FB-9B78-9ABE397B93D1}" destId="{8569BB70-4165-4C2E-A669-9D4B1ACE3846}" srcOrd="4" destOrd="0" parTransId="{EB2E071A-863A-4AA1-927B-D36F71F6B7CE}" sibTransId="{8606B3F7-4ACA-44BE-8289-6F85C0E3B365}"/>
    <dgm:cxn modelId="{B3BD9962-6FCA-4CF2-86F1-AF6B5F5D93AC}" type="presOf" srcId="{D043ABB9-7101-4CA4-9BDA-46411843A5BB}" destId="{F6425F48-2AC6-40D1-804B-73C9B9CB270C}" srcOrd="0" destOrd="0" presId="urn:microsoft.com/office/officeart/2008/layout/LinedList"/>
    <dgm:cxn modelId="{E9157E48-3DD2-4A4C-9B62-6967B9EB6B42}" type="presOf" srcId="{A210CFA0-4253-4BCB-B92B-96DA8332E159}" destId="{73A82A60-113B-4228-90D7-EE4C30007B66}" srcOrd="0" destOrd="0" presId="urn:microsoft.com/office/officeart/2008/layout/LinedList"/>
    <dgm:cxn modelId="{E21ECC86-4C9F-4670-B305-0608C1B49D80}" type="presOf" srcId="{DFA0BFC8-8221-4890-B3B1-978E55650F53}" destId="{B85F3254-4B68-4BC7-80A3-7D2A1221CAE7}" srcOrd="0" destOrd="0" presId="urn:microsoft.com/office/officeart/2008/layout/LinedList"/>
    <dgm:cxn modelId="{3123279E-36C5-49C4-8A0F-409C24EE451F}" srcId="{84495BF5-6149-45FB-9B78-9ABE397B93D1}" destId="{4B418F02-E097-4780-8319-1D8A74558AFA}" srcOrd="3" destOrd="0" parTransId="{EBE09C70-C223-4DDA-82D1-FD5509731857}" sibTransId="{A56EEB1C-BCFA-46A1-BC87-D76BB1D300F1}"/>
    <dgm:cxn modelId="{996640B4-CDF7-4970-9CCF-AD3C973E9B7C}" srcId="{84495BF5-6149-45FB-9B78-9ABE397B93D1}" destId="{D043ABB9-7101-4CA4-9BDA-46411843A5BB}" srcOrd="0" destOrd="0" parTransId="{C4717E35-0492-41AF-AE5E-52E5398AF5E9}" sibTransId="{6F731133-5D19-4187-A498-FBB14449621C}"/>
    <dgm:cxn modelId="{0E4ADDB4-02AB-44C1-904E-7FBDFF8A5130}" srcId="{84495BF5-6149-45FB-9B78-9ABE397B93D1}" destId="{A210CFA0-4253-4BCB-B92B-96DA8332E159}" srcOrd="1" destOrd="0" parTransId="{7DEF7379-AE80-4EB6-A7C4-D502491E7DF2}" sibTransId="{83CA87F3-F14F-4A61-8AFD-B0EE56555424}"/>
    <dgm:cxn modelId="{EAC91EC2-B05F-43D7-ABEF-46F842E61C60}" type="presOf" srcId="{84495BF5-6149-45FB-9B78-9ABE397B93D1}" destId="{07CC5EDC-275A-4CB9-B1FF-02EB642C7815}" srcOrd="0" destOrd="0" presId="urn:microsoft.com/office/officeart/2008/layout/LinedList"/>
    <dgm:cxn modelId="{A00E27DF-F4B7-4982-9D96-7D19CB3FDDCE}" srcId="{84495BF5-6149-45FB-9B78-9ABE397B93D1}" destId="{0BEFF473-5EEF-47F2-ACC3-35B437190DD9}" srcOrd="2" destOrd="0" parTransId="{E40E2B17-4957-4B01-ACA7-875679258626}" sibTransId="{07FDEFBA-B7F7-43CE-9D60-CC48103A0E8C}"/>
    <dgm:cxn modelId="{EFB47CE7-4285-44E8-BE9A-0AEB5C445149}" type="presOf" srcId="{0F0EDB9D-08E9-4612-9A13-586C60B5BDE4}" destId="{24389F7E-022E-44C9-A0AE-5F878BA00D21}" srcOrd="0" destOrd="0" presId="urn:microsoft.com/office/officeart/2008/layout/LinedList"/>
    <dgm:cxn modelId="{5B30D0FB-33F4-44AB-B817-3E36A1C5B4A1}" type="presOf" srcId="{0BEFF473-5EEF-47F2-ACC3-35B437190DD9}" destId="{01E101AC-887A-4FAD-8377-B568EEE3E646}" srcOrd="0" destOrd="0" presId="urn:microsoft.com/office/officeart/2008/layout/LinedList"/>
    <dgm:cxn modelId="{8AA38F1D-9BA9-4BCA-AA23-0C736378ECEA}" type="presParOf" srcId="{07CC5EDC-275A-4CB9-B1FF-02EB642C7815}" destId="{BA513E7F-8247-49F9-BB87-24761B52B408}" srcOrd="0" destOrd="0" presId="urn:microsoft.com/office/officeart/2008/layout/LinedList"/>
    <dgm:cxn modelId="{1F2309C1-E6D7-4C5F-A8B2-74858212A34E}" type="presParOf" srcId="{07CC5EDC-275A-4CB9-B1FF-02EB642C7815}" destId="{636266E6-585E-4831-ABD9-92AD0FFFB195}" srcOrd="1" destOrd="0" presId="urn:microsoft.com/office/officeart/2008/layout/LinedList"/>
    <dgm:cxn modelId="{4FA839DA-1B3C-4B46-9934-909E542AA0E3}" type="presParOf" srcId="{636266E6-585E-4831-ABD9-92AD0FFFB195}" destId="{F6425F48-2AC6-40D1-804B-73C9B9CB270C}" srcOrd="0" destOrd="0" presId="urn:microsoft.com/office/officeart/2008/layout/LinedList"/>
    <dgm:cxn modelId="{DAD6737E-3FB8-40D5-9E8C-62DFC42C6394}" type="presParOf" srcId="{636266E6-585E-4831-ABD9-92AD0FFFB195}" destId="{37639C50-E3CD-49F1-B41B-335EDCC7AA0F}" srcOrd="1" destOrd="0" presId="urn:microsoft.com/office/officeart/2008/layout/LinedList"/>
    <dgm:cxn modelId="{41ED48AE-9415-4B55-A514-1AFD60F7ECFC}" type="presParOf" srcId="{07CC5EDC-275A-4CB9-B1FF-02EB642C7815}" destId="{3A0FC9B8-6424-4BEA-9CA6-67936404E8B4}" srcOrd="2" destOrd="0" presId="urn:microsoft.com/office/officeart/2008/layout/LinedList"/>
    <dgm:cxn modelId="{42020F60-4F59-4143-88D9-21C762C2BAA3}" type="presParOf" srcId="{07CC5EDC-275A-4CB9-B1FF-02EB642C7815}" destId="{C8E47DE8-B2CF-4B4E-9EC9-CE0E9CD81B24}" srcOrd="3" destOrd="0" presId="urn:microsoft.com/office/officeart/2008/layout/LinedList"/>
    <dgm:cxn modelId="{128C9F4E-7024-4C0E-9369-2AF1171BAE85}" type="presParOf" srcId="{C8E47DE8-B2CF-4B4E-9EC9-CE0E9CD81B24}" destId="{73A82A60-113B-4228-90D7-EE4C30007B66}" srcOrd="0" destOrd="0" presId="urn:microsoft.com/office/officeart/2008/layout/LinedList"/>
    <dgm:cxn modelId="{E67499BB-E60F-4054-9BB0-14880A735767}" type="presParOf" srcId="{C8E47DE8-B2CF-4B4E-9EC9-CE0E9CD81B24}" destId="{B02B5AA7-1B4E-4A31-AE4A-9BF03C51F4DE}" srcOrd="1" destOrd="0" presId="urn:microsoft.com/office/officeart/2008/layout/LinedList"/>
    <dgm:cxn modelId="{4BDBC565-87CA-4ED0-84C6-358A36B70F3C}" type="presParOf" srcId="{07CC5EDC-275A-4CB9-B1FF-02EB642C7815}" destId="{563A8E6A-898A-4CAC-9B63-375BF6EAFDB2}" srcOrd="4" destOrd="0" presId="urn:microsoft.com/office/officeart/2008/layout/LinedList"/>
    <dgm:cxn modelId="{A6A87F7E-1606-4FEA-BFDD-F1C4AFBE7F17}" type="presParOf" srcId="{07CC5EDC-275A-4CB9-B1FF-02EB642C7815}" destId="{55D9DB81-CED5-4D1A-BF41-1385790385A9}" srcOrd="5" destOrd="0" presId="urn:microsoft.com/office/officeart/2008/layout/LinedList"/>
    <dgm:cxn modelId="{295307A7-32C7-495A-A3FE-B4A01DD89D0C}" type="presParOf" srcId="{55D9DB81-CED5-4D1A-BF41-1385790385A9}" destId="{01E101AC-887A-4FAD-8377-B568EEE3E646}" srcOrd="0" destOrd="0" presId="urn:microsoft.com/office/officeart/2008/layout/LinedList"/>
    <dgm:cxn modelId="{4F31C478-C89A-4BBB-B9C5-3D3AA24D6ACA}" type="presParOf" srcId="{55D9DB81-CED5-4D1A-BF41-1385790385A9}" destId="{E0E97A75-A547-47BC-BD54-9CF52F0B35F7}" srcOrd="1" destOrd="0" presId="urn:microsoft.com/office/officeart/2008/layout/LinedList"/>
    <dgm:cxn modelId="{2215CB0C-F0CD-44B7-AA40-7BFB8560EFD0}" type="presParOf" srcId="{07CC5EDC-275A-4CB9-B1FF-02EB642C7815}" destId="{5078269D-46DF-4CB5-9E8D-3F266A9C81BC}" srcOrd="6" destOrd="0" presId="urn:microsoft.com/office/officeart/2008/layout/LinedList"/>
    <dgm:cxn modelId="{D8BCBC5B-9CAF-4435-8B28-54CAC82C327A}" type="presParOf" srcId="{07CC5EDC-275A-4CB9-B1FF-02EB642C7815}" destId="{73537404-2908-4837-905C-F7139BFAEB3A}" srcOrd="7" destOrd="0" presId="urn:microsoft.com/office/officeart/2008/layout/LinedList"/>
    <dgm:cxn modelId="{071E88E3-EE1E-466F-AF02-8A7AF7E512E1}" type="presParOf" srcId="{73537404-2908-4837-905C-F7139BFAEB3A}" destId="{E4621100-E813-44FF-B3F9-93F74E597177}" srcOrd="0" destOrd="0" presId="urn:microsoft.com/office/officeart/2008/layout/LinedList"/>
    <dgm:cxn modelId="{0277333B-B97C-49AF-B53C-6F7C6BCD69D4}" type="presParOf" srcId="{73537404-2908-4837-905C-F7139BFAEB3A}" destId="{FE2160B6-DBB5-4C4B-A7B4-6DF408640FA8}" srcOrd="1" destOrd="0" presId="urn:microsoft.com/office/officeart/2008/layout/LinedList"/>
    <dgm:cxn modelId="{AFABEB4A-9CDD-4D5A-AF76-F67CAA6EC8DF}" type="presParOf" srcId="{07CC5EDC-275A-4CB9-B1FF-02EB642C7815}" destId="{02E993DA-7A91-4F47-A3AD-6BA2AF664095}" srcOrd="8" destOrd="0" presId="urn:microsoft.com/office/officeart/2008/layout/LinedList"/>
    <dgm:cxn modelId="{62C34C8E-9699-4C0B-B9BF-100DB6D423F8}" type="presParOf" srcId="{07CC5EDC-275A-4CB9-B1FF-02EB642C7815}" destId="{3F1E9F73-243F-470E-9115-A59A570BACAE}" srcOrd="9" destOrd="0" presId="urn:microsoft.com/office/officeart/2008/layout/LinedList"/>
    <dgm:cxn modelId="{A3802730-FBB2-41A6-BF9A-B766BD85250B}" type="presParOf" srcId="{3F1E9F73-243F-470E-9115-A59A570BACAE}" destId="{342B4F98-9CA9-4747-AD22-507CB7D019B2}" srcOrd="0" destOrd="0" presId="urn:microsoft.com/office/officeart/2008/layout/LinedList"/>
    <dgm:cxn modelId="{60179381-3273-43CD-BBB8-D3AC7CE0267F}" type="presParOf" srcId="{3F1E9F73-243F-470E-9115-A59A570BACAE}" destId="{4E2C5D70-06FD-4E2D-849D-552DAC6FCA87}" srcOrd="1" destOrd="0" presId="urn:microsoft.com/office/officeart/2008/layout/LinedList"/>
    <dgm:cxn modelId="{0B325300-C3AE-40B7-8DC9-BF5EBAEDC770}" type="presParOf" srcId="{07CC5EDC-275A-4CB9-B1FF-02EB642C7815}" destId="{914A927F-056E-4973-97A4-747E721431C6}" srcOrd="10" destOrd="0" presId="urn:microsoft.com/office/officeart/2008/layout/LinedList"/>
    <dgm:cxn modelId="{55B2B29F-2567-4A8B-AC09-A6C38C676C29}" type="presParOf" srcId="{07CC5EDC-275A-4CB9-B1FF-02EB642C7815}" destId="{9CC92522-1AAA-4090-B284-D843E64F6A04}" srcOrd="11" destOrd="0" presId="urn:microsoft.com/office/officeart/2008/layout/LinedList"/>
    <dgm:cxn modelId="{FC06E93C-C7D7-42A0-8004-4AB52FFCC656}" type="presParOf" srcId="{9CC92522-1AAA-4090-B284-D843E64F6A04}" destId="{24389F7E-022E-44C9-A0AE-5F878BA00D21}" srcOrd="0" destOrd="0" presId="urn:microsoft.com/office/officeart/2008/layout/LinedList"/>
    <dgm:cxn modelId="{8C123FE3-9C1C-4367-8CF0-18B5EAB3E537}" type="presParOf" srcId="{9CC92522-1AAA-4090-B284-D843E64F6A04}" destId="{0D1BEC43-BF03-44B8-91C4-51D68611765E}" srcOrd="1" destOrd="0" presId="urn:microsoft.com/office/officeart/2008/layout/LinedList"/>
    <dgm:cxn modelId="{D24B7AD3-DCFE-452D-818B-9F49F96302BB}" type="presParOf" srcId="{07CC5EDC-275A-4CB9-B1FF-02EB642C7815}" destId="{49F9128F-5EC8-4977-A0E7-AA0B3C9A4A20}" srcOrd="12" destOrd="0" presId="urn:microsoft.com/office/officeart/2008/layout/LinedList"/>
    <dgm:cxn modelId="{D0A92799-C3F3-4320-B349-C94B734357B0}" type="presParOf" srcId="{07CC5EDC-275A-4CB9-B1FF-02EB642C7815}" destId="{338E3655-0D23-4E45-8A73-3BA9BBDFA137}" srcOrd="13" destOrd="0" presId="urn:microsoft.com/office/officeart/2008/layout/LinedList"/>
    <dgm:cxn modelId="{29834EC9-2705-4C99-A30B-7A7ECEFA7661}" type="presParOf" srcId="{338E3655-0D23-4E45-8A73-3BA9BBDFA137}" destId="{B85F3254-4B68-4BC7-80A3-7D2A1221CAE7}" srcOrd="0" destOrd="0" presId="urn:microsoft.com/office/officeart/2008/layout/LinedList"/>
    <dgm:cxn modelId="{CCE9BB5A-A0FA-4B3B-9CF1-7DA61D45D315}" type="presParOf" srcId="{338E3655-0D23-4E45-8A73-3BA9BBDFA137}" destId="{C9EACC10-F32A-4DA9-B518-47572D5C4BDE}"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4022A8-E7E5-45F8-A9C8-CFB20A955FC2}" type="doc">
      <dgm:prSet loTypeId="urn:microsoft.com/office/officeart/2005/8/layout/vList5" loCatId="list" qsTypeId="urn:microsoft.com/office/officeart/2005/8/quickstyle/simple1" qsCatId="simple" csTypeId="urn:microsoft.com/office/officeart/2005/8/colors/accent0_3" csCatId="mainScheme"/>
      <dgm:spPr/>
      <dgm:t>
        <a:bodyPr/>
        <a:lstStyle/>
        <a:p>
          <a:endParaRPr lang="en-US"/>
        </a:p>
      </dgm:t>
    </dgm:pt>
    <dgm:pt modelId="{86C6569B-BB26-45FB-8415-44ACB57AE9F2}">
      <dgm:prSet/>
      <dgm:spPr/>
      <dgm:t>
        <a:bodyPr/>
        <a:lstStyle/>
        <a:p>
          <a:r>
            <a:rPr lang="en-US"/>
            <a:t>One (or more) Subscription(s) versus Five Subscriptions</a:t>
          </a:r>
        </a:p>
      </dgm:t>
    </dgm:pt>
    <dgm:pt modelId="{96296B26-70D1-41EF-A262-557D0F02B95E}" type="parTrans" cxnId="{8BEF21E9-3CD6-4C31-8147-76E5F87E6DBD}">
      <dgm:prSet/>
      <dgm:spPr/>
      <dgm:t>
        <a:bodyPr/>
        <a:lstStyle/>
        <a:p>
          <a:endParaRPr lang="en-US"/>
        </a:p>
      </dgm:t>
    </dgm:pt>
    <dgm:pt modelId="{B4268C4D-4AA3-4CDE-A849-61C16A755701}" type="sibTrans" cxnId="{8BEF21E9-3CD6-4C31-8147-76E5F87E6DBD}">
      <dgm:prSet/>
      <dgm:spPr/>
      <dgm:t>
        <a:bodyPr/>
        <a:lstStyle/>
        <a:p>
          <a:endParaRPr lang="en-US"/>
        </a:p>
      </dgm:t>
    </dgm:pt>
    <dgm:pt modelId="{7D4C3CB6-4736-4F7C-BBD1-DC1827D05D2D}">
      <dgm:prSet/>
      <dgm:spPr/>
      <dgm:t>
        <a:bodyPr/>
        <a:lstStyle/>
        <a:p>
          <a:r>
            <a:rPr lang="en-US"/>
            <a:t>Using one or five or more subscription can be facilitated by modifying the subscription that is associated to VNET.  </a:t>
          </a:r>
        </a:p>
      </dgm:t>
    </dgm:pt>
    <dgm:pt modelId="{DD294AF4-B993-4655-8820-278BCA5B1C1B}" type="parTrans" cxnId="{A98B8C32-A852-41EB-A748-62325BB994B3}">
      <dgm:prSet/>
      <dgm:spPr/>
      <dgm:t>
        <a:bodyPr/>
        <a:lstStyle/>
        <a:p>
          <a:endParaRPr lang="en-US"/>
        </a:p>
      </dgm:t>
    </dgm:pt>
    <dgm:pt modelId="{0CA0CE04-40EE-4D11-AC43-47252BEC2EBA}" type="sibTrans" cxnId="{A98B8C32-A852-41EB-A748-62325BB994B3}">
      <dgm:prSet/>
      <dgm:spPr/>
      <dgm:t>
        <a:bodyPr/>
        <a:lstStyle/>
        <a:p>
          <a:endParaRPr lang="en-US"/>
        </a:p>
      </dgm:t>
    </dgm:pt>
    <dgm:pt modelId="{88CE956F-D0FC-47FE-AE15-40F462877798}">
      <dgm:prSet/>
      <dgm:spPr/>
      <dgm:t>
        <a:bodyPr/>
        <a:lstStyle/>
        <a:p>
          <a:r>
            <a:rPr lang="en-US"/>
            <a:t>Consider that one subscription will remove an important way to categorize workloads, either by environment or workload.</a:t>
          </a:r>
        </a:p>
      </dgm:t>
    </dgm:pt>
    <dgm:pt modelId="{6F93D2E3-0149-48C5-BC29-558D5F473500}" type="parTrans" cxnId="{0963778B-68AC-4AC7-9471-A360F6A90B6C}">
      <dgm:prSet/>
      <dgm:spPr/>
      <dgm:t>
        <a:bodyPr/>
        <a:lstStyle/>
        <a:p>
          <a:endParaRPr lang="en-US"/>
        </a:p>
      </dgm:t>
    </dgm:pt>
    <dgm:pt modelId="{0D0B0CDC-3AE8-4896-AE60-9BA9B9CC0370}" type="sibTrans" cxnId="{0963778B-68AC-4AC7-9471-A360F6A90B6C}">
      <dgm:prSet/>
      <dgm:spPr/>
      <dgm:t>
        <a:bodyPr/>
        <a:lstStyle/>
        <a:p>
          <a:endParaRPr lang="en-US"/>
        </a:p>
      </dgm:t>
    </dgm:pt>
    <dgm:pt modelId="{1B786AB4-1E01-4CB1-929F-1FFE73418E06}">
      <dgm:prSet/>
      <dgm:spPr/>
      <dgm:t>
        <a:bodyPr/>
        <a:lstStyle/>
        <a:p>
          <a:r>
            <a:rPr lang="en-US"/>
            <a:t>Network, Identity, Site Redundancy</a:t>
          </a:r>
        </a:p>
      </dgm:t>
    </dgm:pt>
    <dgm:pt modelId="{C8D2ECBA-1144-4B6C-88CF-23F0CA2FC4F3}" type="parTrans" cxnId="{76839953-9184-45D4-8BC5-DED8880D3D39}">
      <dgm:prSet/>
      <dgm:spPr/>
      <dgm:t>
        <a:bodyPr/>
        <a:lstStyle/>
        <a:p>
          <a:endParaRPr lang="en-US"/>
        </a:p>
      </dgm:t>
    </dgm:pt>
    <dgm:pt modelId="{D9F49368-99E7-4D44-AE6D-9C8E7A36C6C7}" type="sibTrans" cxnId="{76839953-9184-45D4-8BC5-DED8880D3D39}">
      <dgm:prSet/>
      <dgm:spPr/>
      <dgm:t>
        <a:bodyPr/>
        <a:lstStyle/>
        <a:p>
          <a:endParaRPr lang="en-US"/>
        </a:p>
      </dgm:t>
    </dgm:pt>
    <dgm:pt modelId="{CCFAD043-204C-45E3-993D-85DAC9C4A377}">
      <dgm:prSet/>
      <dgm:spPr/>
      <dgm:t>
        <a:bodyPr/>
        <a:lstStyle/>
        <a:p>
          <a:r>
            <a:rPr lang="en-US"/>
            <a:t>Using a single Azure region and only one VPN will save costs.</a:t>
          </a:r>
        </a:p>
      </dgm:t>
    </dgm:pt>
    <dgm:pt modelId="{B7F8C47A-EEB7-4A9E-9C88-F774C2663964}" type="parTrans" cxnId="{FA035F8F-01B1-4269-8E6B-5477DF60E2F9}">
      <dgm:prSet/>
      <dgm:spPr/>
      <dgm:t>
        <a:bodyPr/>
        <a:lstStyle/>
        <a:p>
          <a:endParaRPr lang="en-US"/>
        </a:p>
      </dgm:t>
    </dgm:pt>
    <dgm:pt modelId="{DE23767B-9CC5-430D-845C-1030DAA1FCE5}" type="sibTrans" cxnId="{FA035F8F-01B1-4269-8E6B-5477DF60E2F9}">
      <dgm:prSet/>
      <dgm:spPr/>
      <dgm:t>
        <a:bodyPr/>
        <a:lstStyle/>
        <a:p>
          <a:endParaRPr lang="en-US"/>
        </a:p>
      </dgm:t>
    </dgm:pt>
    <dgm:pt modelId="{8FC7BE7E-2C6C-4182-8BF7-4DF63AA8A1FE}">
      <dgm:prSet/>
      <dgm:spPr/>
      <dgm:t>
        <a:bodyPr/>
        <a:lstStyle/>
        <a:p>
          <a:r>
            <a:rPr lang="en-US"/>
            <a:t>Consider that redundancy in the single region could be obtained with two regions with small incremental costs, removing risk.</a:t>
          </a:r>
        </a:p>
      </dgm:t>
    </dgm:pt>
    <dgm:pt modelId="{E5372C2F-5205-4784-830B-F9A3C2A9A584}" type="parTrans" cxnId="{CE20C825-BD11-4358-837E-421BE15DD3B2}">
      <dgm:prSet/>
      <dgm:spPr/>
      <dgm:t>
        <a:bodyPr/>
        <a:lstStyle/>
        <a:p>
          <a:endParaRPr lang="en-US"/>
        </a:p>
      </dgm:t>
    </dgm:pt>
    <dgm:pt modelId="{FADFF78B-22E7-4111-831F-3EF8A1DAC819}" type="sibTrans" cxnId="{CE20C825-BD11-4358-837E-421BE15DD3B2}">
      <dgm:prSet/>
      <dgm:spPr/>
      <dgm:t>
        <a:bodyPr/>
        <a:lstStyle/>
        <a:p>
          <a:endParaRPr lang="en-US"/>
        </a:p>
      </dgm:t>
    </dgm:pt>
    <dgm:pt modelId="{98E35214-835B-4A35-B6D0-C988DFA22F87}">
      <dgm:prSet/>
      <dgm:spPr/>
      <dgm:t>
        <a:bodyPr/>
        <a:lstStyle/>
        <a:p>
          <a:r>
            <a:rPr lang="en-US"/>
            <a:t>PaaS only deployments</a:t>
          </a:r>
        </a:p>
      </dgm:t>
    </dgm:pt>
    <dgm:pt modelId="{F35434EA-17BF-4EDD-823A-E3EAEBE7BA79}" type="parTrans" cxnId="{DC734E1F-7B0D-4339-B59B-7E162682FDE1}">
      <dgm:prSet/>
      <dgm:spPr/>
      <dgm:t>
        <a:bodyPr/>
        <a:lstStyle/>
        <a:p>
          <a:endParaRPr lang="en-US"/>
        </a:p>
      </dgm:t>
    </dgm:pt>
    <dgm:pt modelId="{5B78A68E-CBB7-4E5B-9B02-56DFE4B20ACD}" type="sibTrans" cxnId="{DC734E1F-7B0D-4339-B59B-7E162682FDE1}">
      <dgm:prSet/>
      <dgm:spPr/>
      <dgm:t>
        <a:bodyPr/>
        <a:lstStyle/>
        <a:p>
          <a:endParaRPr lang="en-US"/>
        </a:p>
      </dgm:t>
    </dgm:pt>
    <dgm:pt modelId="{AD121E5F-2485-4D6D-AF5B-E4D1546089D2}">
      <dgm:prSet/>
      <dgm:spPr/>
      <dgm:t>
        <a:bodyPr/>
        <a:lstStyle/>
        <a:p>
          <a:r>
            <a:rPr lang="en-US"/>
            <a:t>No requirements for IPv4 or internal networking.</a:t>
          </a:r>
        </a:p>
      </dgm:t>
    </dgm:pt>
    <dgm:pt modelId="{6A3095C9-9D9C-45F1-AABA-8313DC56A099}" type="parTrans" cxnId="{3E9DA4E2-BE35-44DB-834E-B58B24C75DE3}">
      <dgm:prSet/>
      <dgm:spPr/>
      <dgm:t>
        <a:bodyPr/>
        <a:lstStyle/>
        <a:p>
          <a:endParaRPr lang="en-US"/>
        </a:p>
      </dgm:t>
    </dgm:pt>
    <dgm:pt modelId="{7D03E4E6-E408-49FF-882F-B9B2B3A3C73D}" type="sibTrans" cxnId="{3E9DA4E2-BE35-44DB-834E-B58B24C75DE3}">
      <dgm:prSet/>
      <dgm:spPr/>
      <dgm:t>
        <a:bodyPr/>
        <a:lstStyle/>
        <a:p>
          <a:endParaRPr lang="en-US"/>
        </a:p>
      </dgm:t>
    </dgm:pt>
    <dgm:pt modelId="{3637A9C3-58BF-466E-9B31-E2FA754F6A2A}">
      <dgm:prSet/>
      <dgm:spPr/>
      <dgm:t>
        <a:bodyPr/>
        <a:lstStyle/>
        <a:p>
          <a:r>
            <a:rPr lang="en-US"/>
            <a:t>Consider having the templates for networking ready in the event a hybrid network is required.</a:t>
          </a:r>
        </a:p>
      </dgm:t>
    </dgm:pt>
    <dgm:pt modelId="{ACA121A0-6E36-457F-9BC7-148C48CAAC63}" type="parTrans" cxnId="{5A16CE93-CE0F-4181-B27C-083301551EF5}">
      <dgm:prSet/>
      <dgm:spPr/>
      <dgm:t>
        <a:bodyPr/>
        <a:lstStyle/>
        <a:p>
          <a:endParaRPr lang="en-US"/>
        </a:p>
      </dgm:t>
    </dgm:pt>
    <dgm:pt modelId="{F8AC2C50-282C-4013-AA9F-B1DADBA4B0DE}" type="sibTrans" cxnId="{5A16CE93-CE0F-4181-B27C-083301551EF5}">
      <dgm:prSet/>
      <dgm:spPr/>
      <dgm:t>
        <a:bodyPr/>
        <a:lstStyle/>
        <a:p>
          <a:endParaRPr lang="en-US"/>
        </a:p>
      </dgm:t>
    </dgm:pt>
    <dgm:pt modelId="{59E08790-620C-4745-A934-707338DA33EE}" type="pres">
      <dgm:prSet presAssocID="{844022A8-E7E5-45F8-A9C8-CFB20A955FC2}" presName="Name0" presStyleCnt="0">
        <dgm:presLayoutVars>
          <dgm:dir/>
          <dgm:animLvl val="lvl"/>
          <dgm:resizeHandles val="exact"/>
        </dgm:presLayoutVars>
      </dgm:prSet>
      <dgm:spPr/>
    </dgm:pt>
    <dgm:pt modelId="{4A507758-5C48-4589-A134-CC5057173699}" type="pres">
      <dgm:prSet presAssocID="{86C6569B-BB26-45FB-8415-44ACB57AE9F2}" presName="linNode" presStyleCnt="0"/>
      <dgm:spPr/>
    </dgm:pt>
    <dgm:pt modelId="{9A33A186-B50D-4FFE-A62A-4FD151DE29D0}" type="pres">
      <dgm:prSet presAssocID="{86C6569B-BB26-45FB-8415-44ACB57AE9F2}" presName="parentText" presStyleLbl="node1" presStyleIdx="0" presStyleCnt="3">
        <dgm:presLayoutVars>
          <dgm:chMax val="1"/>
          <dgm:bulletEnabled val="1"/>
        </dgm:presLayoutVars>
      </dgm:prSet>
      <dgm:spPr/>
    </dgm:pt>
    <dgm:pt modelId="{F59ABDF7-D059-4059-B89B-B0582F54D6AA}" type="pres">
      <dgm:prSet presAssocID="{86C6569B-BB26-45FB-8415-44ACB57AE9F2}" presName="descendantText" presStyleLbl="alignAccFollowNode1" presStyleIdx="0" presStyleCnt="3">
        <dgm:presLayoutVars>
          <dgm:bulletEnabled val="1"/>
        </dgm:presLayoutVars>
      </dgm:prSet>
      <dgm:spPr/>
    </dgm:pt>
    <dgm:pt modelId="{E00E6E14-07D9-42CB-9235-1AC9AB05776D}" type="pres">
      <dgm:prSet presAssocID="{B4268C4D-4AA3-4CDE-A849-61C16A755701}" presName="sp" presStyleCnt="0"/>
      <dgm:spPr/>
    </dgm:pt>
    <dgm:pt modelId="{13072017-B38F-4238-BE05-2B29FF203DF9}" type="pres">
      <dgm:prSet presAssocID="{1B786AB4-1E01-4CB1-929F-1FFE73418E06}" presName="linNode" presStyleCnt="0"/>
      <dgm:spPr/>
    </dgm:pt>
    <dgm:pt modelId="{4F8D2AD8-F2F0-4063-B0C1-2EDB66FBA2B2}" type="pres">
      <dgm:prSet presAssocID="{1B786AB4-1E01-4CB1-929F-1FFE73418E06}" presName="parentText" presStyleLbl="node1" presStyleIdx="1" presStyleCnt="3">
        <dgm:presLayoutVars>
          <dgm:chMax val="1"/>
          <dgm:bulletEnabled val="1"/>
        </dgm:presLayoutVars>
      </dgm:prSet>
      <dgm:spPr/>
    </dgm:pt>
    <dgm:pt modelId="{29AD8741-FD50-44EE-862F-FD1F034DAB1A}" type="pres">
      <dgm:prSet presAssocID="{1B786AB4-1E01-4CB1-929F-1FFE73418E06}" presName="descendantText" presStyleLbl="alignAccFollowNode1" presStyleIdx="1" presStyleCnt="3">
        <dgm:presLayoutVars>
          <dgm:bulletEnabled val="1"/>
        </dgm:presLayoutVars>
      </dgm:prSet>
      <dgm:spPr/>
    </dgm:pt>
    <dgm:pt modelId="{D7C7E528-079D-4BB3-88E4-306A1E2E4245}" type="pres">
      <dgm:prSet presAssocID="{D9F49368-99E7-4D44-AE6D-9C8E7A36C6C7}" presName="sp" presStyleCnt="0"/>
      <dgm:spPr/>
    </dgm:pt>
    <dgm:pt modelId="{D33508E4-4727-45D8-8B67-DA2436FB0D28}" type="pres">
      <dgm:prSet presAssocID="{98E35214-835B-4A35-B6D0-C988DFA22F87}" presName="linNode" presStyleCnt="0"/>
      <dgm:spPr/>
    </dgm:pt>
    <dgm:pt modelId="{2EFCA3A6-EF36-41A3-AD28-1F2C2FC89654}" type="pres">
      <dgm:prSet presAssocID="{98E35214-835B-4A35-B6D0-C988DFA22F87}" presName="parentText" presStyleLbl="node1" presStyleIdx="2" presStyleCnt="3">
        <dgm:presLayoutVars>
          <dgm:chMax val="1"/>
          <dgm:bulletEnabled val="1"/>
        </dgm:presLayoutVars>
      </dgm:prSet>
      <dgm:spPr/>
    </dgm:pt>
    <dgm:pt modelId="{4AC39B55-7684-43C8-8D47-F5043A2C5201}" type="pres">
      <dgm:prSet presAssocID="{98E35214-835B-4A35-B6D0-C988DFA22F87}" presName="descendantText" presStyleLbl="alignAccFollowNode1" presStyleIdx="2" presStyleCnt="3">
        <dgm:presLayoutVars>
          <dgm:bulletEnabled val="1"/>
        </dgm:presLayoutVars>
      </dgm:prSet>
      <dgm:spPr/>
    </dgm:pt>
  </dgm:ptLst>
  <dgm:cxnLst>
    <dgm:cxn modelId="{DC734E1F-7B0D-4339-B59B-7E162682FDE1}" srcId="{844022A8-E7E5-45F8-A9C8-CFB20A955FC2}" destId="{98E35214-835B-4A35-B6D0-C988DFA22F87}" srcOrd="2" destOrd="0" parTransId="{F35434EA-17BF-4EDD-823A-E3EAEBE7BA79}" sibTransId="{5B78A68E-CBB7-4E5B-9B02-56DFE4B20ACD}"/>
    <dgm:cxn modelId="{CE20C825-BD11-4358-837E-421BE15DD3B2}" srcId="{1B786AB4-1E01-4CB1-929F-1FFE73418E06}" destId="{8FC7BE7E-2C6C-4182-8BF7-4DF63AA8A1FE}" srcOrd="1" destOrd="0" parTransId="{E5372C2F-5205-4784-830B-F9A3C2A9A584}" sibTransId="{FADFF78B-22E7-4111-831F-3EF8A1DAC819}"/>
    <dgm:cxn modelId="{A98B8C32-A852-41EB-A748-62325BB994B3}" srcId="{86C6569B-BB26-45FB-8415-44ACB57AE9F2}" destId="{7D4C3CB6-4736-4F7C-BBD1-DC1827D05D2D}" srcOrd="0" destOrd="0" parTransId="{DD294AF4-B993-4655-8820-278BCA5B1C1B}" sibTransId="{0CA0CE04-40EE-4D11-AC43-47252BEC2EBA}"/>
    <dgm:cxn modelId="{7E6BAA36-B5C5-4057-8074-4E5B544C1E7C}" type="presOf" srcId="{CCFAD043-204C-45E3-993D-85DAC9C4A377}" destId="{29AD8741-FD50-44EE-862F-FD1F034DAB1A}" srcOrd="0" destOrd="0" presId="urn:microsoft.com/office/officeart/2005/8/layout/vList5"/>
    <dgm:cxn modelId="{CCBBDE3D-FA9A-49CD-AC05-7AC82797CCDA}" type="presOf" srcId="{86C6569B-BB26-45FB-8415-44ACB57AE9F2}" destId="{9A33A186-B50D-4FFE-A62A-4FD151DE29D0}" srcOrd="0" destOrd="0" presId="urn:microsoft.com/office/officeart/2005/8/layout/vList5"/>
    <dgm:cxn modelId="{5791205D-0AE8-4AD8-B283-4246ECE3B063}" type="presOf" srcId="{844022A8-E7E5-45F8-A9C8-CFB20A955FC2}" destId="{59E08790-620C-4745-A934-707338DA33EE}" srcOrd="0" destOrd="0" presId="urn:microsoft.com/office/officeart/2005/8/layout/vList5"/>
    <dgm:cxn modelId="{76839953-9184-45D4-8BC5-DED8880D3D39}" srcId="{844022A8-E7E5-45F8-A9C8-CFB20A955FC2}" destId="{1B786AB4-1E01-4CB1-929F-1FFE73418E06}" srcOrd="1" destOrd="0" parTransId="{C8D2ECBA-1144-4B6C-88CF-23F0CA2FC4F3}" sibTransId="{D9F49368-99E7-4D44-AE6D-9C8E7A36C6C7}"/>
    <dgm:cxn modelId="{96E81675-4F10-4921-9161-C1F8108EECB9}" type="presOf" srcId="{98E35214-835B-4A35-B6D0-C988DFA22F87}" destId="{2EFCA3A6-EF36-41A3-AD28-1F2C2FC89654}" srcOrd="0" destOrd="0" presId="urn:microsoft.com/office/officeart/2005/8/layout/vList5"/>
    <dgm:cxn modelId="{0963778B-68AC-4AC7-9471-A360F6A90B6C}" srcId="{86C6569B-BB26-45FB-8415-44ACB57AE9F2}" destId="{88CE956F-D0FC-47FE-AE15-40F462877798}" srcOrd="1" destOrd="0" parTransId="{6F93D2E3-0149-48C5-BC29-558D5F473500}" sibTransId="{0D0B0CDC-3AE8-4896-AE60-9BA9B9CC0370}"/>
    <dgm:cxn modelId="{FA035F8F-01B1-4269-8E6B-5477DF60E2F9}" srcId="{1B786AB4-1E01-4CB1-929F-1FFE73418E06}" destId="{CCFAD043-204C-45E3-993D-85DAC9C4A377}" srcOrd="0" destOrd="0" parTransId="{B7F8C47A-EEB7-4A9E-9C88-F774C2663964}" sibTransId="{DE23767B-9CC5-430D-845C-1030DAA1FCE5}"/>
    <dgm:cxn modelId="{0CDDE590-81FD-40CB-8E87-69F9EA81E52B}" type="presOf" srcId="{AD121E5F-2485-4D6D-AF5B-E4D1546089D2}" destId="{4AC39B55-7684-43C8-8D47-F5043A2C5201}" srcOrd="0" destOrd="0" presId="urn:microsoft.com/office/officeart/2005/8/layout/vList5"/>
    <dgm:cxn modelId="{5A16CE93-CE0F-4181-B27C-083301551EF5}" srcId="{98E35214-835B-4A35-B6D0-C988DFA22F87}" destId="{3637A9C3-58BF-466E-9B31-E2FA754F6A2A}" srcOrd="1" destOrd="0" parTransId="{ACA121A0-6E36-457F-9BC7-148C48CAAC63}" sibTransId="{F8AC2C50-282C-4013-AA9F-B1DADBA4B0DE}"/>
    <dgm:cxn modelId="{94FD9AA5-1940-46A0-8C1E-8A1DA41F8C4B}" type="presOf" srcId="{8FC7BE7E-2C6C-4182-8BF7-4DF63AA8A1FE}" destId="{29AD8741-FD50-44EE-862F-FD1F034DAB1A}" srcOrd="0" destOrd="1" presId="urn:microsoft.com/office/officeart/2005/8/layout/vList5"/>
    <dgm:cxn modelId="{99DC7BB9-71E1-4117-BD4A-A9D79E7B8A45}" type="presOf" srcId="{88CE956F-D0FC-47FE-AE15-40F462877798}" destId="{F59ABDF7-D059-4059-B89B-B0582F54D6AA}" srcOrd="0" destOrd="1" presId="urn:microsoft.com/office/officeart/2005/8/layout/vList5"/>
    <dgm:cxn modelId="{049296D0-69A5-40CC-BC88-14907ABDE7C9}" type="presOf" srcId="{3637A9C3-58BF-466E-9B31-E2FA754F6A2A}" destId="{4AC39B55-7684-43C8-8D47-F5043A2C5201}" srcOrd="0" destOrd="1" presId="urn:microsoft.com/office/officeart/2005/8/layout/vList5"/>
    <dgm:cxn modelId="{8F75BDD5-17B6-4D30-9C60-DD38F9EB0CA1}" type="presOf" srcId="{7D4C3CB6-4736-4F7C-BBD1-DC1827D05D2D}" destId="{F59ABDF7-D059-4059-B89B-B0582F54D6AA}" srcOrd="0" destOrd="0" presId="urn:microsoft.com/office/officeart/2005/8/layout/vList5"/>
    <dgm:cxn modelId="{0B8DBDDC-69CF-44B6-8AF9-CEBBF6421FD2}" type="presOf" srcId="{1B786AB4-1E01-4CB1-929F-1FFE73418E06}" destId="{4F8D2AD8-F2F0-4063-B0C1-2EDB66FBA2B2}" srcOrd="0" destOrd="0" presId="urn:microsoft.com/office/officeart/2005/8/layout/vList5"/>
    <dgm:cxn modelId="{3E9DA4E2-BE35-44DB-834E-B58B24C75DE3}" srcId="{98E35214-835B-4A35-B6D0-C988DFA22F87}" destId="{AD121E5F-2485-4D6D-AF5B-E4D1546089D2}" srcOrd="0" destOrd="0" parTransId="{6A3095C9-9D9C-45F1-AABA-8313DC56A099}" sibTransId="{7D03E4E6-E408-49FF-882F-B9B2B3A3C73D}"/>
    <dgm:cxn modelId="{8BEF21E9-3CD6-4C31-8147-76E5F87E6DBD}" srcId="{844022A8-E7E5-45F8-A9C8-CFB20A955FC2}" destId="{86C6569B-BB26-45FB-8415-44ACB57AE9F2}" srcOrd="0" destOrd="0" parTransId="{96296B26-70D1-41EF-A262-557D0F02B95E}" sibTransId="{B4268C4D-4AA3-4CDE-A849-61C16A755701}"/>
    <dgm:cxn modelId="{61A83430-C786-4FEA-8892-0F02B4E6E7E7}" type="presParOf" srcId="{59E08790-620C-4745-A934-707338DA33EE}" destId="{4A507758-5C48-4589-A134-CC5057173699}" srcOrd="0" destOrd="0" presId="urn:microsoft.com/office/officeart/2005/8/layout/vList5"/>
    <dgm:cxn modelId="{619F99A5-24DF-4705-964A-19A4E107E987}" type="presParOf" srcId="{4A507758-5C48-4589-A134-CC5057173699}" destId="{9A33A186-B50D-4FFE-A62A-4FD151DE29D0}" srcOrd="0" destOrd="0" presId="urn:microsoft.com/office/officeart/2005/8/layout/vList5"/>
    <dgm:cxn modelId="{BED335A5-A02A-456E-9CD8-28607825D0D5}" type="presParOf" srcId="{4A507758-5C48-4589-A134-CC5057173699}" destId="{F59ABDF7-D059-4059-B89B-B0582F54D6AA}" srcOrd="1" destOrd="0" presId="urn:microsoft.com/office/officeart/2005/8/layout/vList5"/>
    <dgm:cxn modelId="{AD3C275B-AFF0-4DAB-AC2C-E118F3E83A9E}" type="presParOf" srcId="{59E08790-620C-4745-A934-707338DA33EE}" destId="{E00E6E14-07D9-42CB-9235-1AC9AB05776D}" srcOrd="1" destOrd="0" presId="urn:microsoft.com/office/officeart/2005/8/layout/vList5"/>
    <dgm:cxn modelId="{A73D93AC-C781-4EE9-BEDD-24F26E6E6AE4}" type="presParOf" srcId="{59E08790-620C-4745-A934-707338DA33EE}" destId="{13072017-B38F-4238-BE05-2B29FF203DF9}" srcOrd="2" destOrd="0" presId="urn:microsoft.com/office/officeart/2005/8/layout/vList5"/>
    <dgm:cxn modelId="{584D2AF2-F8A6-4DF5-834B-3BEBA215BFBE}" type="presParOf" srcId="{13072017-B38F-4238-BE05-2B29FF203DF9}" destId="{4F8D2AD8-F2F0-4063-B0C1-2EDB66FBA2B2}" srcOrd="0" destOrd="0" presId="urn:microsoft.com/office/officeart/2005/8/layout/vList5"/>
    <dgm:cxn modelId="{96EC0CE4-6BE7-43CB-8F2E-AF830F609610}" type="presParOf" srcId="{13072017-B38F-4238-BE05-2B29FF203DF9}" destId="{29AD8741-FD50-44EE-862F-FD1F034DAB1A}" srcOrd="1" destOrd="0" presId="urn:microsoft.com/office/officeart/2005/8/layout/vList5"/>
    <dgm:cxn modelId="{FBEAF045-A41F-4F7B-8B65-077FD4BB4BD7}" type="presParOf" srcId="{59E08790-620C-4745-A934-707338DA33EE}" destId="{D7C7E528-079D-4BB3-88E4-306A1E2E4245}" srcOrd="3" destOrd="0" presId="urn:microsoft.com/office/officeart/2005/8/layout/vList5"/>
    <dgm:cxn modelId="{D348B321-9F52-4F4C-9D3D-52E8E730082F}" type="presParOf" srcId="{59E08790-620C-4745-A934-707338DA33EE}" destId="{D33508E4-4727-45D8-8B67-DA2436FB0D28}" srcOrd="4" destOrd="0" presId="urn:microsoft.com/office/officeart/2005/8/layout/vList5"/>
    <dgm:cxn modelId="{A88E0435-DC81-4D7E-8A14-77C95BAA37C8}" type="presParOf" srcId="{D33508E4-4727-45D8-8B67-DA2436FB0D28}" destId="{2EFCA3A6-EF36-41A3-AD28-1F2C2FC89654}" srcOrd="0" destOrd="0" presId="urn:microsoft.com/office/officeart/2005/8/layout/vList5"/>
    <dgm:cxn modelId="{2ECF6EF2-4D31-407F-9BEB-85130C218B04}" type="presParOf" srcId="{D33508E4-4727-45D8-8B67-DA2436FB0D28}" destId="{4AC39B55-7684-43C8-8D47-F5043A2C5201}"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806B3CD-AFBC-416D-968E-7B304B69FDC7}" type="doc">
      <dgm:prSet loTypeId="urn:microsoft.com/office/officeart/2005/8/layout/process4" loCatId="process" qsTypeId="urn:microsoft.com/office/officeart/2005/8/quickstyle/simple5" qsCatId="simple" csTypeId="urn:microsoft.com/office/officeart/2005/8/colors/accent6_2" csCatId="accent6"/>
      <dgm:spPr/>
      <dgm:t>
        <a:bodyPr/>
        <a:lstStyle/>
        <a:p>
          <a:endParaRPr lang="en-US"/>
        </a:p>
      </dgm:t>
    </dgm:pt>
    <dgm:pt modelId="{0EA32AC0-7026-4752-ABD6-D21ED59CD2AD}">
      <dgm:prSet/>
      <dgm:spPr/>
      <dgm:t>
        <a:bodyPr/>
        <a:lstStyle/>
        <a:p>
          <a:r>
            <a:rPr lang="en-US"/>
            <a:t>Use Case:  Public Facing anonymous websites with hybrid integration to directories for some relationships</a:t>
          </a:r>
        </a:p>
      </dgm:t>
    </dgm:pt>
    <dgm:pt modelId="{24FF5C19-544B-4084-8B97-F466B6DD62EC}" type="parTrans" cxnId="{46C71288-1148-4D7E-8169-953EDEB1D59A}">
      <dgm:prSet/>
      <dgm:spPr/>
      <dgm:t>
        <a:bodyPr/>
        <a:lstStyle/>
        <a:p>
          <a:endParaRPr lang="en-US"/>
        </a:p>
      </dgm:t>
    </dgm:pt>
    <dgm:pt modelId="{14BA5EC3-C0AF-453C-BFD2-65D234F5ADA1}" type="sibTrans" cxnId="{46C71288-1148-4D7E-8169-953EDEB1D59A}">
      <dgm:prSet/>
      <dgm:spPr/>
      <dgm:t>
        <a:bodyPr/>
        <a:lstStyle/>
        <a:p>
          <a:endParaRPr lang="en-US"/>
        </a:p>
      </dgm:t>
    </dgm:pt>
    <dgm:pt modelId="{5419BAD8-2028-45D4-AC52-FFB7FF6D8840}">
      <dgm:prSet/>
      <dgm:spPr/>
      <dgm:t>
        <a:bodyPr/>
        <a:lstStyle/>
        <a:p>
          <a:r>
            <a:rPr lang="en-US"/>
            <a:t>Secure design to isolate users from data.</a:t>
          </a:r>
        </a:p>
      </dgm:t>
    </dgm:pt>
    <dgm:pt modelId="{FB3BCDBA-BCEF-4DB8-9B73-64F7DE6D6331}" type="parTrans" cxnId="{D6FCCF5B-8BB9-4A22-BE87-C0F3B027A41E}">
      <dgm:prSet/>
      <dgm:spPr/>
      <dgm:t>
        <a:bodyPr/>
        <a:lstStyle/>
        <a:p>
          <a:endParaRPr lang="en-US"/>
        </a:p>
      </dgm:t>
    </dgm:pt>
    <dgm:pt modelId="{94EDEDDE-7201-48D9-B9E7-65134CF8B473}" type="sibTrans" cxnId="{D6FCCF5B-8BB9-4A22-BE87-C0F3B027A41E}">
      <dgm:prSet/>
      <dgm:spPr/>
      <dgm:t>
        <a:bodyPr/>
        <a:lstStyle/>
        <a:p>
          <a:endParaRPr lang="en-US"/>
        </a:p>
      </dgm:t>
    </dgm:pt>
    <dgm:pt modelId="{C8178C90-9C63-49F8-9FF0-A324DCBB4B88}">
      <dgm:prSet/>
      <dgm:spPr/>
      <dgm:t>
        <a:bodyPr/>
        <a:lstStyle/>
        <a:p>
          <a:r>
            <a:rPr lang="en-US"/>
            <a:t>Scalable approach to support the largest customers.</a:t>
          </a:r>
        </a:p>
      </dgm:t>
    </dgm:pt>
    <dgm:pt modelId="{B99FD435-D38C-4276-9289-9B64046284C3}" type="parTrans" cxnId="{B83217A0-0552-47F5-9388-2E1282A5A921}">
      <dgm:prSet/>
      <dgm:spPr/>
      <dgm:t>
        <a:bodyPr/>
        <a:lstStyle/>
        <a:p>
          <a:endParaRPr lang="en-US"/>
        </a:p>
      </dgm:t>
    </dgm:pt>
    <dgm:pt modelId="{C4BDC18F-9791-4826-B5F9-456C8A518F42}" type="sibTrans" cxnId="{B83217A0-0552-47F5-9388-2E1282A5A921}">
      <dgm:prSet/>
      <dgm:spPr/>
      <dgm:t>
        <a:bodyPr/>
        <a:lstStyle/>
        <a:p>
          <a:endParaRPr lang="en-US"/>
        </a:p>
      </dgm:t>
    </dgm:pt>
    <dgm:pt modelId="{AF31A2FD-1D5C-4EBF-9393-572958336E62}" type="pres">
      <dgm:prSet presAssocID="{F806B3CD-AFBC-416D-968E-7B304B69FDC7}" presName="Name0" presStyleCnt="0">
        <dgm:presLayoutVars>
          <dgm:dir/>
          <dgm:animLvl val="lvl"/>
          <dgm:resizeHandles val="exact"/>
        </dgm:presLayoutVars>
      </dgm:prSet>
      <dgm:spPr/>
    </dgm:pt>
    <dgm:pt modelId="{4730C943-2BD0-4207-8D80-0106CCC85294}" type="pres">
      <dgm:prSet presAssocID="{C8178C90-9C63-49F8-9FF0-A324DCBB4B88}" presName="boxAndChildren" presStyleCnt="0"/>
      <dgm:spPr/>
    </dgm:pt>
    <dgm:pt modelId="{A9A663CA-FFEB-4C9C-8595-D21827FDEB43}" type="pres">
      <dgm:prSet presAssocID="{C8178C90-9C63-49F8-9FF0-A324DCBB4B88}" presName="parentTextBox" presStyleLbl="node1" presStyleIdx="0" presStyleCnt="3"/>
      <dgm:spPr/>
    </dgm:pt>
    <dgm:pt modelId="{50A2A4B8-D804-46B2-923F-B4E78FB99059}" type="pres">
      <dgm:prSet presAssocID="{94EDEDDE-7201-48D9-B9E7-65134CF8B473}" presName="sp" presStyleCnt="0"/>
      <dgm:spPr/>
    </dgm:pt>
    <dgm:pt modelId="{B53731AF-3E31-4202-B1F5-31533DAFC4F8}" type="pres">
      <dgm:prSet presAssocID="{5419BAD8-2028-45D4-AC52-FFB7FF6D8840}" presName="arrowAndChildren" presStyleCnt="0"/>
      <dgm:spPr/>
    </dgm:pt>
    <dgm:pt modelId="{EA9B6486-EB3B-4437-8493-FCC1BE586DB0}" type="pres">
      <dgm:prSet presAssocID="{5419BAD8-2028-45D4-AC52-FFB7FF6D8840}" presName="parentTextArrow" presStyleLbl="node1" presStyleIdx="1" presStyleCnt="3"/>
      <dgm:spPr/>
    </dgm:pt>
    <dgm:pt modelId="{4DB72A29-F7C4-4278-84D6-06D21EE816B1}" type="pres">
      <dgm:prSet presAssocID="{14BA5EC3-C0AF-453C-BFD2-65D234F5ADA1}" presName="sp" presStyleCnt="0"/>
      <dgm:spPr/>
    </dgm:pt>
    <dgm:pt modelId="{4CD6757D-9B10-4CC8-A9F9-3869A955CEB0}" type="pres">
      <dgm:prSet presAssocID="{0EA32AC0-7026-4752-ABD6-D21ED59CD2AD}" presName="arrowAndChildren" presStyleCnt="0"/>
      <dgm:spPr/>
    </dgm:pt>
    <dgm:pt modelId="{FFEDDDB3-D534-4431-8EC0-64540000858A}" type="pres">
      <dgm:prSet presAssocID="{0EA32AC0-7026-4752-ABD6-D21ED59CD2AD}" presName="parentTextArrow" presStyleLbl="node1" presStyleIdx="2" presStyleCnt="3"/>
      <dgm:spPr/>
    </dgm:pt>
  </dgm:ptLst>
  <dgm:cxnLst>
    <dgm:cxn modelId="{D3FF0D1E-6F48-4039-9283-F1C95291DFD2}" type="presOf" srcId="{5419BAD8-2028-45D4-AC52-FFB7FF6D8840}" destId="{EA9B6486-EB3B-4437-8493-FCC1BE586DB0}" srcOrd="0" destOrd="0" presId="urn:microsoft.com/office/officeart/2005/8/layout/process4"/>
    <dgm:cxn modelId="{AE421736-C6E2-4CFD-AF41-0F1B9902EA49}" type="presOf" srcId="{F806B3CD-AFBC-416D-968E-7B304B69FDC7}" destId="{AF31A2FD-1D5C-4EBF-9393-572958336E62}" srcOrd="0" destOrd="0" presId="urn:microsoft.com/office/officeart/2005/8/layout/process4"/>
    <dgm:cxn modelId="{D6FCCF5B-8BB9-4A22-BE87-C0F3B027A41E}" srcId="{F806B3CD-AFBC-416D-968E-7B304B69FDC7}" destId="{5419BAD8-2028-45D4-AC52-FFB7FF6D8840}" srcOrd="1" destOrd="0" parTransId="{FB3BCDBA-BCEF-4DB8-9B73-64F7DE6D6331}" sibTransId="{94EDEDDE-7201-48D9-B9E7-65134CF8B473}"/>
    <dgm:cxn modelId="{418F7143-8E00-4C03-B031-987851DA1A1F}" type="presOf" srcId="{C8178C90-9C63-49F8-9FF0-A324DCBB4B88}" destId="{A9A663CA-FFEB-4C9C-8595-D21827FDEB43}" srcOrd="0" destOrd="0" presId="urn:microsoft.com/office/officeart/2005/8/layout/process4"/>
    <dgm:cxn modelId="{46C71288-1148-4D7E-8169-953EDEB1D59A}" srcId="{F806B3CD-AFBC-416D-968E-7B304B69FDC7}" destId="{0EA32AC0-7026-4752-ABD6-D21ED59CD2AD}" srcOrd="0" destOrd="0" parTransId="{24FF5C19-544B-4084-8B97-F466B6DD62EC}" sibTransId="{14BA5EC3-C0AF-453C-BFD2-65D234F5ADA1}"/>
    <dgm:cxn modelId="{B83217A0-0552-47F5-9388-2E1282A5A921}" srcId="{F806B3CD-AFBC-416D-968E-7B304B69FDC7}" destId="{C8178C90-9C63-49F8-9FF0-A324DCBB4B88}" srcOrd="2" destOrd="0" parTransId="{B99FD435-D38C-4276-9289-9B64046284C3}" sibTransId="{C4BDC18F-9791-4826-B5F9-456C8A518F42}"/>
    <dgm:cxn modelId="{B2D905F3-437A-4A8B-AAB0-EE0B1695867B}" type="presOf" srcId="{0EA32AC0-7026-4752-ABD6-D21ED59CD2AD}" destId="{FFEDDDB3-D534-4431-8EC0-64540000858A}" srcOrd="0" destOrd="0" presId="urn:microsoft.com/office/officeart/2005/8/layout/process4"/>
    <dgm:cxn modelId="{96081E0C-0682-4D87-B79A-FFED2A0323E0}" type="presParOf" srcId="{AF31A2FD-1D5C-4EBF-9393-572958336E62}" destId="{4730C943-2BD0-4207-8D80-0106CCC85294}" srcOrd="0" destOrd="0" presId="urn:microsoft.com/office/officeart/2005/8/layout/process4"/>
    <dgm:cxn modelId="{B8AD058C-0C71-4519-8DFA-22ED641F9E6A}" type="presParOf" srcId="{4730C943-2BD0-4207-8D80-0106CCC85294}" destId="{A9A663CA-FFEB-4C9C-8595-D21827FDEB43}" srcOrd="0" destOrd="0" presId="urn:microsoft.com/office/officeart/2005/8/layout/process4"/>
    <dgm:cxn modelId="{E95CA829-0D53-40EA-BF9B-4B6F39AFDB1B}" type="presParOf" srcId="{AF31A2FD-1D5C-4EBF-9393-572958336E62}" destId="{50A2A4B8-D804-46B2-923F-B4E78FB99059}" srcOrd="1" destOrd="0" presId="urn:microsoft.com/office/officeart/2005/8/layout/process4"/>
    <dgm:cxn modelId="{33B1CA57-E022-4EB4-8910-A059958174D1}" type="presParOf" srcId="{AF31A2FD-1D5C-4EBF-9393-572958336E62}" destId="{B53731AF-3E31-4202-B1F5-31533DAFC4F8}" srcOrd="2" destOrd="0" presId="urn:microsoft.com/office/officeart/2005/8/layout/process4"/>
    <dgm:cxn modelId="{806666E8-4A1D-47E3-B7C6-9AE45154B075}" type="presParOf" srcId="{B53731AF-3E31-4202-B1F5-31533DAFC4F8}" destId="{EA9B6486-EB3B-4437-8493-FCC1BE586DB0}" srcOrd="0" destOrd="0" presId="urn:microsoft.com/office/officeart/2005/8/layout/process4"/>
    <dgm:cxn modelId="{2CE083B1-CAA0-471D-AE3A-3C8A4C3EB439}" type="presParOf" srcId="{AF31A2FD-1D5C-4EBF-9393-572958336E62}" destId="{4DB72A29-F7C4-4278-84D6-06D21EE816B1}" srcOrd="3" destOrd="0" presId="urn:microsoft.com/office/officeart/2005/8/layout/process4"/>
    <dgm:cxn modelId="{DC727362-43DB-4705-B9E5-CFE68DEFA315}" type="presParOf" srcId="{AF31A2FD-1D5C-4EBF-9393-572958336E62}" destId="{4CD6757D-9B10-4CC8-A9F9-3869A955CEB0}" srcOrd="4" destOrd="0" presId="urn:microsoft.com/office/officeart/2005/8/layout/process4"/>
    <dgm:cxn modelId="{A54B7FBD-AB08-4649-825B-770CF92F2025}" type="presParOf" srcId="{4CD6757D-9B10-4CC8-A9F9-3869A955CEB0}" destId="{FFEDDDB3-D534-4431-8EC0-64540000858A}" srcOrd="0"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CCE864-D01A-43AE-94C1-F0AC1751D92C}" type="doc">
      <dgm:prSet loTypeId="urn:microsoft.com/office/officeart/2005/8/layout/vProcess5" loCatId="process" qsTypeId="urn:microsoft.com/office/officeart/2005/8/quickstyle/simple2" qsCatId="simple" csTypeId="urn:microsoft.com/office/officeart/2005/8/colors/accent3_2" csCatId="accent3"/>
      <dgm:spPr/>
      <dgm:t>
        <a:bodyPr/>
        <a:lstStyle/>
        <a:p>
          <a:endParaRPr lang="en-US"/>
        </a:p>
      </dgm:t>
    </dgm:pt>
    <dgm:pt modelId="{AF521643-967A-480F-8FCB-86D9D6576CBE}">
      <dgm:prSet/>
      <dgm:spPr/>
      <dgm:t>
        <a:bodyPr/>
        <a:lstStyle/>
        <a:p>
          <a:r>
            <a:rPr lang="en-US"/>
            <a:t>Use Case:  Internal enterprise user desktop or application specific server cluster for mission critical workloads.</a:t>
          </a:r>
        </a:p>
      </dgm:t>
    </dgm:pt>
    <dgm:pt modelId="{B7182B84-6A4A-466A-B73E-703EEE736927}" type="parTrans" cxnId="{E77FEDC4-1124-4694-AE22-A908D5DB705D}">
      <dgm:prSet/>
      <dgm:spPr/>
      <dgm:t>
        <a:bodyPr/>
        <a:lstStyle/>
        <a:p>
          <a:endParaRPr lang="en-US"/>
        </a:p>
      </dgm:t>
    </dgm:pt>
    <dgm:pt modelId="{6D3338CA-6CC6-439D-8829-E2E23E0D0002}" type="sibTrans" cxnId="{E77FEDC4-1124-4694-AE22-A908D5DB705D}">
      <dgm:prSet/>
      <dgm:spPr/>
      <dgm:t>
        <a:bodyPr/>
        <a:lstStyle/>
        <a:p>
          <a:endParaRPr lang="en-US"/>
        </a:p>
      </dgm:t>
    </dgm:pt>
    <dgm:pt modelId="{FEE36D92-485F-4B36-87D1-69FD8B69C793}">
      <dgm:prSet/>
      <dgm:spPr/>
      <dgm:t>
        <a:bodyPr/>
        <a:lstStyle/>
        <a:p>
          <a:r>
            <a:rPr lang="en-US"/>
            <a:t>Secure design to isolate users from data.</a:t>
          </a:r>
        </a:p>
      </dgm:t>
    </dgm:pt>
    <dgm:pt modelId="{218CC215-E66D-49E4-A525-DE911784BFE3}" type="parTrans" cxnId="{90B12043-FCBA-44AE-8F27-257F75FC448E}">
      <dgm:prSet/>
      <dgm:spPr/>
      <dgm:t>
        <a:bodyPr/>
        <a:lstStyle/>
        <a:p>
          <a:endParaRPr lang="en-US"/>
        </a:p>
      </dgm:t>
    </dgm:pt>
    <dgm:pt modelId="{A679BA45-48E7-49CE-85F4-E4FA4F27A1CC}" type="sibTrans" cxnId="{90B12043-FCBA-44AE-8F27-257F75FC448E}">
      <dgm:prSet/>
      <dgm:spPr/>
      <dgm:t>
        <a:bodyPr/>
        <a:lstStyle/>
        <a:p>
          <a:endParaRPr lang="en-US"/>
        </a:p>
      </dgm:t>
    </dgm:pt>
    <dgm:pt modelId="{DB213882-3F30-4858-8F55-03C7E677EEF6}">
      <dgm:prSet/>
      <dgm:spPr/>
      <dgm:t>
        <a:bodyPr/>
        <a:lstStyle/>
        <a:p>
          <a:r>
            <a:rPr lang="en-US"/>
            <a:t>Scalable approach to support the largest customers.</a:t>
          </a:r>
        </a:p>
      </dgm:t>
    </dgm:pt>
    <dgm:pt modelId="{2B034406-3079-4BAF-BBB4-21C3AC922D5A}" type="parTrans" cxnId="{4470767A-ADA3-46E3-8E55-63EAE1818730}">
      <dgm:prSet/>
      <dgm:spPr/>
      <dgm:t>
        <a:bodyPr/>
        <a:lstStyle/>
        <a:p>
          <a:endParaRPr lang="en-US"/>
        </a:p>
      </dgm:t>
    </dgm:pt>
    <dgm:pt modelId="{58C03490-A402-463A-B441-C092E07C71A4}" type="sibTrans" cxnId="{4470767A-ADA3-46E3-8E55-63EAE1818730}">
      <dgm:prSet/>
      <dgm:spPr/>
      <dgm:t>
        <a:bodyPr/>
        <a:lstStyle/>
        <a:p>
          <a:endParaRPr lang="en-US"/>
        </a:p>
      </dgm:t>
    </dgm:pt>
    <dgm:pt modelId="{3301C42F-B92F-4D0D-BE61-8FB6758543C6}" type="pres">
      <dgm:prSet presAssocID="{DDCCE864-D01A-43AE-94C1-F0AC1751D92C}" presName="outerComposite" presStyleCnt="0">
        <dgm:presLayoutVars>
          <dgm:chMax val="5"/>
          <dgm:dir/>
          <dgm:resizeHandles val="exact"/>
        </dgm:presLayoutVars>
      </dgm:prSet>
      <dgm:spPr/>
    </dgm:pt>
    <dgm:pt modelId="{8EDD0CEC-EB67-4E3E-A3F5-87A32091B702}" type="pres">
      <dgm:prSet presAssocID="{DDCCE864-D01A-43AE-94C1-F0AC1751D92C}" presName="dummyMaxCanvas" presStyleCnt="0">
        <dgm:presLayoutVars/>
      </dgm:prSet>
      <dgm:spPr/>
    </dgm:pt>
    <dgm:pt modelId="{A627ECFF-A1B9-4090-9FE2-AC133054AB15}" type="pres">
      <dgm:prSet presAssocID="{DDCCE864-D01A-43AE-94C1-F0AC1751D92C}" presName="ThreeNodes_1" presStyleLbl="node1" presStyleIdx="0" presStyleCnt="3">
        <dgm:presLayoutVars>
          <dgm:bulletEnabled val="1"/>
        </dgm:presLayoutVars>
      </dgm:prSet>
      <dgm:spPr/>
    </dgm:pt>
    <dgm:pt modelId="{E59B1871-EF60-4E42-8D55-A2F2150BAC04}" type="pres">
      <dgm:prSet presAssocID="{DDCCE864-D01A-43AE-94C1-F0AC1751D92C}" presName="ThreeNodes_2" presStyleLbl="node1" presStyleIdx="1" presStyleCnt="3">
        <dgm:presLayoutVars>
          <dgm:bulletEnabled val="1"/>
        </dgm:presLayoutVars>
      </dgm:prSet>
      <dgm:spPr/>
    </dgm:pt>
    <dgm:pt modelId="{3E44E702-A026-4E51-9A6C-78C38643FBD7}" type="pres">
      <dgm:prSet presAssocID="{DDCCE864-D01A-43AE-94C1-F0AC1751D92C}" presName="ThreeNodes_3" presStyleLbl="node1" presStyleIdx="2" presStyleCnt="3">
        <dgm:presLayoutVars>
          <dgm:bulletEnabled val="1"/>
        </dgm:presLayoutVars>
      </dgm:prSet>
      <dgm:spPr/>
    </dgm:pt>
    <dgm:pt modelId="{8E7C71BA-24C8-48A3-9BEF-B67D589F4769}" type="pres">
      <dgm:prSet presAssocID="{DDCCE864-D01A-43AE-94C1-F0AC1751D92C}" presName="ThreeConn_1-2" presStyleLbl="fgAccFollowNode1" presStyleIdx="0" presStyleCnt="2">
        <dgm:presLayoutVars>
          <dgm:bulletEnabled val="1"/>
        </dgm:presLayoutVars>
      </dgm:prSet>
      <dgm:spPr/>
    </dgm:pt>
    <dgm:pt modelId="{1E45C190-369C-480C-9B6C-13A2E722B50E}" type="pres">
      <dgm:prSet presAssocID="{DDCCE864-D01A-43AE-94C1-F0AC1751D92C}" presName="ThreeConn_2-3" presStyleLbl="fgAccFollowNode1" presStyleIdx="1" presStyleCnt="2">
        <dgm:presLayoutVars>
          <dgm:bulletEnabled val="1"/>
        </dgm:presLayoutVars>
      </dgm:prSet>
      <dgm:spPr/>
    </dgm:pt>
    <dgm:pt modelId="{F67F05D2-B473-48A8-9271-D6DE7BF2A2AE}" type="pres">
      <dgm:prSet presAssocID="{DDCCE864-D01A-43AE-94C1-F0AC1751D92C}" presName="ThreeNodes_1_text" presStyleLbl="node1" presStyleIdx="2" presStyleCnt="3">
        <dgm:presLayoutVars>
          <dgm:bulletEnabled val="1"/>
        </dgm:presLayoutVars>
      </dgm:prSet>
      <dgm:spPr/>
    </dgm:pt>
    <dgm:pt modelId="{47C0015B-560F-4508-B798-0AD5B10DDE12}" type="pres">
      <dgm:prSet presAssocID="{DDCCE864-D01A-43AE-94C1-F0AC1751D92C}" presName="ThreeNodes_2_text" presStyleLbl="node1" presStyleIdx="2" presStyleCnt="3">
        <dgm:presLayoutVars>
          <dgm:bulletEnabled val="1"/>
        </dgm:presLayoutVars>
      </dgm:prSet>
      <dgm:spPr/>
    </dgm:pt>
    <dgm:pt modelId="{1CDA9479-1B03-4DFB-AC63-8AD491BE7189}" type="pres">
      <dgm:prSet presAssocID="{DDCCE864-D01A-43AE-94C1-F0AC1751D92C}" presName="ThreeNodes_3_text" presStyleLbl="node1" presStyleIdx="2" presStyleCnt="3">
        <dgm:presLayoutVars>
          <dgm:bulletEnabled val="1"/>
        </dgm:presLayoutVars>
      </dgm:prSet>
      <dgm:spPr/>
    </dgm:pt>
  </dgm:ptLst>
  <dgm:cxnLst>
    <dgm:cxn modelId="{C0453314-08EC-4124-B097-5D35C18991ED}" type="presOf" srcId="{AF521643-967A-480F-8FCB-86D9D6576CBE}" destId="{F67F05D2-B473-48A8-9271-D6DE7BF2A2AE}" srcOrd="1" destOrd="0" presId="urn:microsoft.com/office/officeart/2005/8/layout/vProcess5"/>
    <dgm:cxn modelId="{E5946E31-FF1C-4992-B955-05865FD77E85}" type="presOf" srcId="{AF521643-967A-480F-8FCB-86D9D6576CBE}" destId="{A627ECFF-A1B9-4090-9FE2-AC133054AB15}" srcOrd="0" destOrd="0" presId="urn:microsoft.com/office/officeart/2005/8/layout/vProcess5"/>
    <dgm:cxn modelId="{BAB6A73E-C436-4279-831F-DFE42230CEC4}" type="presOf" srcId="{A679BA45-48E7-49CE-85F4-E4FA4F27A1CC}" destId="{1E45C190-369C-480C-9B6C-13A2E722B50E}" srcOrd="0" destOrd="0" presId="urn:microsoft.com/office/officeart/2005/8/layout/vProcess5"/>
    <dgm:cxn modelId="{90B12043-FCBA-44AE-8F27-257F75FC448E}" srcId="{DDCCE864-D01A-43AE-94C1-F0AC1751D92C}" destId="{FEE36D92-485F-4B36-87D1-69FD8B69C793}" srcOrd="1" destOrd="0" parTransId="{218CC215-E66D-49E4-A525-DE911784BFE3}" sibTransId="{A679BA45-48E7-49CE-85F4-E4FA4F27A1CC}"/>
    <dgm:cxn modelId="{9DCE7A6B-9ED8-46D2-9CAB-8C2087A660C3}" type="presOf" srcId="{DB213882-3F30-4858-8F55-03C7E677EEF6}" destId="{3E44E702-A026-4E51-9A6C-78C38643FBD7}" srcOrd="0" destOrd="0" presId="urn:microsoft.com/office/officeart/2005/8/layout/vProcess5"/>
    <dgm:cxn modelId="{4470767A-ADA3-46E3-8E55-63EAE1818730}" srcId="{DDCCE864-D01A-43AE-94C1-F0AC1751D92C}" destId="{DB213882-3F30-4858-8F55-03C7E677EEF6}" srcOrd="2" destOrd="0" parTransId="{2B034406-3079-4BAF-BBB4-21C3AC922D5A}" sibTransId="{58C03490-A402-463A-B441-C092E07C71A4}"/>
    <dgm:cxn modelId="{2A725A84-904F-4065-929A-0E32E53E1661}" type="presOf" srcId="{6D3338CA-6CC6-439D-8829-E2E23E0D0002}" destId="{8E7C71BA-24C8-48A3-9BEF-B67D589F4769}" srcOrd="0" destOrd="0" presId="urn:microsoft.com/office/officeart/2005/8/layout/vProcess5"/>
    <dgm:cxn modelId="{C059749F-6453-4209-A272-AC88E0F28DAE}" type="presOf" srcId="{FEE36D92-485F-4B36-87D1-69FD8B69C793}" destId="{47C0015B-560F-4508-B798-0AD5B10DDE12}" srcOrd="1" destOrd="0" presId="urn:microsoft.com/office/officeart/2005/8/layout/vProcess5"/>
    <dgm:cxn modelId="{E77FEDC4-1124-4694-AE22-A908D5DB705D}" srcId="{DDCCE864-D01A-43AE-94C1-F0AC1751D92C}" destId="{AF521643-967A-480F-8FCB-86D9D6576CBE}" srcOrd="0" destOrd="0" parTransId="{B7182B84-6A4A-466A-B73E-703EEE736927}" sibTransId="{6D3338CA-6CC6-439D-8829-E2E23E0D0002}"/>
    <dgm:cxn modelId="{D2C304C6-7777-449E-8A02-0EC4C9D2E94E}" type="presOf" srcId="{DDCCE864-D01A-43AE-94C1-F0AC1751D92C}" destId="{3301C42F-B92F-4D0D-BE61-8FB6758543C6}" srcOrd="0" destOrd="0" presId="urn:microsoft.com/office/officeart/2005/8/layout/vProcess5"/>
    <dgm:cxn modelId="{3514CBD9-40C3-4BAF-956A-0899C545A5C8}" type="presOf" srcId="{DB213882-3F30-4858-8F55-03C7E677EEF6}" destId="{1CDA9479-1B03-4DFB-AC63-8AD491BE7189}" srcOrd="1" destOrd="0" presId="urn:microsoft.com/office/officeart/2005/8/layout/vProcess5"/>
    <dgm:cxn modelId="{E0437BFF-1D3F-4AA2-9810-23F3EB93E905}" type="presOf" srcId="{FEE36D92-485F-4B36-87D1-69FD8B69C793}" destId="{E59B1871-EF60-4E42-8D55-A2F2150BAC04}" srcOrd="0" destOrd="0" presId="urn:microsoft.com/office/officeart/2005/8/layout/vProcess5"/>
    <dgm:cxn modelId="{F80DD726-A7CE-4CE1-9284-1617E0636594}" type="presParOf" srcId="{3301C42F-B92F-4D0D-BE61-8FB6758543C6}" destId="{8EDD0CEC-EB67-4E3E-A3F5-87A32091B702}" srcOrd="0" destOrd="0" presId="urn:microsoft.com/office/officeart/2005/8/layout/vProcess5"/>
    <dgm:cxn modelId="{CFE9BA68-B2EC-4FED-80DA-45365971523F}" type="presParOf" srcId="{3301C42F-B92F-4D0D-BE61-8FB6758543C6}" destId="{A627ECFF-A1B9-4090-9FE2-AC133054AB15}" srcOrd="1" destOrd="0" presId="urn:microsoft.com/office/officeart/2005/8/layout/vProcess5"/>
    <dgm:cxn modelId="{3AE19C57-2D4A-469B-A1C5-5214F67582A3}" type="presParOf" srcId="{3301C42F-B92F-4D0D-BE61-8FB6758543C6}" destId="{E59B1871-EF60-4E42-8D55-A2F2150BAC04}" srcOrd="2" destOrd="0" presId="urn:microsoft.com/office/officeart/2005/8/layout/vProcess5"/>
    <dgm:cxn modelId="{D51A054F-5061-40D2-B748-CA0DC3673F89}" type="presParOf" srcId="{3301C42F-B92F-4D0D-BE61-8FB6758543C6}" destId="{3E44E702-A026-4E51-9A6C-78C38643FBD7}" srcOrd="3" destOrd="0" presId="urn:microsoft.com/office/officeart/2005/8/layout/vProcess5"/>
    <dgm:cxn modelId="{1F596E14-336F-4B5A-BD7D-C6F3DB619D86}" type="presParOf" srcId="{3301C42F-B92F-4D0D-BE61-8FB6758543C6}" destId="{8E7C71BA-24C8-48A3-9BEF-B67D589F4769}" srcOrd="4" destOrd="0" presId="urn:microsoft.com/office/officeart/2005/8/layout/vProcess5"/>
    <dgm:cxn modelId="{12D959CC-A228-474D-A1FB-5E0A51218BDE}" type="presParOf" srcId="{3301C42F-B92F-4D0D-BE61-8FB6758543C6}" destId="{1E45C190-369C-480C-9B6C-13A2E722B50E}" srcOrd="5" destOrd="0" presId="urn:microsoft.com/office/officeart/2005/8/layout/vProcess5"/>
    <dgm:cxn modelId="{4AD9F8CD-0CC5-4CBE-8A07-51EEB1A1AB90}" type="presParOf" srcId="{3301C42F-B92F-4D0D-BE61-8FB6758543C6}" destId="{F67F05D2-B473-48A8-9271-D6DE7BF2A2AE}" srcOrd="6" destOrd="0" presId="urn:microsoft.com/office/officeart/2005/8/layout/vProcess5"/>
    <dgm:cxn modelId="{9113382A-6BD1-4A5C-A248-616A1058B062}" type="presParOf" srcId="{3301C42F-B92F-4D0D-BE61-8FB6758543C6}" destId="{47C0015B-560F-4508-B798-0AD5B10DDE12}" srcOrd="7" destOrd="0" presId="urn:microsoft.com/office/officeart/2005/8/layout/vProcess5"/>
    <dgm:cxn modelId="{1893BF4D-C4DE-4114-90AD-7327E2CE1C46}" type="presParOf" srcId="{3301C42F-B92F-4D0D-BE61-8FB6758543C6}" destId="{1CDA9479-1B03-4DFB-AC63-8AD491BE7189}"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D49928C-2FC8-4611-92C6-D21697E7D5C9}" type="doc">
      <dgm:prSet loTypeId="urn:microsoft.com/office/officeart/2009/3/layout/HorizontalOrganizationChart" loCatId="hierarchy" qsTypeId="urn:microsoft.com/office/officeart/2005/8/quickstyle/simple4" qsCatId="simple" csTypeId="urn:microsoft.com/office/officeart/2005/8/colors/colorful2" csCatId="colorful"/>
      <dgm:spPr/>
      <dgm:t>
        <a:bodyPr/>
        <a:lstStyle/>
        <a:p>
          <a:endParaRPr lang="en-US"/>
        </a:p>
      </dgm:t>
    </dgm:pt>
    <dgm:pt modelId="{F3A36C83-49C7-44E0-9012-61938D6E39F2}">
      <dgm:prSet/>
      <dgm:spPr/>
      <dgm:t>
        <a:bodyPr/>
        <a:lstStyle/>
        <a:p>
          <a:r>
            <a:rPr lang="en-US"/>
            <a:t>In this design decision, the AzureFoundation is deploying a single Azure Region (data center) and a Site to Site VPN.</a:t>
          </a:r>
        </a:p>
      </dgm:t>
    </dgm:pt>
    <dgm:pt modelId="{D90E43CC-A9C8-4C1E-8331-FB96C7C0DC68}" type="parTrans" cxnId="{5673224E-CD99-40B5-9C38-AAB0012FA0C3}">
      <dgm:prSet/>
      <dgm:spPr/>
      <dgm:t>
        <a:bodyPr/>
        <a:lstStyle/>
        <a:p>
          <a:endParaRPr lang="en-US"/>
        </a:p>
      </dgm:t>
    </dgm:pt>
    <dgm:pt modelId="{DE0E1B1B-C19F-42B9-932A-AE3AE5A76C63}" type="sibTrans" cxnId="{5673224E-CD99-40B5-9C38-AAB0012FA0C3}">
      <dgm:prSet/>
      <dgm:spPr/>
      <dgm:t>
        <a:bodyPr/>
        <a:lstStyle/>
        <a:p>
          <a:endParaRPr lang="en-US"/>
        </a:p>
      </dgm:t>
    </dgm:pt>
    <dgm:pt modelId="{6C621B3C-9483-465E-AC49-C0FCC34C4E32}">
      <dgm:prSet/>
      <dgm:spPr/>
      <dgm:t>
        <a:bodyPr/>
        <a:lstStyle/>
        <a:p>
          <a:r>
            <a:rPr lang="en-US"/>
            <a:t>The VPN is configured with Active/Active so that the on premise enterprise router can have a redundant connections to the site.</a:t>
          </a:r>
        </a:p>
      </dgm:t>
    </dgm:pt>
    <dgm:pt modelId="{DD80FAE9-7A3B-4191-98C5-0C8D249E1A91}" type="parTrans" cxnId="{923CE091-BCCC-4BC0-9CAD-7CA2FAD1EBB6}">
      <dgm:prSet/>
      <dgm:spPr/>
      <dgm:t>
        <a:bodyPr/>
        <a:lstStyle/>
        <a:p>
          <a:endParaRPr lang="en-US"/>
        </a:p>
      </dgm:t>
    </dgm:pt>
    <dgm:pt modelId="{83E1A61D-FC5C-4C43-8A50-33B65490FE1B}" type="sibTrans" cxnId="{923CE091-BCCC-4BC0-9CAD-7CA2FAD1EBB6}">
      <dgm:prSet/>
      <dgm:spPr/>
      <dgm:t>
        <a:bodyPr/>
        <a:lstStyle/>
        <a:p>
          <a:endParaRPr lang="en-US"/>
        </a:p>
      </dgm:t>
    </dgm:pt>
    <dgm:pt modelId="{EFAC8D01-31EC-4074-93A6-728737E90756}">
      <dgm:prSet/>
      <dgm:spPr/>
      <dgm:t>
        <a:bodyPr/>
        <a:lstStyle/>
        <a:p>
          <a:r>
            <a:rPr lang="en-US"/>
            <a:t>The site is allocated a /18 address space, with five VNETs configured in a Hub and Spoke topology.</a:t>
          </a:r>
        </a:p>
      </dgm:t>
    </dgm:pt>
    <dgm:pt modelId="{D01B29EB-0BA3-4242-9D49-0A1CFCA3694F}" type="parTrans" cxnId="{E16337F0-672B-4D89-A1CF-9D9DB4569BC6}">
      <dgm:prSet/>
      <dgm:spPr/>
      <dgm:t>
        <a:bodyPr/>
        <a:lstStyle/>
        <a:p>
          <a:endParaRPr lang="en-US"/>
        </a:p>
      </dgm:t>
    </dgm:pt>
    <dgm:pt modelId="{41F8CE5D-A2BA-44C9-A84A-6C37480923EF}" type="sibTrans" cxnId="{E16337F0-672B-4D89-A1CF-9D9DB4569BC6}">
      <dgm:prSet/>
      <dgm:spPr/>
      <dgm:t>
        <a:bodyPr/>
        <a:lstStyle/>
        <a:p>
          <a:endParaRPr lang="en-US"/>
        </a:p>
      </dgm:t>
    </dgm:pt>
    <dgm:pt modelId="{8A74BE73-66D7-4D85-AD11-040C7D9F85D3}">
      <dgm:prSet/>
      <dgm:spPr/>
      <dgm:t>
        <a:bodyPr/>
        <a:lstStyle/>
        <a:p>
          <a:r>
            <a:rPr lang="en-US"/>
            <a:t>Workloads are usually deployed in the Spokes of the network with the exception of common services like resilient identity.</a:t>
          </a:r>
        </a:p>
      </dgm:t>
    </dgm:pt>
    <dgm:pt modelId="{099F0B66-41EF-4245-8380-143A9D553C67}" type="parTrans" cxnId="{55E5FEAF-D65C-48D3-8134-7F41C4042A7B}">
      <dgm:prSet/>
      <dgm:spPr/>
      <dgm:t>
        <a:bodyPr/>
        <a:lstStyle/>
        <a:p>
          <a:endParaRPr lang="en-US"/>
        </a:p>
      </dgm:t>
    </dgm:pt>
    <dgm:pt modelId="{C341B251-5F05-4D08-9E94-C0FDF4383950}" type="sibTrans" cxnId="{55E5FEAF-D65C-48D3-8134-7F41C4042A7B}">
      <dgm:prSet/>
      <dgm:spPr/>
      <dgm:t>
        <a:bodyPr/>
        <a:lstStyle/>
        <a:p>
          <a:endParaRPr lang="en-US"/>
        </a:p>
      </dgm:t>
    </dgm:pt>
    <dgm:pt modelId="{FA14E4C9-FED2-4034-A166-596542D06216}" type="pres">
      <dgm:prSet presAssocID="{4D49928C-2FC8-4611-92C6-D21697E7D5C9}" presName="hierChild1" presStyleCnt="0">
        <dgm:presLayoutVars>
          <dgm:orgChart val="1"/>
          <dgm:chPref val="1"/>
          <dgm:dir/>
          <dgm:animOne val="branch"/>
          <dgm:animLvl val="lvl"/>
          <dgm:resizeHandles/>
        </dgm:presLayoutVars>
      </dgm:prSet>
      <dgm:spPr/>
    </dgm:pt>
    <dgm:pt modelId="{377F43C9-BA5B-460B-B21C-67B3482AD930}" type="pres">
      <dgm:prSet presAssocID="{F3A36C83-49C7-44E0-9012-61938D6E39F2}" presName="hierRoot1" presStyleCnt="0">
        <dgm:presLayoutVars>
          <dgm:hierBranch val="init"/>
        </dgm:presLayoutVars>
      </dgm:prSet>
      <dgm:spPr/>
    </dgm:pt>
    <dgm:pt modelId="{7870F502-EB26-4E1C-AD02-B7964D9F8B5E}" type="pres">
      <dgm:prSet presAssocID="{F3A36C83-49C7-44E0-9012-61938D6E39F2}" presName="rootComposite1" presStyleCnt="0"/>
      <dgm:spPr/>
    </dgm:pt>
    <dgm:pt modelId="{BEBD7B9D-7C56-411D-9C39-95DBE278639D}" type="pres">
      <dgm:prSet presAssocID="{F3A36C83-49C7-44E0-9012-61938D6E39F2}" presName="rootText1" presStyleLbl="node0" presStyleIdx="0" presStyleCnt="4">
        <dgm:presLayoutVars>
          <dgm:chPref val="3"/>
        </dgm:presLayoutVars>
      </dgm:prSet>
      <dgm:spPr/>
    </dgm:pt>
    <dgm:pt modelId="{A226415D-E2C9-480B-9705-95C9EFCC869A}" type="pres">
      <dgm:prSet presAssocID="{F3A36C83-49C7-44E0-9012-61938D6E39F2}" presName="rootConnector1" presStyleLbl="node1" presStyleIdx="0" presStyleCnt="0"/>
      <dgm:spPr/>
    </dgm:pt>
    <dgm:pt modelId="{011DB9EF-7AA1-4B06-AF0A-035F3FF8E0C7}" type="pres">
      <dgm:prSet presAssocID="{F3A36C83-49C7-44E0-9012-61938D6E39F2}" presName="hierChild2" presStyleCnt="0"/>
      <dgm:spPr/>
    </dgm:pt>
    <dgm:pt modelId="{64FBED2B-EA3D-408B-8CD1-7AE805D05543}" type="pres">
      <dgm:prSet presAssocID="{F3A36C83-49C7-44E0-9012-61938D6E39F2}" presName="hierChild3" presStyleCnt="0"/>
      <dgm:spPr/>
    </dgm:pt>
    <dgm:pt modelId="{BB15F874-3826-494F-918E-9492BF966B78}" type="pres">
      <dgm:prSet presAssocID="{6C621B3C-9483-465E-AC49-C0FCC34C4E32}" presName="hierRoot1" presStyleCnt="0">
        <dgm:presLayoutVars>
          <dgm:hierBranch val="init"/>
        </dgm:presLayoutVars>
      </dgm:prSet>
      <dgm:spPr/>
    </dgm:pt>
    <dgm:pt modelId="{34A17D8C-0060-4584-8470-C7DDB8AE671F}" type="pres">
      <dgm:prSet presAssocID="{6C621B3C-9483-465E-AC49-C0FCC34C4E32}" presName="rootComposite1" presStyleCnt="0"/>
      <dgm:spPr/>
    </dgm:pt>
    <dgm:pt modelId="{9CF6A8A6-929B-46D4-A80C-F29DDF1FB41C}" type="pres">
      <dgm:prSet presAssocID="{6C621B3C-9483-465E-AC49-C0FCC34C4E32}" presName="rootText1" presStyleLbl="node0" presStyleIdx="1" presStyleCnt="4">
        <dgm:presLayoutVars>
          <dgm:chPref val="3"/>
        </dgm:presLayoutVars>
      </dgm:prSet>
      <dgm:spPr/>
    </dgm:pt>
    <dgm:pt modelId="{8A2BA131-82BF-45AC-AFC0-7AD7EA45E2FF}" type="pres">
      <dgm:prSet presAssocID="{6C621B3C-9483-465E-AC49-C0FCC34C4E32}" presName="rootConnector1" presStyleLbl="node1" presStyleIdx="0" presStyleCnt="0"/>
      <dgm:spPr/>
    </dgm:pt>
    <dgm:pt modelId="{50540E0F-D447-4778-8681-D586D40F8524}" type="pres">
      <dgm:prSet presAssocID="{6C621B3C-9483-465E-AC49-C0FCC34C4E32}" presName="hierChild2" presStyleCnt="0"/>
      <dgm:spPr/>
    </dgm:pt>
    <dgm:pt modelId="{91BC3C5A-BA89-43E9-B159-3CA02D82263B}" type="pres">
      <dgm:prSet presAssocID="{6C621B3C-9483-465E-AC49-C0FCC34C4E32}" presName="hierChild3" presStyleCnt="0"/>
      <dgm:spPr/>
    </dgm:pt>
    <dgm:pt modelId="{40045940-6093-4F77-806C-BB47D1E8973D}" type="pres">
      <dgm:prSet presAssocID="{EFAC8D01-31EC-4074-93A6-728737E90756}" presName="hierRoot1" presStyleCnt="0">
        <dgm:presLayoutVars>
          <dgm:hierBranch val="init"/>
        </dgm:presLayoutVars>
      </dgm:prSet>
      <dgm:spPr/>
    </dgm:pt>
    <dgm:pt modelId="{8357057D-4438-4EDB-B973-3DA96F91F733}" type="pres">
      <dgm:prSet presAssocID="{EFAC8D01-31EC-4074-93A6-728737E90756}" presName="rootComposite1" presStyleCnt="0"/>
      <dgm:spPr/>
    </dgm:pt>
    <dgm:pt modelId="{17DC7579-1E3D-407A-9B15-39A57F7CC67B}" type="pres">
      <dgm:prSet presAssocID="{EFAC8D01-31EC-4074-93A6-728737E90756}" presName="rootText1" presStyleLbl="node0" presStyleIdx="2" presStyleCnt="4">
        <dgm:presLayoutVars>
          <dgm:chPref val="3"/>
        </dgm:presLayoutVars>
      </dgm:prSet>
      <dgm:spPr/>
    </dgm:pt>
    <dgm:pt modelId="{92201BBF-1099-4261-9E0D-19DCF11E2B14}" type="pres">
      <dgm:prSet presAssocID="{EFAC8D01-31EC-4074-93A6-728737E90756}" presName="rootConnector1" presStyleLbl="node1" presStyleIdx="0" presStyleCnt="0"/>
      <dgm:spPr/>
    </dgm:pt>
    <dgm:pt modelId="{8E5C46C2-52AE-442B-A8D1-2642985E0F9F}" type="pres">
      <dgm:prSet presAssocID="{EFAC8D01-31EC-4074-93A6-728737E90756}" presName="hierChild2" presStyleCnt="0"/>
      <dgm:spPr/>
    </dgm:pt>
    <dgm:pt modelId="{81B5672A-BEB9-462B-BFD5-194236AF592E}" type="pres">
      <dgm:prSet presAssocID="{EFAC8D01-31EC-4074-93A6-728737E90756}" presName="hierChild3" presStyleCnt="0"/>
      <dgm:spPr/>
    </dgm:pt>
    <dgm:pt modelId="{E8C6150D-0945-4911-AEAE-50112691F378}" type="pres">
      <dgm:prSet presAssocID="{8A74BE73-66D7-4D85-AD11-040C7D9F85D3}" presName="hierRoot1" presStyleCnt="0">
        <dgm:presLayoutVars>
          <dgm:hierBranch val="init"/>
        </dgm:presLayoutVars>
      </dgm:prSet>
      <dgm:spPr/>
    </dgm:pt>
    <dgm:pt modelId="{3D2029FD-639E-4885-9916-D682ADD70D15}" type="pres">
      <dgm:prSet presAssocID="{8A74BE73-66D7-4D85-AD11-040C7D9F85D3}" presName="rootComposite1" presStyleCnt="0"/>
      <dgm:spPr/>
    </dgm:pt>
    <dgm:pt modelId="{C4DB9F9C-91BB-47F5-8123-206387AF1705}" type="pres">
      <dgm:prSet presAssocID="{8A74BE73-66D7-4D85-AD11-040C7D9F85D3}" presName="rootText1" presStyleLbl="node0" presStyleIdx="3" presStyleCnt="4">
        <dgm:presLayoutVars>
          <dgm:chPref val="3"/>
        </dgm:presLayoutVars>
      </dgm:prSet>
      <dgm:spPr/>
    </dgm:pt>
    <dgm:pt modelId="{789B3194-694F-4C21-B723-339A3F23D8E2}" type="pres">
      <dgm:prSet presAssocID="{8A74BE73-66D7-4D85-AD11-040C7D9F85D3}" presName="rootConnector1" presStyleLbl="node1" presStyleIdx="0" presStyleCnt="0"/>
      <dgm:spPr/>
    </dgm:pt>
    <dgm:pt modelId="{C6C0CC80-4617-4D0F-97D8-4D8153475C16}" type="pres">
      <dgm:prSet presAssocID="{8A74BE73-66D7-4D85-AD11-040C7D9F85D3}" presName="hierChild2" presStyleCnt="0"/>
      <dgm:spPr/>
    </dgm:pt>
    <dgm:pt modelId="{4FB689A3-A0AE-4068-87EA-D62C5425BE50}" type="pres">
      <dgm:prSet presAssocID="{8A74BE73-66D7-4D85-AD11-040C7D9F85D3}" presName="hierChild3" presStyleCnt="0"/>
      <dgm:spPr/>
    </dgm:pt>
  </dgm:ptLst>
  <dgm:cxnLst>
    <dgm:cxn modelId="{3AEC9D09-7917-4EF3-B4B1-BDD3398988DA}" type="presOf" srcId="{F3A36C83-49C7-44E0-9012-61938D6E39F2}" destId="{A226415D-E2C9-480B-9705-95C9EFCC869A}" srcOrd="1" destOrd="0" presId="urn:microsoft.com/office/officeart/2009/3/layout/HorizontalOrganizationChart"/>
    <dgm:cxn modelId="{13A57616-122A-4C93-8C53-2D24EBDF0F14}" type="presOf" srcId="{4D49928C-2FC8-4611-92C6-D21697E7D5C9}" destId="{FA14E4C9-FED2-4034-A166-596542D06216}" srcOrd="0" destOrd="0" presId="urn:microsoft.com/office/officeart/2009/3/layout/HorizontalOrganizationChart"/>
    <dgm:cxn modelId="{9C921562-0240-4F44-A58B-0AA34EA22CB1}" type="presOf" srcId="{8A74BE73-66D7-4D85-AD11-040C7D9F85D3}" destId="{C4DB9F9C-91BB-47F5-8123-206387AF1705}" srcOrd="0" destOrd="0" presId="urn:microsoft.com/office/officeart/2009/3/layout/HorizontalOrganizationChart"/>
    <dgm:cxn modelId="{5673224E-CD99-40B5-9C38-AAB0012FA0C3}" srcId="{4D49928C-2FC8-4611-92C6-D21697E7D5C9}" destId="{F3A36C83-49C7-44E0-9012-61938D6E39F2}" srcOrd="0" destOrd="0" parTransId="{D90E43CC-A9C8-4C1E-8331-FB96C7C0DC68}" sibTransId="{DE0E1B1B-C19F-42B9-932A-AE3AE5A76C63}"/>
    <dgm:cxn modelId="{CF8FB88D-E036-4497-A78D-607375106847}" type="presOf" srcId="{6C621B3C-9483-465E-AC49-C0FCC34C4E32}" destId="{9CF6A8A6-929B-46D4-A80C-F29DDF1FB41C}" srcOrd="0" destOrd="0" presId="urn:microsoft.com/office/officeart/2009/3/layout/HorizontalOrganizationChart"/>
    <dgm:cxn modelId="{923CE091-BCCC-4BC0-9CAD-7CA2FAD1EBB6}" srcId="{4D49928C-2FC8-4611-92C6-D21697E7D5C9}" destId="{6C621B3C-9483-465E-AC49-C0FCC34C4E32}" srcOrd="1" destOrd="0" parTransId="{DD80FAE9-7A3B-4191-98C5-0C8D249E1A91}" sibTransId="{83E1A61D-FC5C-4C43-8A50-33B65490FE1B}"/>
    <dgm:cxn modelId="{74E1C698-30B2-465E-8A00-B6AA8A87658E}" type="presOf" srcId="{EFAC8D01-31EC-4074-93A6-728737E90756}" destId="{17DC7579-1E3D-407A-9B15-39A57F7CC67B}" srcOrd="0" destOrd="0" presId="urn:microsoft.com/office/officeart/2009/3/layout/HorizontalOrganizationChart"/>
    <dgm:cxn modelId="{55E5FEAF-D65C-48D3-8134-7F41C4042A7B}" srcId="{4D49928C-2FC8-4611-92C6-D21697E7D5C9}" destId="{8A74BE73-66D7-4D85-AD11-040C7D9F85D3}" srcOrd="3" destOrd="0" parTransId="{099F0B66-41EF-4245-8380-143A9D553C67}" sibTransId="{C341B251-5F05-4D08-9E94-C0FDF4383950}"/>
    <dgm:cxn modelId="{0A731CB0-10CE-4572-B1FD-34DF47FE5CFF}" type="presOf" srcId="{6C621B3C-9483-465E-AC49-C0FCC34C4E32}" destId="{8A2BA131-82BF-45AC-AFC0-7AD7EA45E2FF}" srcOrd="1" destOrd="0" presId="urn:microsoft.com/office/officeart/2009/3/layout/HorizontalOrganizationChart"/>
    <dgm:cxn modelId="{7671DBB8-8A3F-4F46-B60D-160EFE33ABC0}" type="presOf" srcId="{8A74BE73-66D7-4D85-AD11-040C7D9F85D3}" destId="{789B3194-694F-4C21-B723-339A3F23D8E2}" srcOrd="1" destOrd="0" presId="urn:microsoft.com/office/officeart/2009/3/layout/HorizontalOrganizationChart"/>
    <dgm:cxn modelId="{F152A3E5-B8D3-454E-86CB-D929D7E536DE}" type="presOf" srcId="{EFAC8D01-31EC-4074-93A6-728737E90756}" destId="{92201BBF-1099-4261-9E0D-19DCF11E2B14}" srcOrd="1" destOrd="0" presId="urn:microsoft.com/office/officeart/2009/3/layout/HorizontalOrganizationChart"/>
    <dgm:cxn modelId="{B47DBDEF-1739-4C29-A018-A0081AEA3E51}" type="presOf" srcId="{F3A36C83-49C7-44E0-9012-61938D6E39F2}" destId="{BEBD7B9D-7C56-411D-9C39-95DBE278639D}" srcOrd="0" destOrd="0" presId="urn:microsoft.com/office/officeart/2009/3/layout/HorizontalOrganizationChart"/>
    <dgm:cxn modelId="{E16337F0-672B-4D89-A1CF-9D9DB4569BC6}" srcId="{4D49928C-2FC8-4611-92C6-D21697E7D5C9}" destId="{EFAC8D01-31EC-4074-93A6-728737E90756}" srcOrd="2" destOrd="0" parTransId="{D01B29EB-0BA3-4242-9D49-0A1CFCA3694F}" sibTransId="{41F8CE5D-A2BA-44C9-A84A-6C37480923EF}"/>
    <dgm:cxn modelId="{39E11BA0-1D47-41F8-91E3-E8031DB0A752}" type="presParOf" srcId="{FA14E4C9-FED2-4034-A166-596542D06216}" destId="{377F43C9-BA5B-460B-B21C-67B3482AD930}" srcOrd="0" destOrd="0" presId="urn:microsoft.com/office/officeart/2009/3/layout/HorizontalOrganizationChart"/>
    <dgm:cxn modelId="{850B6A5C-6DB8-4CD4-ACCA-3C516C02F08F}" type="presParOf" srcId="{377F43C9-BA5B-460B-B21C-67B3482AD930}" destId="{7870F502-EB26-4E1C-AD02-B7964D9F8B5E}" srcOrd="0" destOrd="0" presId="urn:microsoft.com/office/officeart/2009/3/layout/HorizontalOrganizationChart"/>
    <dgm:cxn modelId="{12C4F06E-6FC6-4E4F-8D0A-6781258EAD25}" type="presParOf" srcId="{7870F502-EB26-4E1C-AD02-B7964D9F8B5E}" destId="{BEBD7B9D-7C56-411D-9C39-95DBE278639D}" srcOrd="0" destOrd="0" presId="urn:microsoft.com/office/officeart/2009/3/layout/HorizontalOrganizationChart"/>
    <dgm:cxn modelId="{51D253B1-6183-42D1-BA6B-C9D726B6BFA4}" type="presParOf" srcId="{7870F502-EB26-4E1C-AD02-B7964D9F8B5E}" destId="{A226415D-E2C9-480B-9705-95C9EFCC869A}" srcOrd="1" destOrd="0" presId="urn:microsoft.com/office/officeart/2009/3/layout/HorizontalOrganizationChart"/>
    <dgm:cxn modelId="{D5471F69-788B-4F93-B654-182C6408022E}" type="presParOf" srcId="{377F43C9-BA5B-460B-B21C-67B3482AD930}" destId="{011DB9EF-7AA1-4B06-AF0A-035F3FF8E0C7}" srcOrd="1" destOrd="0" presId="urn:microsoft.com/office/officeart/2009/3/layout/HorizontalOrganizationChart"/>
    <dgm:cxn modelId="{0899B0F0-0F0C-4E3C-8FF0-FB9E3C037042}" type="presParOf" srcId="{377F43C9-BA5B-460B-B21C-67B3482AD930}" destId="{64FBED2B-EA3D-408B-8CD1-7AE805D05543}" srcOrd="2" destOrd="0" presId="urn:microsoft.com/office/officeart/2009/3/layout/HorizontalOrganizationChart"/>
    <dgm:cxn modelId="{2C496FC7-702C-4C25-B68B-C5DF6A64E5A2}" type="presParOf" srcId="{FA14E4C9-FED2-4034-A166-596542D06216}" destId="{BB15F874-3826-494F-918E-9492BF966B78}" srcOrd="1" destOrd="0" presId="urn:microsoft.com/office/officeart/2009/3/layout/HorizontalOrganizationChart"/>
    <dgm:cxn modelId="{7A682D45-CD31-4C9A-A8E3-2D8B2AA0E15B}" type="presParOf" srcId="{BB15F874-3826-494F-918E-9492BF966B78}" destId="{34A17D8C-0060-4584-8470-C7DDB8AE671F}" srcOrd="0" destOrd="0" presId="urn:microsoft.com/office/officeart/2009/3/layout/HorizontalOrganizationChart"/>
    <dgm:cxn modelId="{2D0EECF0-4523-4F7F-BC25-65A4BE2A585C}" type="presParOf" srcId="{34A17D8C-0060-4584-8470-C7DDB8AE671F}" destId="{9CF6A8A6-929B-46D4-A80C-F29DDF1FB41C}" srcOrd="0" destOrd="0" presId="urn:microsoft.com/office/officeart/2009/3/layout/HorizontalOrganizationChart"/>
    <dgm:cxn modelId="{E3E33469-2C17-4FCA-A8FB-534A27BC239D}" type="presParOf" srcId="{34A17D8C-0060-4584-8470-C7DDB8AE671F}" destId="{8A2BA131-82BF-45AC-AFC0-7AD7EA45E2FF}" srcOrd="1" destOrd="0" presId="urn:microsoft.com/office/officeart/2009/3/layout/HorizontalOrganizationChart"/>
    <dgm:cxn modelId="{FD8B6E60-AC9B-404E-BD73-6EED490D712F}" type="presParOf" srcId="{BB15F874-3826-494F-918E-9492BF966B78}" destId="{50540E0F-D447-4778-8681-D586D40F8524}" srcOrd="1" destOrd="0" presId="urn:microsoft.com/office/officeart/2009/3/layout/HorizontalOrganizationChart"/>
    <dgm:cxn modelId="{329EA2D0-688A-443C-92F1-FB1777B45833}" type="presParOf" srcId="{BB15F874-3826-494F-918E-9492BF966B78}" destId="{91BC3C5A-BA89-43E9-B159-3CA02D82263B}" srcOrd="2" destOrd="0" presId="urn:microsoft.com/office/officeart/2009/3/layout/HorizontalOrganizationChart"/>
    <dgm:cxn modelId="{75196FD4-1D72-434B-AEA9-142B72955B1E}" type="presParOf" srcId="{FA14E4C9-FED2-4034-A166-596542D06216}" destId="{40045940-6093-4F77-806C-BB47D1E8973D}" srcOrd="2" destOrd="0" presId="urn:microsoft.com/office/officeart/2009/3/layout/HorizontalOrganizationChart"/>
    <dgm:cxn modelId="{3B831F0A-0BDB-4313-84E2-D7D97DEB3FD5}" type="presParOf" srcId="{40045940-6093-4F77-806C-BB47D1E8973D}" destId="{8357057D-4438-4EDB-B973-3DA96F91F733}" srcOrd="0" destOrd="0" presId="urn:microsoft.com/office/officeart/2009/3/layout/HorizontalOrganizationChart"/>
    <dgm:cxn modelId="{64471D52-5043-41CC-ADC4-8B2AEEB18A0E}" type="presParOf" srcId="{8357057D-4438-4EDB-B973-3DA96F91F733}" destId="{17DC7579-1E3D-407A-9B15-39A57F7CC67B}" srcOrd="0" destOrd="0" presId="urn:microsoft.com/office/officeart/2009/3/layout/HorizontalOrganizationChart"/>
    <dgm:cxn modelId="{EB228363-730C-47C7-99B9-9B45BB1A0A16}" type="presParOf" srcId="{8357057D-4438-4EDB-B973-3DA96F91F733}" destId="{92201BBF-1099-4261-9E0D-19DCF11E2B14}" srcOrd="1" destOrd="0" presId="urn:microsoft.com/office/officeart/2009/3/layout/HorizontalOrganizationChart"/>
    <dgm:cxn modelId="{C811BB64-D998-46D1-A6A7-C2DC0CCD39A0}" type="presParOf" srcId="{40045940-6093-4F77-806C-BB47D1E8973D}" destId="{8E5C46C2-52AE-442B-A8D1-2642985E0F9F}" srcOrd="1" destOrd="0" presId="urn:microsoft.com/office/officeart/2009/3/layout/HorizontalOrganizationChart"/>
    <dgm:cxn modelId="{D703A209-778A-44F0-8C08-A1DD29AF0C38}" type="presParOf" srcId="{40045940-6093-4F77-806C-BB47D1E8973D}" destId="{81B5672A-BEB9-462B-BFD5-194236AF592E}" srcOrd="2" destOrd="0" presId="urn:microsoft.com/office/officeart/2009/3/layout/HorizontalOrganizationChart"/>
    <dgm:cxn modelId="{088DD902-FA5E-4ABA-955A-5BF5DB239FE2}" type="presParOf" srcId="{FA14E4C9-FED2-4034-A166-596542D06216}" destId="{E8C6150D-0945-4911-AEAE-50112691F378}" srcOrd="3" destOrd="0" presId="urn:microsoft.com/office/officeart/2009/3/layout/HorizontalOrganizationChart"/>
    <dgm:cxn modelId="{8A6E4639-519B-4A83-B032-4DFBC0004801}" type="presParOf" srcId="{E8C6150D-0945-4911-AEAE-50112691F378}" destId="{3D2029FD-639E-4885-9916-D682ADD70D15}" srcOrd="0" destOrd="0" presId="urn:microsoft.com/office/officeart/2009/3/layout/HorizontalOrganizationChart"/>
    <dgm:cxn modelId="{3E45F2CF-17FE-4676-A9A9-E240AA8AD8A1}" type="presParOf" srcId="{3D2029FD-639E-4885-9916-D682ADD70D15}" destId="{C4DB9F9C-91BB-47F5-8123-206387AF1705}" srcOrd="0" destOrd="0" presId="urn:microsoft.com/office/officeart/2009/3/layout/HorizontalOrganizationChart"/>
    <dgm:cxn modelId="{D66DAAED-5420-4ABA-829F-7A833219151C}" type="presParOf" srcId="{3D2029FD-639E-4885-9916-D682ADD70D15}" destId="{789B3194-694F-4C21-B723-339A3F23D8E2}" srcOrd="1" destOrd="0" presId="urn:microsoft.com/office/officeart/2009/3/layout/HorizontalOrganizationChart"/>
    <dgm:cxn modelId="{1F3FCD04-54BE-4580-BC2C-CCF01D4A24D6}" type="presParOf" srcId="{E8C6150D-0945-4911-AEAE-50112691F378}" destId="{C6C0CC80-4617-4D0F-97D8-4D8153475C16}" srcOrd="1" destOrd="0" presId="urn:microsoft.com/office/officeart/2009/3/layout/HorizontalOrganizationChart"/>
    <dgm:cxn modelId="{7A9E7FDE-CE95-4A0E-A6ED-55745F1BAB7F}" type="presParOf" srcId="{E8C6150D-0945-4911-AEAE-50112691F378}" destId="{4FB689A3-A0AE-4068-87EA-D62C5425BE50}" srcOrd="2" destOrd="0" presId="urn:microsoft.com/office/officeart/2009/3/layout/HorizontalOrganizationChar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ADA6403-FD17-4035-BC0C-5F69AE198A30}" type="doc">
      <dgm:prSet loTypeId="urn:microsoft.com/office/officeart/2016/7/layout/LinearBlockProcessNumbered" loCatId="process" qsTypeId="urn:microsoft.com/office/officeart/2005/8/quickstyle/simple5" qsCatId="simple" csTypeId="urn:microsoft.com/office/officeart/2005/8/colors/colorful2" csCatId="colorful"/>
      <dgm:spPr/>
      <dgm:t>
        <a:bodyPr/>
        <a:lstStyle/>
        <a:p>
          <a:endParaRPr lang="en-US"/>
        </a:p>
      </dgm:t>
    </dgm:pt>
    <dgm:pt modelId="{B9D32CB6-840D-4CAC-97D3-434CB8751DE0}">
      <dgm:prSet/>
      <dgm:spPr/>
      <dgm:t>
        <a:bodyPr/>
        <a:lstStyle/>
        <a:p>
          <a:r>
            <a:rPr lang="en-US"/>
            <a:t>georedundant </a:t>
          </a:r>
        </a:p>
      </dgm:t>
    </dgm:pt>
    <dgm:pt modelId="{0536E432-D068-424B-BCBA-022C497D5253}" type="parTrans" cxnId="{6AB894C5-657B-4830-B041-D9D44F6782F3}">
      <dgm:prSet/>
      <dgm:spPr/>
      <dgm:t>
        <a:bodyPr/>
        <a:lstStyle/>
        <a:p>
          <a:endParaRPr lang="en-US"/>
        </a:p>
      </dgm:t>
    </dgm:pt>
    <dgm:pt modelId="{717AB714-1D23-4EBD-9676-25A3C47E73CB}" type="sibTrans" cxnId="{6AB894C5-657B-4830-B041-D9D44F6782F3}">
      <dgm:prSet phldrT="01" phldr="0"/>
      <dgm:spPr/>
      <dgm:t>
        <a:bodyPr/>
        <a:lstStyle/>
        <a:p>
          <a:r>
            <a:rPr lang="en-US"/>
            <a:t>01</a:t>
          </a:r>
        </a:p>
      </dgm:t>
    </dgm:pt>
    <dgm:pt modelId="{4FEDABA9-6F97-4AB4-A9BD-1A918B63D703}">
      <dgm:prSet/>
      <dgm:spPr/>
      <dgm:t>
        <a:bodyPr/>
        <a:lstStyle/>
        <a:p>
          <a:r>
            <a:rPr lang="en-US"/>
            <a:t>Vnet2Vnet connection.</a:t>
          </a:r>
        </a:p>
      </dgm:t>
    </dgm:pt>
    <dgm:pt modelId="{EC8831EE-9362-48B5-A686-790FE6209AC0}" type="parTrans" cxnId="{A42DC4FF-2661-4926-AEEE-7462778C99F4}">
      <dgm:prSet/>
      <dgm:spPr/>
      <dgm:t>
        <a:bodyPr/>
        <a:lstStyle/>
        <a:p>
          <a:endParaRPr lang="en-US"/>
        </a:p>
      </dgm:t>
    </dgm:pt>
    <dgm:pt modelId="{46AF409D-DAC5-4BC2-9D1B-6CBCE1F0043F}" type="sibTrans" cxnId="{A42DC4FF-2661-4926-AEEE-7462778C99F4}">
      <dgm:prSet phldrT="02" phldr="0"/>
      <dgm:spPr/>
      <dgm:t>
        <a:bodyPr/>
        <a:lstStyle/>
        <a:p>
          <a:r>
            <a:rPr lang="en-US"/>
            <a:t>02</a:t>
          </a:r>
        </a:p>
      </dgm:t>
    </dgm:pt>
    <dgm:pt modelId="{4240352E-933E-4046-BF19-F7B65832173C}">
      <dgm:prSet/>
      <dgm:spPr/>
      <dgm:t>
        <a:bodyPr/>
        <a:lstStyle/>
        <a:p>
          <a:r>
            <a:rPr lang="en-US"/>
            <a:t>Active/Active VPN tunnel for availability.</a:t>
          </a:r>
        </a:p>
      </dgm:t>
    </dgm:pt>
    <dgm:pt modelId="{91E12B02-9A07-4018-A6AD-2DCD21EF88BE}" type="parTrans" cxnId="{6AF3EFC0-66F1-43AC-A433-EFD48A300093}">
      <dgm:prSet/>
      <dgm:spPr/>
      <dgm:t>
        <a:bodyPr/>
        <a:lstStyle/>
        <a:p>
          <a:endParaRPr lang="en-US"/>
        </a:p>
      </dgm:t>
    </dgm:pt>
    <dgm:pt modelId="{32D44A09-D513-45F3-9D4E-E0F5A5B04B38}" type="sibTrans" cxnId="{6AF3EFC0-66F1-43AC-A433-EFD48A300093}">
      <dgm:prSet phldrT="03" phldr="0"/>
      <dgm:spPr/>
      <dgm:t>
        <a:bodyPr/>
        <a:lstStyle/>
        <a:p>
          <a:r>
            <a:rPr lang="en-US"/>
            <a:t>03</a:t>
          </a:r>
        </a:p>
      </dgm:t>
    </dgm:pt>
    <dgm:pt modelId="{8071B816-4C1A-4B09-A2C3-8845F6839E5E}" type="pres">
      <dgm:prSet presAssocID="{CADA6403-FD17-4035-BC0C-5F69AE198A30}" presName="Name0" presStyleCnt="0">
        <dgm:presLayoutVars>
          <dgm:animLvl val="lvl"/>
          <dgm:resizeHandles val="exact"/>
        </dgm:presLayoutVars>
      </dgm:prSet>
      <dgm:spPr/>
    </dgm:pt>
    <dgm:pt modelId="{99A94CC3-BAF3-4E3B-A2A8-704EE24808C4}" type="pres">
      <dgm:prSet presAssocID="{B9D32CB6-840D-4CAC-97D3-434CB8751DE0}" presName="compositeNode" presStyleCnt="0">
        <dgm:presLayoutVars>
          <dgm:bulletEnabled val="1"/>
        </dgm:presLayoutVars>
      </dgm:prSet>
      <dgm:spPr/>
    </dgm:pt>
    <dgm:pt modelId="{E0CAB0CC-C126-4CE8-8446-101BDEDE238E}" type="pres">
      <dgm:prSet presAssocID="{B9D32CB6-840D-4CAC-97D3-434CB8751DE0}" presName="bgRect" presStyleLbl="alignNode1" presStyleIdx="0" presStyleCnt="3"/>
      <dgm:spPr/>
    </dgm:pt>
    <dgm:pt modelId="{F8B9FE0D-7541-4933-9C2D-8453FE1AC7C2}" type="pres">
      <dgm:prSet presAssocID="{717AB714-1D23-4EBD-9676-25A3C47E73CB}" presName="sibTransNodeRect" presStyleLbl="alignNode1" presStyleIdx="0" presStyleCnt="3">
        <dgm:presLayoutVars>
          <dgm:chMax val="0"/>
          <dgm:bulletEnabled val="1"/>
        </dgm:presLayoutVars>
      </dgm:prSet>
      <dgm:spPr/>
    </dgm:pt>
    <dgm:pt modelId="{BFB8B208-0D24-4FF3-B4E8-04BE59F9BCD0}" type="pres">
      <dgm:prSet presAssocID="{B9D32CB6-840D-4CAC-97D3-434CB8751DE0}" presName="nodeRect" presStyleLbl="alignNode1" presStyleIdx="0" presStyleCnt="3">
        <dgm:presLayoutVars>
          <dgm:bulletEnabled val="1"/>
        </dgm:presLayoutVars>
      </dgm:prSet>
      <dgm:spPr/>
    </dgm:pt>
    <dgm:pt modelId="{49514060-EC25-4404-9C69-8D76844850F4}" type="pres">
      <dgm:prSet presAssocID="{717AB714-1D23-4EBD-9676-25A3C47E73CB}" presName="sibTrans" presStyleCnt="0"/>
      <dgm:spPr/>
    </dgm:pt>
    <dgm:pt modelId="{56A4DF7B-CB8D-4123-B19E-E39E82838FBD}" type="pres">
      <dgm:prSet presAssocID="{4FEDABA9-6F97-4AB4-A9BD-1A918B63D703}" presName="compositeNode" presStyleCnt="0">
        <dgm:presLayoutVars>
          <dgm:bulletEnabled val="1"/>
        </dgm:presLayoutVars>
      </dgm:prSet>
      <dgm:spPr/>
    </dgm:pt>
    <dgm:pt modelId="{F8F33B21-8DFF-4475-9FAB-B222C793C4F6}" type="pres">
      <dgm:prSet presAssocID="{4FEDABA9-6F97-4AB4-A9BD-1A918B63D703}" presName="bgRect" presStyleLbl="alignNode1" presStyleIdx="1" presStyleCnt="3"/>
      <dgm:spPr/>
    </dgm:pt>
    <dgm:pt modelId="{EF42677F-59D4-4F79-B1FF-2B5DB26FAE4A}" type="pres">
      <dgm:prSet presAssocID="{46AF409D-DAC5-4BC2-9D1B-6CBCE1F0043F}" presName="sibTransNodeRect" presStyleLbl="alignNode1" presStyleIdx="1" presStyleCnt="3">
        <dgm:presLayoutVars>
          <dgm:chMax val="0"/>
          <dgm:bulletEnabled val="1"/>
        </dgm:presLayoutVars>
      </dgm:prSet>
      <dgm:spPr/>
    </dgm:pt>
    <dgm:pt modelId="{92758E59-BB0F-4024-BFDB-8E98C946D39A}" type="pres">
      <dgm:prSet presAssocID="{4FEDABA9-6F97-4AB4-A9BD-1A918B63D703}" presName="nodeRect" presStyleLbl="alignNode1" presStyleIdx="1" presStyleCnt="3">
        <dgm:presLayoutVars>
          <dgm:bulletEnabled val="1"/>
        </dgm:presLayoutVars>
      </dgm:prSet>
      <dgm:spPr/>
    </dgm:pt>
    <dgm:pt modelId="{C505F3C9-ACFB-430E-9DEC-93A7B07A0F91}" type="pres">
      <dgm:prSet presAssocID="{46AF409D-DAC5-4BC2-9D1B-6CBCE1F0043F}" presName="sibTrans" presStyleCnt="0"/>
      <dgm:spPr/>
    </dgm:pt>
    <dgm:pt modelId="{70299AE4-2BA3-4ACC-929F-B4A225871B12}" type="pres">
      <dgm:prSet presAssocID="{4240352E-933E-4046-BF19-F7B65832173C}" presName="compositeNode" presStyleCnt="0">
        <dgm:presLayoutVars>
          <dgm:bulletEnabled val="1"/>
        </dgm:presLayoutVars>
      </dgm:prSet>
      <dgm:spPr/>
    </dgm:pt>
    <dgm:pt modelId="{C90DECAA-70B5-40BF-A302-12397F28E099}" type="pres">
      <dgm:prSet presAssocID="{4240352E-933E-4046-BF19-F7B65832173C}" presName="bgRect" presStyleLbl="alignNode1" presStyleIdx="2" presStyleCnt="3"/>
      <dgm:spPr/>
    </dgm:pt>
    <dgm:pt modelId="{7A743747-BEA6-4896-9639-8390BA1BB417}" type="pres">
      <dgm:prSet presAssocID="{32D44A09-D513-45F3-9D4E-E0F5A5B04B38}" presName="sibTransNodeRect" presStyleLbl="alignNode1" presStyleIdx="2" presStyleCnt="3">
        <dgm:presLayoutVars>
          <dgm:chMax val="0"/>
          <dgm:bulletEnabled val="1"/>
        </dgm:presLayoutVars>
      </dgm:prSet>
      <dgm:spPr/>
    </dgm:pt>
    <dgm:pt modelId="{35D8F25B-A96C-4DCE-B20A-0789C4CE82E3}" type="pres">
      <dgm:prSet presAssocID="{4240352E-933E-4046-BF19-F7B65832173C}" presName="nodeRect" presStyleLbl="alignNode1" presStyleIdx="2" presStyleCnt="3">
        <dgm:presLayoutVars>
          <dgm:bulletEnabled val="1"/>
        </dgm:presLayoutVars>
      </dgm:prSet>
      <dgm:spPr/>
    </dgm:pt>
  </dgm:ptLst>
  <dgm:cxnLst>
    <dgm:cxn modelId="{B499566B-EF8F-4591-9E04-F42FB744AA45}" type="presOf" srcId="{32D44A09-D513-45F3-9D4E-E0F5A5B04B38}" destId="{7A743747-BEA6-4896-9639-8390BA1BB417}" srcOrd="0" destOrd="0" presId="urn:microsoft.com/office/officeart/2016/7/layout/LinearBlockProcessNumbered"/>
    <dgm:cxn modelId="{67287870-6E06-470F-8C1B-53B47BC73CB8}" type="presOf" srcId="{CADA6403-FD17-4035-BC0C-5F69AE198A30}" destId="{8071B816-4C1A-4B09-A2C3-8845F6839E5E}" srcOrd="0" destOrd="0" presId="urn:microsoft.com/office/officeart/2016/7/layout/LinearBlockProcessNumbered"/>
    <dgm:cxn modelId="{BE2D3E7D-CF8D-4179-AE5E-B9856ABB9E76}" type="presOf" srcId="{717AB714-1D23-4EBD-9676-25A3C47E73CB}" destId="{F8B9FE0D-7541-4933-9C2D-8453FE1AC7C2}" srcOrd="0" destOrd="0" presId="urn:microsoft.com/office/officeart/2016/7/layout/LinearBlockProcessNumbered"/>
    <dgm:cxn modelId="{5032E07F-06AB-4387-807D-8BB30BB7BF19}" type="presOf" srcId="{4240352E-933E-4046-BF19-F7B65832173C}" destId="{C90DECAA-70B5-40BF-A302-12397F28E099}" srcOrd="0" destOrd="0" presId="urn:microsoft.com/office/officeart/2016/7/layout/LinearBlockProcessNumbered"/>
    <dgm:cxn modelId="{8B2890A6-7A19-442E-8662-4359826EC9AF}" type="presOf" srcId="{4FEDABA9-6F97-4AB4-A9BD-1A918B63D703}" destId="{92758E59-BB0F-4024-BFDB-8E98C946D39A}" srcOrd="1" destOrd="0" presId="urn:microsoft.com/office/officeart/2016/7/layout/LinearBlockProcessNumbered"/>
    <dgm:cxn modelId="{A2A854BA-F5AD-41EA-8C7D-4D9DC441D5E4}" type="presOf" srcId="{B9D32CB6-840D-4CAC-97D3-434CB8751DE0}" destId="{E0CAB0CC-C126-4CE8-8446-101BDEDE238E}" srcOrd="0" destOrd="0" presId="urn:microsoft.com/office/officeart/2016/7/layout/LinearBlockProcessNumbered"/>
    <dgm:cxn modelId="{6AF3EFC0-66F1-43AC-A433-EFD48A300093}" srcId="{CADA6403-FD17-4035-BC0C-5F69AE198A30}" destId="{4240352E-933E-4046-BF19-F7B65832173C}" srcOrd="2" destOrd="0" parTransId="{91E12B02-9A07-4018-A6AD-2DCD21EF88BE}" sibTransId="{32D44A09-D513-45F3-9D4E-E0F5A5B04B38}"/>
    <dgm:cxn modelId="{6AB894C5-657B-4830-B041-D9D44F6782F3}" srcId="{CADA6403-FD17-4035-BC0C-5F69AE198A30}" destId="{B9D32CB6-840D-4CAC-97D3-434CB8751DE0}" srcOrd="0" destOrd="0" parTransId="{0536E432-D068-424B-BCBA-022C497D5253}" sibTransId="{717AB714-1D23-4EBD-9676-25A3C47E73CB}"/>
    <dgm:cxn modelId="{C35D1CD5-A3CE-4E8D-B825-51B6F15AD47A}" type="presOf" srcId="{46AF409D-DAC5-4BC2-9D1B-6CBCE1F0043F}" destId="{EF42677F-59D4-4F79-B1FF-2B5DB26FAE4A}" srcOrd="0" destOrd="0" presId="urn:microsoft.com/office/officeart/2016/7/layout/LinearBlockProcessNumbered"/>
    <dgm:cxn modelId="{5154E7D8-38A2-421A-89E3-8B716487ABD5}" type="presOf" srcId="{4240352E-933E-4046-BF19-F7B65832173C}" destId="{35D8F25B-A96C-4DCE-B20A-0789C4CE82E3}" srcOrd="1" destOrd="0" presId="urn:microsoft.com/office/officeart/2016/7/layout/LinearBlockProcessNumbered"/>
    <dgm:cxn modelId="{E0875AE2-1FB5-4D4D-9997-411E6262ADDB}" type="presOf" srcId="{B9D32CB6-840D-4CAC-97D3-434CB8751DE0}" destId="{BFB8B208-0D24-4FF3-B4E8-04BE59F9BCD0}" srcOrd="1" destOrd="0" presId="urn:microsoft.com/office/officeart/2016/7/layout/LinearBlockProcessNumbered"/>
    <dgm:cxn modelId="{614ADAF6-9397-4FF1-AC31-1B2B799DADAD}" type="presOf" srcId="{4FEDABA9-6F97-4AB4-A9BD-1A918B63D703}" destId="{F8F33B21-8DFF-4475-9FAB-B222C793C4F6}" srcOrd="0" destOrd="0" presId="urn:microsoft.com/office/officeart/2016/7/layout/LinearBlockProcessNumbered"/>
    <dgm:cxn modelId="{A42DC4FF-2661-4926-AEEE-7462778C99F4}" srcId="{CADA6403-FD17-4035-BC0C-5F69AE198A30}" destId="{4FEDABA9-6F97-4AB4-A9BD-1A918B63D703}" srcOrd="1" destOrd="0" parTransId="{EC8831EE-9362-48B5-A686-790FE6209AC0}" sibTransId="{46AF409D-DAC5-4BC2-9D1B-6CBCE1F0043F}"/>
    <dgm:cxn modelId="{ADDC040C-E90F-4386-B4E6-96FF9DA1892A}" type="presParOf" srcId="{8071B816-4C1A-4B09-A2C3-8845F6839E5E}" destId="{99A94CC3-BAF3-4E3B-A2A8-704EE24808C4}" srcOrd="0" destOrd="0" presId="urn:microsoft.com/office/officeart/2016/7/layout/LinearBlockProcessNumbered"/>
    <dgm:cxn modelId="{6EB293F2-C7D6-43F3-B012-5331987333C4}" type="presParOf" srcId="{99A94CC3-BAF3-4E3B-A2A8-704EE24808C4}" destId="{E0CAB0CC-C126-4CE8-8446-101BDEDE238E}" srcOrd="0" destOrd="0" presId="urn:microsoft.com/office/officeart/2016/7/layout/LinearBlockProcessNumbered"/>
    <dgm:cxn modelId="{E6A711F7-62A1-48E4-ADB8-D6E4B198367E}" type="presParOf" srcId="{99A94CC3-BAF3-4E3B-A2A8-704EE24808C4}" destId="{F8B9FE0D-7541-4933-9C2D-8453FE1AC7C2}" srcOrd="1" destOrd="0" presId="urn:microsoft.com/office/officeart/2016/7/layout/LinearBlockProcessNumbered"/>
    <dgm:cxn modelId="{4E868E69-D1AC-4503-8EFE-A7A3AD9C670D}" type="presParOf" srcId="{99A94CC3-BAF3-4E3B-A2A8-704EE24808C4}" destId="{BFB8B208-0D24-4FF3-B4E8-04BE59F9BCD0}" srcOrd="2" destOrd="0" presId="urn:microsoft.com/office/officeart/2016/7/layout/LinearBlockProcessNumbered"/>
    <dgm:cxn modelId="{D15D83CD-0D6E-41E1-B5BC-868C1702D370}" type="presParOf" srcId="{8071B816-4C1A-4B09-A2C3-8845F6839E5E}" destId="{49514060-EC25-4404-9C69-8D76844850F4}" srcOrd="1" destOrd="0" presId="urn:microsoft.com/office/officeart/2016/7/layout/LinearBlockProcessNumbered"/>
    <dgm:cxn modelId="{991A4711-3C3E-488B-A8FE-F9E05A2F1C5E}" type="presParOf" srcId="{8071B816-4C1A-4B09-A2C3-8845F6839E5E}" destId="{56A4DF7B-CB8D-4123-B19E-E39E82838FBD}" srcOrd="2" destOrd="0" presId="urn:microsoft.com/office/officeart/2016/7/layout/LinearBlockProcessNumbered"/>
    <dgm:cxn modelId="{E0351BD2-69BA-45DB-A1A8-B811AC4A2346}" type="presParOf" srcId="{56A4DF7B-CB8D-4123-B19E-E39E82838FBD}" destId="{F8F33B21-8DFF-4475-9FAB-B222C793C4F6}" srcOrd="0" destOrd="0" presId="urn:microsoft.com/office/officeart/2016/7/layout/LinearBlockProcessNumbered"/>
    <dgm:cxn modelId="{35CE317E-264F-473E-9961-734032E5F3DA}" type="presParOf" srcId="{56A4DF7B-CB8D-4123-B19E-E39E82838FBD}" destId="{EF42677F-59D4-4F79-B1FF-2B5DB26FAE4A}" srcOrd="1" destOrd="0" presId="urn:microsoft.com/office/officeart/2016/7/layout/LinearBlockProcessNumbered"/>
    <dgm:cxn modelId="{57BB944C-AA21-4959-99FD-3521C4957E82}" type="presParOf" srcId="{56A4DF7B-CB8D-4123-B19E-E39E82838FBD}" destId="{92758E59-BB0F-4024-BFDB-8E98C946D39A}" srcOrd="2" destOrd="0" presId="urn:microsoft.com/office/officeart/2016/7/layout/LinearBlockProcessNumbered"/>
    <dgm:cxn modelId="{C551879E-018F-4162-8B03-B31B289B0AFA}" type="presParOf" srcId="{8071B816-4C1A-4B09-A2C3-8845F6839E5E}" destId="{C505F3C9-ACFB-430E-9DEC-93A7B07A0F91}" srcOrd="3" destOrd="0" presId="urn:microsoft.com/office/officeart/2016/7/layout/LinearBlockProcessNumbered"/>
    <dgm:cxn modelId="{B3BC1EDE-F350-4371-ABF5-1B073C812E4D}" type="presParOf" srcId="{8071B816-4C1A-4B09-A2C3-8845F6839E5E}" destId="{70299AE4-2BA3-4ACC-929F-B4A225871B12}" srcOrd="4" destOrd="0" presId="urn:microsoft.com/office/officeart/2016/7/layout/LinearBlockProcessNumbered"/>
    <dgm:cxn modelId="{D3C9BC83-9155-4584-ACBC-212511E441B1}" type="presParOf" srcId="{70299AE4-2BA3-4ACC-929F-B4A225871B12}" destId="{C90DECAA-70B5-40BF-A302-12397F28E099}" srcOrd="0" destOrd="0" presId="urn:microsoft.com/office/officeart/2016/7/layout/LinearBlockProcessNumbered"/>
    <dgm:cxn modelId="{3DB30DDD-6AF6-4A40-B52F-8FFA17398AD1}" type="presParOf" srcId="{70299AE4-2BA3-4ACC-929F-B4A225871B12}" destId="{7A743747-BEA6-4896-9639-8390BA1BB417}" srcOrd="1" destOrd="0" presId="urn:microsoft.com/office/officeart/2016/7/layout/LinearBlockProcessNumbered"/>
    <dgm:cxn modelId="{8DF7565E-FA1C-405C-9B50-C2BB86E9F092}" type="presParOf" srcId="{70299AE4-2BA3-4ACC-929F-B4A225871B12}" destId="{35D8F25B-A96C-4DCE-B20A-0789C4CE82E3}" srcOrd="2" destOrd="0" presId="urn:microsoft.com/office/officeart/2016/7/layout/LinearBlockProcessNumbered"/>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E50FA8-58AC-4377-AD27-BFBA9559FD92}" type="doc">
      <dgm:prSet loTypeId="urn:microsoft.com/office/officeart/2005/8/layout/hProcess9" loCatId="process" qsTypeId="urn:microsoft.com/office/officeart/2005/8/quickstyle/simple4" qsCatId="simple" csTypeId="urn:microsoft.com/office/officeart/2005/8/colors/accent1_2" csCatId="accent1"/>
      <dgm:spPr/>
      <dgm:t>
        <a:bodyPr/>
        <a:lstStyle/>
        <a:p>
          <a:endParaRPr lang="en-US"/>
        </a:p>
      </dgm:t>
    </dgm:pt>
    <dgm:pt modelId="{97267412-623E-4FCC-88B9-8850484D5E56}">
      <dgm:prSet/>
      <dgm:spPr/>
      <dgm:t>
        <a:bodyPr/>
        <a:lstStyle/>
        <a:p>
          <a:r>
            <a:rPr lang="en-US" baseline="0"/>
            <a:t>Two sets of regional pairs</a:t>
          </a:r>
          <a:endParaRPr lang="en-US"/>
        </a:p>
      </dgm:t>
    </dgm:pt>
    <dgm:pt modelId="{B7C63E3F-0483-4F40-8A44-386B1045B18C}" type="parTrans" cxnId="{A74F4E46-A9FD-449B-8D61-10CED69CAFC7}">
      <dgm:prSet/>
      <dgm:spPr/>
      <dgm:t>
        <a:bodyPr/>
        <a:lstStyle/>
        <a:p>
          <a:endParaRPr lang="en-US"/>
        </a:p>
      </dgm:t>
    </dgm:pt>
    <dgm:pt modelId="{C6B72933-EE54-4FE6-803A-C13D1129EE09}" type="sibTrans" cxnId="{A74F4E46-A9FD-449B-8D61-10CED69CAFC7}">
      <dgm:prSet/>
      <dgm:spPr/>
      <dgm:t>
        <a:bodyPr/>
        <a:lstStyle/>
        <a:p>
          <a:endParaRPr lang="en-US"/>
        </a:p>
      </dgm:t>
    </dgm:pt>
    <dgm:pt modelId="{EC2ED745-7D31-4971-9C87-9C105C9C0EE3}">
      <dgm:prSet/>
      <dgm:spPr/>
      <dgm:t>
        <a:bodyPr/>
        <a:lstStyle/>
        <a:p>
          <a:r>
            <a:rPr lang="en-US" baseline="0"/>
            <a:t>A Site2Site between Regional Pairs (optional)</a:t>
          </a:r>
          <a:endParaRPr lang="en-US"/>
        </a:p>
      </dgm:t>
    </dgm:pt>
    <dgm:pt modelId="{8CC1FD6C-74EA-48AD-8B3F-8747C8744F01}" type="parTrans" cxnId="{84E1CD0B-C3B7-41A1-BA61-E9FEB5287371}">
      <dgm:prSet/>
      <dgm:spPr/>
      <dgm:t>
        <a:bodyPr/>
        <a:lstStyle/>
        <a:p>
          <a:endParaRPr lang="en-US"/>
        </a:p>
      </dgm:t>
    </dgm:pt>
    <dgm:pt modelId="{AAD82AAD-4F70-4424-A45C-90762A2E1F39}" type="sibTrans" cxnId="{84E1CD0B-C3B7-41A1-BA61-E9FEB5287371}">
      <dgm:prSet/>
      <dgm:spPr/>
      <dgm:t>
        <a:bodyPr/>
        <a:lstStyle/>
        <a:p>
          <a:endParaRPr lang="en-US"/>
        </a:p>
      </dgm:t>
    </dgm:pt>
    <dgm:pt modelId="{A64D0BED-A232-41C9-847C-CD378548D90C}" type="pres">
      <dgm:prSet presAssocID="{D4E50FA8-58AC-4377-AD27-BFBA9559FD92}" presName="CompostProcess" presStyleCnt="0">
        <dgm:presLayoutVars>
          <dgm:dir/>
          <dgm:resizeHandles val="exact"/>
        </dgm:presLayoutVars>
      </dgm:prSet>
      <dgm:spPr/>
    </dgm:pt>
    <dgm:pt modelId="{C68FFBD9-ED12-40EC-B8B9-5B3DEDADDEB3}" type="pres">
      <dgm:prSet presAssocID="{D4E50FA8-58AC-4377-AD27-BFBA9559FD92}" presName="arrow" presStyleLbl="bgShp" presStyleIdx="0" presStyleCnt="1"/>
      <dgm:spPr/>
    </dgm:pt>
    <dgm:pt modelId="{75179244-83BC-4484-A73F-7880D3002277}" type="pres">
      <dgm:prSet presAssocID="{D4E50FA8-58AC-4377-AD27-BFBA9559FD92}" presName="linearProcess" presStyleCnt="0"/>
      <dgm:spPr/>
    </dgm:pt>
    <dgm:pt modelId="{476220DE-EF16-4A83-81F7-BF2492524C70}" type="pres">
      <dgm:prSet presAssocID="{97267412-623E-4FCC-88B9-8850484D5E56}" presName="textNode" presStyleLbl="node1" presStyleIdx="0" presStyleCnt="2">
        <dgm:presLayoutVars>
          <dgm:bulletEnabled val="1"/>
        </dgm:presLayoutVars>
      </dgm:prSet>
      <dgm:spPr/>
    </dgm:pt>
    <dgm:pt modelId="{8B5BFD1A-26C7-442D-AEDF-E1FFF7412A56}" type="pres">
      <dgm:prSet presAssocID="{C6B72933-EE54-4FE6-803A-C13D1129EE09}" presName="sibTrans" presStyleCnt="0"/>
      <dgm:spPr/>
    </dgm:pt>
    <dgm:pt modelId="{73F292D8-20E0-4004-B6AB-1E5D81E2625E}" type="pres">
      <dgm:prSet presAssocID="{EC2ED745-7D31-4971-9C87-9C105C9C0EE3}" presName="textNode" presStyleLbl="node1" presStyleIdx="1" presStyleCnt="2">
        <dgm:presLayoutVars>
          <dgm:bulletEnabled val="1"/>
        </dgm:presLayoutVars>
      </dgm:prSet>
      <dgm:spPr/>
    </dgm:pt>
  </dgm:ptLst>
  <dgm:cxnLst>
    <dgm:cxn modelId="{84E1CD0B-C3B7-41A1-BA61-E9FEB5287371}" srcId="{D4E50FA8-58AC-4377-AD27-BFBA9559FD92}" destId="{EC2ED745-7D31-4971-9C87-9C105C9C0EE3}" srcOrd="1" destOrd="0" parTransId="{8CC1FD6C-74EA-48AD-8B3F-8747C8744F01}" sibTransId="{AAD82AAD-4F70-4424-A45C-90762A2E1F39}"/>
    <dgm:cxn modelId="{40E49163-73DC-4149-BA38-AD9B502E5C25}" type="presOf" srcId="{EC2ED745-7D31-4971-9C87-9C105C9C0EE3}" destId="{73F292D8-20E0-4004-B6AB-1E5D81E2625E}" srcOrd="0" destOrd="0" presId="urn:microsoft.com/office/officeart/2005/8/layout/hProcess9"/>
    <dgm:cxn modelId="{A74F4E46-A9FD-449B-8D61-10CED69CAFC7}" srcId="{D4E50FA8-58AC-4377-AD27-BFBA9559FD92}" destId="{97267412-623E-4FCC-88B9-8850484D5E56}" srcOrd="0" destOrd="0" parTransId="{B7C63E3F-0483-4F40-8A44-386B1045B18C}" sibTransId="{C6B72933-EE54-4FE6-803A-C13D1129EE09}"/>
    <dgm:cxn modelId="{B876DE7B-7EFD-4A91-BD7E-E25553DE3FB3}" type="presOf" srcId="{97267412-623E-4FCC-88B9-8850484D5E56}" destId="{476220DE-EF16-4A83-81F7-BF2492524C70}" srcOrd="0" destOrd="0" presId="urn:microsoft.com/office/officeart/2005/8/layout/hProcess9"/>
    <dgm:cxn modelId="{73EC2FE3-96C8-4140-A503-187CBA26B5FD}" type="presOf" srcId="{D4E50FA8-58AC-4377-AD27-BFBA9559FD92}" destId="{A64D0BED-A232-41C9-847C-CD378548D90C}" srcOrd="0" destOrd="0" presId="urn:microsoft.com/office/officeart/2005/8/layout/hProcess9"/>
    <dgm:cxn modelId="{48D540C3-CD47-4FA2-9855-896D9335A834}" type="presParOf" srcId="{A64D0BED-A232-41C9-847C-CD378548D90C}" destId="{C68FFBD9-ED12-40EC-B8B9-5B3DEDADDEB3}" srcOrd="0" destOrd="0" presId="urn:microsoft.com/office/officeart/2005/8/layout/hProcess9"/>
    <dgm:cxn modelId="{2AE9D363-9A4A-451C-A225-0EDE616BCBED}" type="presParOf" srcId="{A64D0BED-A232-41C9-847C-CD378548D90C}" destId="{75179244-83BC-4484-A73F-7880D3002277}" srcOrd="1" destOrd="0" presId="urn:microsoft.com/office/officeart/2005/8/layout/hProcess9"/>
    <dgm:cxn modelId="{790EE7E9-AA0A-47CB-949A-187352D1911F}" type="presParOf" srcId="{75179244-83BC-4484-A73F-7880D3002277}" destId="{476220DE-EF16-4A83-81F7-BF2492524C70}" srcOrd="0" destOrd="0" presId="urn:microsoft.com/office/officeart/2005/8/layout/hProcess9"/>
    <dgm:cxn modelId="{09890BC1-120F-4BD9-97FD-AD8861FCFC0D}" type="presParOf" srcId="{75179244-83BC-4484-A73F-7880D3002277}" destId="{8B5BFD1A-26C7-442D-AEDF-E1FFF7412A56}" srcOrd="1" destOrd="0" presId="urn:microsoft.com/office/officeart/2005/8/layout/hProcess9"/>
    <dgm:cxn modelId="{A4B8BB3F-09DF-4A20-8BA7-7BAFB363275F}" type="presParOf" srcId="{75179244-83BC-4484-A73F-7880D3002277}" destId="{73F292D8-20E0-4004-B6AB-1E5D81E2625E}" srcOrd="2" destOrd="0" presId="urn:microsoft.com/office/officeart/2005/8/layout/hProcess9"/>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0D0F76-EC86-4C74-B853-43DEF9D99595}">
      <dsp:nvSpPr>
        <dsp:cNvPr id="0" name=""/>
        <dsp:cNvSpPr/>
      </dsp:nvSpPr>
      <dsp:spPr>
        <a:xfrm>
          <a:off x="0" y="431"/>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7CC808-4178-4C84-9451-3E1E447239BF}">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New cloud enrollments often don’t get utilized because the technical and business stakeholders are not aware of the cloud adoption strategy</a:t>
          </a:r>
        </a:p>
      </dsp:txBody>
      <dsp:txXfrm>
        <a:off x="0" y="431"/>
        <a:ext cx="5222781" cy="504327"/>
      </dsp:txXfrm>
    </dsp:sp>
    <dsp:sp modelId="{7238A279-B695-4D5B-BC7A-1743E34DA682}">
      <dsp:nvSpPr>
        <dsp:cNvPr id="0" name=""/>
        <dsp:cNvSpPr/>
      </dsp:nvSpPr>
      <dsp:spPr>
        <a:xfrm>
          <a:off x="0" y="504758"/>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18A63C-6441-4B75-8186-81229E88B9A5}">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Financial and technical stakeholders often change, causing long delays if Azure enterprise roles are assigned to individuals.</a:t>
          </a:r>
        </a:p>
      </dsp:txBody>
      <dsp:txXfrm>
        <a:off x="0" y="504758"/>
        <a:ext cx="5222781" cy="504327"/>
      </dsp:txXfrm>
    </dsp:sp>
    <dsp:sp modelId="{19A7AF71-FFF6-4AB7-B1C7-21F487F1E2A8}">
      <dsp:nvSpPr>
        <dsp:cNvPr id="0" name=""/>
        <dsp:cNvSpPr/>
      </dsp:nvSpPr>
      <dsp:spPr>
        <a:xfrm>
          <a:off x="0" y="1009085"/>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BF149D-E9A7-47E4-81E1-F0A50891D5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Single Sign-on is a value customers would like, yet is often perceived as being too difficult to implement.</a:t>
          </a:r>
        </a:p>
      </dsp:txBody>
      <dsp:txXfrm>
        <a:off x="0" y="1009085"/>
        <a:ext cx="5222781" cy="504327"/>
      </dsp:txXfrm>
    </dsp:sp>
    <dsp:sp modelId="{E1C78764-10CC-40FE-BC06-4A2CCA7FA192}">
      <dsp:nvSpPr>
        <dsp:cNvPr id="0" name=""/>
        <dsp:cNvSpPr/>
      </dsp:nvSpPr>
      <dsp:spPr>
        <a:xfrm>
          <a:off x="0" y="1513412"/>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C06C28-FB55-4E85-AD94-20AB68F96DC0}">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Role based access control, data classification and network security is perceived as difficult to </a:t>
          </a:r>
          <a:r>
            <a:rPr lang="en-US" sz="1100" kern="1200" dirty="0" err="1"/>
            <a:t>implemet</a:t>
          </a:r>
          <a:r>
            <a:rPr lang="en-US" sz="1100" kern="1200" dirty="0"/>
            <a:t>.</a:t>
          </a:r>
        </a:p>
      </dsp:txBody>
      <dsp:txXfrm>
        <a:off x="0" y="1513412"/>
        <a:ext cx="5222781" cy="504327"/>
      </dsp:txXfrm>
    </dsp:sp>
    <dsp:sp modelId="{EE0CE803-CAE5-435E-9F21-92DCEF5F5CEC}">
      <dsp:nvSpPr>
        <dsp:cNvPr id="0" name=""/>
        <dsp:cNvSpPr/>
      </dsp:nvSpPr>
      <dsp:spPr>
        <a:xfrm>
          <a:off x="0" y="2017739"/>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829825-8E78-479F-A33E-A55487CAAFE1}">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Staff isn’t enabled to deploy workloads securely with a culture of continuous learning.</a:t>
          </a:r>
        </a:p>
      </dsp:txBody>
      <dsp:txXfrm>
        <a:off x="0" y="2017739"/>
        <a:ext cx="5222781" cy="504327"/>
      </dsp:txXfrm>
    </dsp:sp>
    <dsp:sp modelId="{E18A89E0-DC3D-4C0F-96FB-D2AE1535751E}">
      <dsp:nvSpPr>
        <dsp:cNvPr id="0" name=""/>
        <dsp:cNvSpPr/>
      </dsp:nvSpPr>
      <dsp:spPr>
        <a:xfrm>
          <a:off x="0" y="2522066"/>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C5F841-ECD2-49B3-BCF5-380DD7000627}">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Hybrid integration of cloud resources, identity, operations, network and security with on premise systems is a great differentiator of Azure to other clouds</a:t>
          </a:r>
        </a:p>
      </dsp:txBody>
      <dsp:txXfrm>
        <a:off x="0" y="2522066"/>
        <a:ext cx="5222781" cy="504327"/>
      </dsp:txXfrm>
    </dsp:sp>
    <dsp:sp modelId="{68AA4399-17C4-48FA-B392-86C335104BB4}">
      <dsp:nvSpPr>
        <dsp:cNvPr id="0" name=""/>
        <dsp:cNvSpPr/>
      </dsp:nvSpPr>
      <dsp:spPr>
        <a:xfrm>
          <a:off x="0" y="3026393"/>
          <a:ext cx="5222781" cy="0"/>
        </a:xfrm>
        <a:prstGeom prst="line">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31E46E-1EAA-4343-9215-79C52C59901A}">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dirty="0"/>
            <a:t>Partner assistance is not easy to communicate .</a:t>
          </a:r>
        </a:p>
      </dsp:txBody>
      <dsp:txXfrm>
        <a:off x="0" y="3026393"/>
        <a:ext cx="5222781" cy="50432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C04637-3068-42C0-B03E-C591D136C8F8}">
      <dsp:nvSpPr>
        <dsp:cNvPr id="0" name=""/>
        <dsp:cNvSpPr/>
      </dsp:nvSpPr>
      <dsp:spPr>
        <a:xfrm>
          <a:off x="16114" y="1772"/>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Second on-premise location.</a:t>
          </a:r>
          <a:endParaRPr lang="en-US" sz="4800" kern="1200"/>
        </a:p>
      </dsp:txBody>
      <dsp:txXfrm>
        <a:off x="16114" y="1772"/>
        <a:ext cx="5045159" cy="1538773"/>
      </dsp:txXfrm>
    </dsp:sp>
    <dsp:sp modelId="{6A6A92CD-C22E-4855-B3A5-FDBB6237BDA8}">
      <dsp:nvSpPr>
        <dsp:cNvPr id="0" name=""/>
        <dsp:cNvSpPr/>
      </dsp:nvSpPr>
      <dsp:spPr>
        <a:xfrm>
          <a:off x="16114" y="2171191"/>
          <a:ext cx="5045159" cy="1538773"/>
        </a:xfrm>
        <a:prstGeom prst="rect">
          <a:avLst/>
        </a:prstGeom>
        <a:solidFill>
          <a:schemeClr val="accent4">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2133600">
            <a:lnSpc>
              <a:spcPct val="90000"/>
            </a:lnSpc>
            <a:spcBef>
              <a:spcPct val="0"/>
            </a:spcBef>
            <a:spcAft>
              <a:spcPct val="35000"/>
            </a:spcAft>
            <a:buNone/>
          </a:pPr>
          <a:r>
            <a:rPr lang="en-US" sz="4800" kern="1200" baseline="0"/>
            <a:t>dynamic routing technology.</a:t>
          </a:r>
          <a:endParaRPr lang="en-US" sz="4800" kern="1200"/>
        </a:p>
      </dsp:txBody>
      <dsp:txXfrm>
        <a:off x="16114" y="2171191"/>
        <a:ext cx="5045159" cy="153877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F3F7FF-A009-4251-BAEA-36A23652E831}">
      <dsp:nvSpPr>
        <dsp:cNvPr id="0" name=""/>
        <dsp:cNvSpPr/>
      </dsp:nvSpPr>
      <dsp:spPr>
        <a:xfrm>
          <a:off x="0" y="20781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7E5F92-CB5B-49D6-86CF-81015E42C666}">
      <dsp:nvSpPr>
        <dsp:cNvPr id="0" name=""/>
        <dsp:cNvSpPr/>
      </dsp:nvSpPr>
      <dsp:spPr>
        <a:xfrm>
          <a:off x="261139" y="45450"/>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Four Datacenters</a:t>
          </a:r>
        </a:p>
      </dsp:txBody>
      <dsp:txXfrm>
        <a:off x="276991" y="61302"/>
        <a:ext cx="3624243" cy="293016"/>
      </dsp:txXfrm>
    </dsp:sp>
    <dsp:sp modelId="{5C4259B0-0801-4582-82D4-99E105943CFE}">
      <dsp:nvSpPr>
        <dsp:cNvPr id="0" name=""/>
        <dsp:cNvSpPr/>
      </dsp:nvSpPr>
      <dsp:spPr>
        <a:xfrm>
          <a:off x="0" y="70677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0C1AFDF-D644-48F1-913F-DE5AF750890F}">
      <dsp:nvSpPr>
        <dsp:cNvPr id="0" name=""/>
        <dsp:cNvSpPr/>
      </dsp:nvSpPr>
      <dsp:spPr>
        <a:xfrm>
          <a:off x="261139" y="54441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Hybrid Connectivity</a:t>
          </a:r>
        </a:p>
      </dsp:txBody>
      <dsp:txXfrm>
        <a:off x="276991" y="560263"/>
        <a:ext cx="3624243" cy="293016"/>
      </dsp:txXfrm>
    </dsp:sp>
    <dsp:sp modelId="{1C73346E-0515-4ADD-B5BE-C215CE14A360}">
      <dsp:nvSpPr>
        <dsp:cNvPr id="0" name=""/>
        <dsp:cNvSpPr/>
      </dsp:nvSpPr>
      <dsp:spPr>
        <a:xfrm>
          <a:off x="0" y="1205731"/>
          <a:ext cx="5222781" cy="1282049"/>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05346" tIns="229108" rIns="405346" bIns="78232" numCol="1" spcCol="1270" anchor="t" anchorCtr="0">
          <a:noAutofit/>
        </a:bodyPr>
        <a:lstStyle/>
        <a:p>
          <a:pPr marL="57150" lvl="1" indent="-57150" algn="l" defTabSz="488950">
            <a:lnSpc>
              <a:spcPct val="90000"/>
            </a:lnSpc>
            <a:spcBef>
              <a:spcPct val="0"/>
            </a:spcBef>
            <a:spcAft>
              <a:spcPct val="15000"/>
            </a:spcAft>
            <a:buChar char="•"/>
          </a:pPr>
          <a:r>
            <a:rPr lang="en-US" sz="1100" kern="1200"/>
            <a:t>Hybrid Network</a:t>
          </a:r>
        </a:p>
        <a:p>
          <a:pPr marL="57150" lvl="1" indent="-57150" algn="l" defTabSz="488950">
            <a:lnSpc>
              <a:spcPct val="90000"/>
            </a:lnSpc>
            <a:spcBef>
              <a:spcPct val="0"/>
            </a:spcBef>
            <a:spcAft>
              <a:spcPct val="15000"/>
            </a:spcAft>
            <a:buChar char="•"/>
          </a:pPr>
          <a:r>
            <a:rPr lang="en-US" sz="1100" kern="1200"/>
            <a:t>Centralized Network and Identity</a:t>
          </a:r>
        </a:p>
        <a:p>
          <a:pPr marL="57150" lvl="1" indent="-57150" algn="l" defTabSz="488950">
            <a:lnSpc>
              <a:spcPct val="90000"/>
            </a:lnSpc>
            <a:spcBef>
              <a:spcPct val="0"/>
            </a:spcBef>
            <a:spcAft>
              <a:spcPct val="15000"/>
            </a:spcAft>
            <a:buChar char="•"/>
          </a:pPr>
          <a:r>
            <a:rPr lang="en-US" sz="1100" kern="1200"/>
            <a:t>VNET Peering and Gateways</a:t>
          </a:r>
        </a:p>
        <a:p>
          <a:pPr marL="57150" lvl="1" indent="-57150" algn="l" defTabSz="488950">
            <a:lnSpc>
              <a:spcPct val="90000"/>
            </a:lnSpc>
            <a:spcBef>
              <a:spcPct val="0"/>
            </a:spcBef>
            <a:spcAft>
              <a:spcPct val="15000"/>
            </a:spcAft>
            <a:buChar char="•"/>
          </a:pPr>
          <a:r>
            <a:rPr lang="en-US" sz="1100" kern="1200"/>
            <a:t>Named Subnets, NSG and USR</a:t>
          </a:r>
        </a:p>
        <a:p>
          <a:pPr marL="57150" lvl="1" indent="-57150" algn="l" defTabSz="488950">
            <a:lnSpc>
              <a:spcPct val="90000"/>
            </a:lnSpc>
            <a:spcBef>
              <a:spcPct val="0"/>
            </a:spcBef>
            <a:spcAft>
              <a:spcPct val="15000"/>
            </a:spcAft>
            <a:buChar char="•"/>
          </a:pPr>
          <a:r>
            <a:rPr lang="en-US" sz="1100" kern="1200"/>
            <a:t>Network Virtual Appliance ready.</a:t>
          </a:r>
        </a:p>
      </dsp:txBody>
      <dsp:txXfrm>
        <a:off x="0" y="1205731"/>
        <a:ext cx="5222781" cy="1282049"/>
      </dsp:txXfrm>
    </dsp:sp>
    <dsp:sp modelId="{6EE8D0DF-7EE8-4AA7-ABFF-9C5F9DB1E292}">
      <dsp:nvSpPr>
        <dsp:cNvPr id="0" name=""/>
        <dsp:cNvSpPr/>
      </dsp:nvSpPr>
      <dsp:spPr>
        <a:xfrm>
          <a:off x="261139" y="104337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Subscription Subnets:</a:t>
          </a:r>
        </a:p>
      </dsp:txBody>
      <dsp:txXfrm>
        <a:off x="276991" y="1059223"/>
        <a:ext cx="3624243" cy="293016"/>
      </dsp:txXfrm>
    </dsp:sp>
    <dsp:sp modelId="{CFFDC0FA-DB10-439F-9081-249CF86FD1F6}">
      <dsp:nvSpPr>
        <dsp:cNvPr id="0" name=""/>
        <dsp:cNvSpPr/>
      </dsp:nvSpPr>
      <dsp:spPr>
        <a:xfrm>
          <a:off x="0" y="270954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37A55-CF65-40D3-98C4-54C8BC009DB8}">
      <dsp:nvSpPr>
        <dsp:cNvPr id="0" name=""/>
        <dsp:cNvSpPr/>
      </dsp:nvSpPr>
      <dsp:spPr>
        <a:xfrm>
          <a:off x="261139" y="254718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JSON Configuration (ARM)</a:t>
          </a:r>
        </a:p>
      </dsp:txBody>
      <dsp:txXfrm>
        <a:off x="276991" y="2563033"/>
        <a:ext cx="3624243" cy="293016"/>
      </dsp:txXfrm>
    </dsp:sp>
    <dsp:sp modelId="{E57A5630-9392-4141-8E2B-D3F9E53E1351}">
      <dsp:nvSpPr>
        <dsp:cNvPr id="0" name=""/>
        <dsp:cNvSpPr/>
      </dsp:nvSpPr>
      <dsp:spPr>
        <a:xfrm>
          <a:off x="0" y="3208501"/>
          <a:ext cx="5222781" cy="277200"/>
        </a:xfrm>
        <a:prstGeom prst="rect">
          <a:avLst/>
        </a:prstGeom>
        <a:solidFill>
          <a:schemeClr val="lt1">
            <a:alpha val="90000"/>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043B60-0754-473A-A5C4-2430AFC60CF6}">
      <dsp:nvSpPr>
        <dsp:cNvPr id="0" name=""/>
        <dsp:cNvSpPr/>
      </dsp:nvSpPr>
      <dsp:spPr>
        <a:xfrm>
          <a:off x="261139" y="3046141"/>
          <a:ext cx="3655947" cy="324720"/>
        </a:xfrm>
        <a:prstGeom prst="roundRect">
          <a:avLst/>
        </a:prstGeom>
        <a:solidFill>
          <a:schemeClr val="accent6">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38186" tIns="0" rIns="138186" bIns="0" numCol="1" spcCol="1270" anchor="ctr" anchorCtr="0">
          <a:noAutofit/>
        </a:bodyPr>
        <a:lstStyle/>
        <a:p>
          <a:pPr marL="0" lvl="0" indent="0" algn="l" defTabSz="488950">
            <a:lnSpc>
              <a:spcPct val="90000"/>
            </a:lnSpc>
            <a:spcBef>
              <a:spcPct val="0"/>
            </a:spcBef>
            <a:spcAft>
              <a:spcPct val="35000"/>
            </a:spcAft>
            <a:buNone/>
          </a:pPr>
          <a:r>
            <a:rPr lang="en-US" sz="1100" kern="1200"/>
            <a:t>Metadata Spreadsheet</a:t>
          </a:r>
        </a:p>
      </dsp:txBody>
      <dsp:txXfrm>
        <a:off x="276991" y="3061993"/>
        <a:ext cx="3624243" cy="293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020378-C88B-47C0-B3E6-A89FB239E456}">
      <dsp:nvSpPr>
        <dsp:cNvPr id="0" name=""/>
        <dsp:cNvSpPr/>
      </dsp:nvSpPr>
      <dsp:spPr>
        <a:xfrm>
          <a:off x="0" y="64429"/>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Visual Studio and PowerShell ISE</a:t>
          </a:r>
          <a:endParaRPr lang="en-US" sz="3100" kern="1200"/>
        </a:p>
      </dsp:txBody>
      <dsp:txXfrm>
        <a:off x="64515" y="128944"/>
        <a:ext cx="6082730" cy="1192558"/>
      </dsp:txXfrm>
    </dsp:sp>
    <dsp:sp modelId="{37B2B0BC-FE60-4DC7-BFB1-69028C7FC704}">
      <dsp:nvSpPr>
        <dsp:cNvPr id="0" name=""/>
        <dsp:cNvSpPr/>
      </dsp:nvSpPr>
      <dsp:spPr>
        <a:xfrm>
          <a:off x="0" y="1475297"/>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Security Keys, Published Settings File</a:t>
          </a:r>
          <a:endParaRPr lang="en-US" sz="3100" kern="1200"/>
        </a:p>
      </dsp:txBody>
      <dsp:txXfrm>
        <a:off x="64515" y="1539812"/>
        <a:ext cx="6082730" cy="1192558"/>
      </dsp:txXfrm>
    </dsp:sp>
    <dsp:sp modelId="{FA878F1C-C15F-48D1-A1F7-67A585A441FD}">
      <dsp:nvSpPr>
        <dsp:cNvPr id="0" name=""/>
        <dsp:cNvSpPr/>
      </dsp:nvSpPr>
      <dsp:spPr>
        <a:xfrm>
          <a:off x="0" y="2886165"/>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Portal Role Management</a:t>
          </a:r>
          <a:endParaRPr lang="en-US" sz="3100" kern="1200"/>
        </a:p>
      </dsp:txBody>
      <dsp:txXfrm>
        <a:off x="64515" y="2950680"/>
        <a:ext cx="6082730" cy="1192558"/>
      </dsp:txXfrm>
    </dsp:sp>
    <dsp:sp modelId="{074030DF-EFD5-4E28-9011-67ED148D764A}">
      <dsp:nvSpPr>
        <dsp:cNvPr id="0" name=""/>
        <dsp:cNvSpPr/>
      </dsp:nvSpPr>
      <dsp:spPr>
        <a:xfrm>
          <a:off x="0" y="4297033"/>
          <a:ext cx="6211760" cy="1321588"/>
        </a:xfrm>
        <a:prstGeom prst="roundRect">
          <a:avLst/>
        </a:prstGeom>
        <a:solidFill>
          <a:schemeClr val="dk2">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l" defTabSz="1377950">
            <a:lnSpc>
              <a:spcPct val="90000"/>
            </a:lnSpc>
            <a:spcBef>
              <a:spcPct val="0"/>
            </a:spcBef>
            <a:spcAft>
              <a:spcPct val="35000"/>
            </a:spcAft>
            <a:buNone/>
          </a:pPr>
          <a:r>
            <a:rPr lang="en-US" sz="3100" kern="1200" baseline="0"/>
            <a:t>Azure Resource Management (ARM)</a:t>
          </a:r>
          <a:endParaRPr lang="en-US" sz="3100" kern="1200"/>
        </a:p>
      </dsp:txBody>
      <dsp:txXfrm>
        <a:off x="64515" y="4361548"/>
        <a:ext cx="6082730" cy="119255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C47D6E-5A3B-4D82-8F9A-3EDDC1A1C932}">
      <dsp:nvSpPr>
        <dsp:cNvPr id="0" name=""/>
        <dsp:cNvSpPr/>
      </dsp:nvSpPr>
      <dsp:spPr>
        <a:xfrm>
          <a:off x="0" y="0"/>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B172E0-D7E4-4EF8-B317-593785F37717}">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Use the answers provided in the Department worksheet in the AzureFoundation Spreadsheet (AFS) to setup the Enterprise Enrollment.</a:t>
          </a:r>
          <a:endParaRPr lang="en-US" sz="1400" kern="1200"/>
        </a:p>
      </dsp:txBody>
      <dsp:txXfrm>
        <a:off x="0" y="0"/>
        <a:ext cx="5222781" cy="882787"/>
      </dsp:txXfrm>
    </dsp:sp>
    <dsp:sp modelId="{D82C94E9-F8EA-49D2-8BB3-D21C0CB5A237}">
      <dsp:nvSpPr>
        <dsp:cNvPr id="0" name=""/>
        <dsp:cNvSpPr/>
      </dsp:nvSpPr>
      <dsp:spPr>
        <a:xfrm>
          <a:off x="0" y="882787"/>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8C85A2-271B-4067-879F-366FBC958FAD}">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Leverage the “Notes” worksheet in the AFS for step by step guidance.</a:t>
          </a:r>
          <a:endParaRPr lang="en-US" sz="1400" kern="1200"/>
        </a:p>
      </dsp:txBody>
      <dsp:txXfrm>
        <a:off x="0" y="882787"/>
        <a:ext cx="5222781" cy="882787"/>
      </dsp:txXfrm>
    </dsp:sp>
    <dsp:sp modelId="{21F8A8AF-0493-47E2-A7BA-A905E16D9C9C}">
      <dsp:nvSpPr>
        <dsp:cNvPr id="0" name=""/>
        <dsp:cNvSpPr/>
      </dsp:nvSpPr>
      <dsp:spPr>
        <a:xfrm>
          <a:off x="0" y="1765575"/>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F0E38-170A-43F9-AA00-A706CAF5181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Make “Service” users for Department and Account Administrator roles, it seems losing passwords or organizational change as users move to new roles causes unexpected delays.</a:t>
          </a:r>
          <a:endParaRPr lang="en-US" sz="1400" kern="1200"/>
        </a:p>
      </dsp:txBody>
      <dsp:txXfrm>
        <a:off x="0" y="1765575"/>
        <a:ext cx="5222781" cy="882787"/>
      </dsp:txXfrm>
    </dsp:sp>
    <dsp:sp modelId="{256136B2-8B9F-413C-9BBD-9883483DF034}">
      <dsp:nvSpPr>
        <dsp:cNvPr id="0" name=""/>
        <dsp:cNvSpPr/>
      </dsp:nvSpPr>
      <dsp:spPr>
        <a:xfrm>
          <a:off x="0" y="2648363"/>
          <a:ext cx="5222781" cy="0"/>
        </a:xfrm>
        <a:prstGeom prst="line">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682A77-FC66-4029-9344-F35D407A04AF}">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sz="1400" kern="1200" baseline="0"/>
            <a:t>Global Administrators in the Azure Active Directory is very powerful, consider they can reset anyone’s password and impersonate that person, including the Enterprise Administrators.</a:t>
          </a:r>
          <a:endParaRPr lang="en-US" sz="1400" kern="1200"/>
        </a:p>
      </dsp:txBody>
      <dsp:txXfrm>
        <a:off x="0" y="2648363"/>
        <a:ext cx="5222781" cy="88278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D280E4-B697-4916-884D-1B9602A687D1}">
      <dsp:nvSpPr>
        <dsp:cNvPr id="0" name=""/>
        <dsp:cNvSpPr/>
      </dsp:nvSpPr>
      <dsp:spPr>
        <a:xfrm>
          <a:off x="375"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The subscription is where workloads are deployed in Azure.  </a:t>
          </a:r>
          <a:endParaRPr lang="en-US" sz="1100" kern="1200" dirty="0"/>
        </a:p>
      </dsp:txBody>
      <dsp:txXfrm>
        <a:off x="375" y="1749833"/>
        <a:ext cx="1519124" cy="1093769"/>
      </dsp:txXfrm>
    </dsp:sp>
    <dsp:sp modelId="{9D6EB965-92AF-4509-BC58-F328F8F325CD}">
      <dsp:nvSpPr>
        <dsp:cNvPr id="0" name=""/>
        <dsp:cNvSpPr/>
      </dsp:nvSpPr>
      <dsp:spPr>
        <a:xfrm>
          <a:off x="375"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01</a:t>
          </a:r>
        </a:p>
      </dsp:txBody>
      <dsp:txXfrm>
        <a:off x="375" y="1020653"/>
        <a:ext cx="1519124" cy="729179"/>
      </dsp:txXfrm>
    </dsp:sp>
    <dsp:sp modelId="{1792A47F-99DE-4BC6-A7C6-0169B5D4DEAA}">
      <dsp:nvSpPr>
        <dsp:cNvPr id="0" name=""/>
        <dsp:cNvSpPr/>
      </dsp:nvSpPr>
      <dsp:spPr>
        <a:xfrm>
          <a:off x="1641030"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Set up the Co-Administrator for each Subscription.</a:t>
          </a:r>
          <a:endParaRPr lang="en-US" sz="1100" kern="1200" dirty="0"/>
        </a:p>
      </dsp:txBody>
      <dsp:txXfrm>
        <a:off x="1641030" y="1749833"/>
        <a:ext cx="1519124" cy="1093769"/>
      </dsp:txXfrm>
    </dsp:sp>
    <dsp:sp modelId="{D9F244DC-200D-4572-AAC4-856F77FED519}">
      <dsp:nvSpPr>
        <dsp:cNvPr id="0" name=""/>
        <dsp:cNvSpPr/>
      </dsp:nvSpPr>
      <dsp:spPr>
        <a:xfrm>
          <a:off x="1641030"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02</a:t>
          </a:r>
        </a:p>
      </dsp:txBody>
      <dsp:txXfrm>
        <a:off x="1641030" y="1020653"/>
        <a:ext cx="1519124" cy="729179"/>
      </dsp:txXfrm>
    </dsp:sp>
    <dsp:sp modelId="{7A90F484-F24B-489E-B07B-06490E2EF4CB}">
      <dsp:nvSpPr>
        <dsp:cNvPr id="0" name=""/>
        <dsp:cNvSpPr/>
      </dsp:nvSpPr>
      <dsp:spPr>
        <a:xfrm>
          <a:off x="3281684" y="1020653"/>
          <a:ext cx="1519124" cy="1822949"/>
        </a:xfrm>
        <a:prstGeom prst="rect">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50056" tIns="0" rIns="150056" bIns="330200" numCol="1" spcCol="1270" anchor="t" anchorCtr="0">
          <a:noAutofit/>
        </a:bodyPr>
        <a:lstStyle/>
        <a:p>
          <a:pPr marL="0" lvl="0" indent="0" algn="l" defTabSz="488950">
            <a:lnSpc>
              <a:spcPct val="90000"/>
            </a:lnSpc>
            <a:spcBef>
              <a:spcPct val="0"/>
            </a:spcBef>
            <a:spcAft>
              <a:spcPct val="35000"/>
            </a:spcAft>
            <a:buNone/>
          </a:pPr>
          <a:r>
            <a:rPr lang="en-US" sz="1100" kern="1200" baseline="0" dirty="0"/>
            <a:t>Role Based Access Control</a:t>
          </a:r>
          <a:endParaRPr lang="en-US" sz="1100" kern="1200" dirty="0"/>
        </a:p>
      </dsp:txBody>
      <dsp:txXfrm>
        <a:off x="3281684" y="1749833"/>
        <a:ext cx="1519124" cy="1093769"/>
      </dsp:txXfrm>
    </dsp:sp>
    <dsp:sp modelId="{65C319A5-862B-4AEB-BE82-310BE4DB742A}">
      <dsp:nvSpPr>
        <dsp:cNvPr id="0" name=""/>
        <dsp:cNvSpPr/>
      </dsp:nvSpPr>
      <dsp:spPr>
        <a:xfrm>
          <a:off x="3281684" y="1020653"/>
          <a:ext cx="1519124" cy="729179"/>
        </a:xfrm>
        <a:prstGeom prst="rect">
          <a:avLst/>
        </a:prstGeom>
        <a:noFill/>
        <a:ln w="1079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150056" tIns="165100" rIns="150056" bIns="165100" numCol="1" spcCol="1270" anchor="ctr" anchorCtr="0">
          <a:noAutofit/>
        </a:bodyPr>
        <a:lstStyle/>
        <a:p>
          <a:pPr marL="0" lvl="0" indent="0" algn="l" defTabSz="1155700">
            <a:lnSpc>
              <a:spcPct val="90000"/>
            </a:lnSpc>
            <a:spcBef>
              <a:spcPct val="0"/>
            </a:spcBef>
            <a:spcAft>
              <a:spcPct val="35000"/>
            </a:spcAft>
            <a:buNone/>
          </a:pPr>
          <a:r>
            <a:rPr lang="en-US" sz="2600" kern="1200"/>
            <a:t>03</a:t>
          </a:r>
        </a:p>
      </dsp:txBody>
      <dsp:txXfrm>
        <a:off x="3281684" y="1020653"/>
        <a:ext cx="1519124" cy="72917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BD9F3A-8A58-447D-9E42-6BDBE23D9558}">
      <dsp:nvSpPr>
        <dsp:cNvPr id="0" name=""/>
        <dsp:cNvSpPr/>
      </dsp:nvSpPr>
      <dsp:spPr>
        <a:xfrm>
          <a:off x="0" y="0"/>
          <a:ext cx="5222781" cy="0"/>
        </a:xfrm>
        <a:prstGeom prst="line">
          <a:avLst/>
        </a:prstGeom>
        <a:solidFill>
          <a:schemeClr val="accent6">
            <a:hueOff val="0"/>
            <a:satOff val="0"/>
            <a:lumOff val="0"/>
            <a:alphaOff val="0"/>
          </a:schemeClr>
        </a:solidFill>
        <a:ln w="9525" cap="flat" cmpd="sng" algn="ctr">
          <a:solidFill>
            <a:schemeClr val="accent6">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4E30AB93-05BE-4316-88ED-BE50F435B396}">
      <dsp:nvSpPr>
        <dsp:cNvPr id="0" name=""/>
        <dsp:cNvSpPr/>
      </dsp:nvSpPr>
      <dsp:spPr>
        <a:xfrm>
          <a:off x="0" y="0"/>
          <a:ext cx="1044556" cy="35311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The Azure Active Directory (AAD) that controls the administrative access to Sovereign (US Government Cloud) is isolated from the Office 365 Azure Active Directory.</a:t>
          </a:r>
          <a:endParaRPr lang="en-US" sz="1200" kern="1200"/>
        </a:p>
      </dsp:txBody>
      <dsp:txXfrm>
        <a:off x="0" y="0"/>
        <a:ext cx="1044556" cy="3531152"/>
      </dsp:txXfrm>
    </dsp:sp>
    <dsp:sp modelId="{B59A4A14-AC7D-4441-A30A-15D779C6D82C}">
      <dsp:nvSpPr>
        <dsp:cNvPr id="0" name=""/>
        <dsp:cNvSpPr/>
      </dsp:nvSpPr>
      <dsp:spPr>
        <a:xfrm>
          <a:off x="1122898" y="3327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Azure Active Directory Connect can still synchronize Sovereign Cloud AAD with Administrators</a:t>
          </a:r>
          <a:endParaRPr lang="en-US" sz="1200" kern="1200"/>
        </a:p>
      </dsp:txBody>
      <dsp:txXfrm>
        <a:off x="1122898" y="33276"/>
        <a:ext cx="4099883" cy="665539"/>
      </dsp:txXfrm>
    </dsp:sp>
    <dsp:sp modelId="{CA9FD1E5-5B24-443C-90EA-34055AB230EE}">
      <dsp:nvSpPr>
        <dsp:cNvPr id="0" name=""/>
        <dsp:cNvSpPr/>
      </dsp:nvSpPr>
      <dsp:spPr>
        <a:xfrm>
          <a:off x="1044556" y="698816"/>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1934E2C3-2C00-4ACA-846D-683A3C470397}">
      <dsp:nvSpPr>
        <dsp:cNvPr id="0" name=""/>
        <dsp:cNvSpPr/>
      </dsp:nvSpPr>
      <dsp:spPr>
        <a:xfrm>
          <a:off x="1122898" y="732093"/>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Sovereign Cloud Directory cannot have the same User Principle Names (UPN) as any other AAD.  </a:t>
          </a:r>
          <a:endParaRPr lang="en-US" sz="1200" kern="1200"/>
        </a:p>
      </dsp:txBody>
      <dsp:txXfrm>
        <a:off x="1122898" y="732093"/>
        <a:ext cx="4099883" cy="665539"/>
      </dsp:txXfrm>
    </dsp:sp>
    <dsp:sp modelId="{0CB76A5E-FFD1-4CE9-A7BE-C2677CE24127}">
      <dsp:nvSpPr>
        <dsp:cNvPr id="0" name=""/>
        <dsp:cNvSpPr/>
      </dsp:nvSpPr>
      <dsp:spPr>
        <a:xfrm>
          <a:off x="1044556" y="1397632"/>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9FBBDEB4-706A-4C5C-BA9F-110CCA994623}">
      <dsp:nvSpPr>
        <dsp:cNvPr id="0" name=""/>
        <dsp:cNvSpPr/>
      </dsp:nvSpPr>
      <dsp:spPr>
        <a:xfrm>
          <a:off x="1122898" y="1430909"/>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AAD Connect can only synchronize to one and only one AAD.</a:t>
          </a:r>
          <a:endParaRPr lang="en-US" sz="1200" kern="1200"/>
        </a:p>
      </dsp:txBody>
      <dsp:txXfrm>
        <a:off x="1122898" y="1430909"/>
        <a:ext cx="4099883" cy="665539"/>
      </dsp:txXfrm>
    </dsp:sp>
    <dsp:sp modelId="{FDF0E62F-7848-4175-94E8-685BDF76467B}">
      <dsp:nvSpPr>
        <dsp:cNvPr id="0" name=""/>
        <dsp:cNvSpPr/>
      </dsp:nvSpPr>
      <dsp:spPr>
        <a:xfrm>
          <a:off x="1044556" y="2096449"/>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BF8E97D1-CE0D-4F44-A653-9A7A9D4DD4DF}">
      <dsp:nvSpPr>
        <dsp:cNvPr id="0" name=""/>
        <dsp:cNvSpPr/>
      </dsp:nvSpPr>
      <dsp:spPr>
        <a:xfrm>
          <a:off x="1122898" y="2129726"/>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Subscriptions in Sovereign Clouds can have one and only one AAD associated with any subscription in the enrollment.</a:t>
          </a:r>
          <a:endParaRPr lang="en-US" sz="1200" kern="1200"/>
        </a:p>
      </dsp:txBody>
      <dsp:txXfrm>
        <a:off x="1122898" y="2129726"/>
        <a:ext cx="4099883" cy="665539"/>
      </dsp:txXfrm>
    </dsp:sp>
    <dsp:sp modelId="{183923B1-45FB-48C3-9CB9-4D1ABE35CC08}">
      <dsp:nvSpPr>
        <dsp:cNvPr id="0" name=""/>
        <dsp:cNvSpPr/>
      </dsp:nvSpPr>
      <dsp:spPr>
        <a:xfrm>
          <a:off x="1044556" y="2795265"/>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 modelId="{CA7034D2-8CE9-4C12-8285-37D06C2E90DA}">
      <dsp:nvSpPr>
        <dsp:cNvPr id="0" name=""/>
        <dsp:cNvSpPr/>
      </dsp:nvSpPr>
      <dsp:spPr>
        <a:xfrm>
          <a:off x="1122898" y="2828542"/>
          <a:ext cx="4099883" cy="6655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Web Apps and App Services can be deployed with the sovereign cloud (administrators), while the application itself can be configured to any O365 or other AAD directory.</a:t>
          </a:r>
          <a:endParaRPr lang="en-US" sz="1200" kern="1200"/>
        </a:p>
      </dsp:txBody>
      <dsp:txXfrm>
        <a:off x="1122898" y="2828542"/>
        <a:ext cx="4099883" cy="665539"/>
      </dsp:txXfrm>
    </dsp:sp>
    <dsp:sp modelId="{4249E1F0-0138-4479-8C48-1A648AFEC532}">
      <dsp:nvSpPr>
        <dsp:cNvPr id="0" name=""/>
        <dsp:cNvSpPr/>
      </dsp:nvSpPr>
      <dsp:spPr>
        <a:xfrm>
          <a:off x="1044556" y="3494081"/>
          <a:ext cx="4178225" cy="0"/>
        </a:xfrm>
        <a:prstGeom prst="line">
          <a:avLst/>
        </a:prstGeom>
        <a:solidFill>
          <a:schemeClr val="accent6">
            <a:hueOff val="0"/>
            <a:satOff val="0"/>
            <a:lumOff val="0"/>
            <a:alphaOff val="0"/>
          </a:schemeClr>
        </a:solidFill>
        <a:ln w="9525" cap="flat" cmpd="sng" algn="ctr">
          <a:solidFill>
            <a:schemeClr val="accent6">
              <a:tint val="50000"/>
              <a:hueOff val="0"/>
              <a:satOff val="0"/>
              <a:lumOff val="0"/>
              <a:alphaOff val="0"/>
            </a:schemeClr>
          </a:solidFill>
          <a:prstDash val="solid"/>
        </a:ln>
        <a:effectLst/>
      </dsp:spPr>
      <dsp:style>
        <a:lnRef idx="1">
          <a:scrgbClr r="0" g="0" b="0"/>
        </a:lnRef>
        <a:fillRef idx="2">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886A2-E6B7-4778-90C1-691797989451}">
      <dsp:nvSpPr>
        <dsp:cNvPr id="0" name=""/>
        <dsp:cNvSpPr/>
      </dsp:nvSpPr>
      <dsp:spPr>
        <a:xfrm>
          <a:off x="0" y="0"/>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99B799-F72C-4490-A895-E5921907E8E1}">
      <dsp:nvSpPr>
        <dsp:cNvPr id="0" name=""/>
        <dsp:cNvSpPr/>
      </dsp:nvSpPr>
      <dsp:spPr>
        <a:xfrm>
          <a:off x="0" y="0"/>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When Adding another Enterprise, Department or Account Administrator the portal gives an error message “Invalid Account”.  This is caused because the setting on the Enrollment Tab for “Auth Level” isn’t set to “Work or School Account Cross Tenant”</a:t>
          </a:r>
          <a:endParaRPr lang="en-US" sz="1200" kern="1200"/>
        </a:p>
      </dsp:txBody>
      <dsp:txXfrm>
        <a:off x="0" y="0"/>
        <a:ext cx="5222781" cy="882787"/>
      </dsp:txXfrm>
    </dsp:sp>
    <dsp:sp modelId="{00F2BC1B-BABD-4A19-9AAB-5B6ADF012FE3}">
      <dsp:nvSpPr>
        <dsp:cNvPr id="0" name=""/>
        <dsp:cNvSpPr/>
      </dsp:nvSpPr>
      <dsp:spPr>
        <a:xfrm>
          <a:off x="0" y="882787"/>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236A5D-5498-4F22-B796-DC6E5A1846FC}">
      <dsp:nvSpPr>
        <dsp:cNvPr id="0" name=""/>
        <dsp:cNvSpPr/>
      </dsp:nvSpPr>
      <dsp:spPr>
        <a:xfrm>
          <a:off x="0" y="882787"/>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dirty="0"/>
            <a:t>When Adding an Enterprise Administrator an error that the person is already a Department Administrator.  The Department Administrator needs to be different, find a backup and make the backup be the Department Administrator.</a:t>
          </a:r>
          <a:endParaRPr lang="en-US" sz="1200" kern="1200" dirty="0"/>
        </a:p>
      </dsp:txBody>
      <dsp:txXfrm>
        <a:off x="0" y="882787"/>
        <a:ext cx="5222781" cy="882787"/>
      </dsp:txXfrm>
    </dsp:sp>
    <dsp:sp modelId="{1A1217D2-B166-4367-8F94-23161FD5ABC7}">
      <dsp:nvSpPr>
        <dsp:cNvPr id="0" name=""/>
        <dsp:cNvSpPr/>
      </dsp:nvSpPr>
      <dsp:spPr>
        <a:xfrm>
          <a:off x="0" y="1765575"/>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2E9173A-C030-4178-A172-CD882D90073C}">
      <dsp:nvSpPr>
        <dsp:cNvPr id="0" name=""/>
        <dsp:cNvSpPr/>
      </dsp:nvSpPr>
      <dsp:spPr>
        <a:xfrm>
          <a:off x="0" y="1765575"/>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An Account owner can only own one account.  If an account allows “work or School Account Cross Tenant” there is a risk if another organization’s Account Owner has subscriptions, those subscriptions will migrate to your EA.</a:t>
          </a:r>
          <a:endParaRPr lang="en-US" sz="1200" kern="1200"/>
        </a:p>
      </dsp:txBody>
      <dsp:txXfrm>
        <a:off x="0" y="1765575"/>
        <a:ext cx="5222781" cy="882787"/>
      </dsp:txXfrm>
    </dsp:sp>
    <dsp:sp modelId="{0FB6A940-5EE9-4CC3-9C57-9385FB80A670}">
      <dsp:nvSpPr>
        <dsp:cNvPr id="0" name=""/>
        <dsp:cNvSpPr/>
      </dsp:nvSpPr>
      <dsp:spPr>
        <a:xfrm>
          <a:off x="0" y="2648363"/>
          <a:ext cx="5222781" cy="0"/>
        </a:xfrm>
        <a:prstGeom prst="line">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B70D00-AAA0-4555-8193-9AAFC1A16C95}">
      <dsp:nvSpPr>
        <dsp:cNvPr id="0" name=""/>
        <dsp:cNvSpPr/>
      </dsp:nvSpPr>
      <dsp:spPr>
        <a:xfrm>
          <a:off x="0" y="2648363"/>
          <a:ext cx="5222781" cy="8827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baseline="0"/>
            <a:t>If the first account owner in a subscription is a Microsoft Account (not a work or school account) the tenant will be named after the Microsoft Account associated with the Account.</a:t>
          </a:r>
          <a:endParaRPr lang="en-US" sz="1200" kern="1200"/>
        </a:p>
      </dsp:txBody>
      <dsp:txXfrm>
        <a:off x="0" y="2648363"/>
        <a:ext cx="5222781" cy="882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513E7F-8247-49F9-BB87-24761B52B408}">
      <dsp:nvSpPr>
        <dsp:cNvPr id="0" name=""/>
        <dsp:cNvSpPr/>
      </dsp:nvSpPr>
      <dsp:spPr>
        <a:xfrm>
          <a:off x="0" y="431"/>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F6425F48-2AC6-40D1-804B-73C9B9CB270C}">
      <dsp:nvSpPr>
        <dsp:cNvPr id="0" name=""/>
        <dsp:cNvSpPr/>
      </dsp:nvSpPr>
      <dsp:spPr>
        <a:xfrm>
          <a:off x="0" y="431"/>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Enrollments</a:t>
          </a:r>
          <a:endParaRPr lang="en-US" sz="2200" kern="1200"/>
        </a:p>
      </dsp:txBody>
      <dsp:txXfrm>
        <a:off x="0" y="431"/>
        <a:ext cx="5222781" cy="504327"/>
      </dsp:txXfrm>
    </dsp:sp>
    <dsp:sp modelId="{3A0FC9B8-6424-4BEA-9CA6-67936404E8B4}">
      <dsp:nvSpPr>
        <dsp:cNvPr id="0" name=""/>
        <dsp:cNvSpPr/>
      </dsp:nvSpPr>
      <dsp:spPr>
        <a:xfrm>
          <a:off x="0" y="504758"/>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73A82A60-113B-4228-90D7-EE4C30007B66}">
      <dsp:nvSpPr>
        <dsp:cNvPr id="0" name=""/>
        <dsp:cNvSpPr/>
      </dsp:nvSpPr>
      <dsp:spPr>
        <a:xfrm>
          <a:off x="0" y="504758"/>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Departments</a:t>
          </a:r>
          <a:endParaRPr lang="en-US" sz="2200" kern="1200"/>
        </a:p>
      </dsp:txBody>
      <dsp:txXfrm>
        <a:off x="0" y="504758"/>
        <a:ext cx="5222781" cy="504327"/>
      </dsp:txXfrm>
    </dsp:sp>
    <dsp:sp modelId="{563A8E6A-898A-4CAC-9B63-375BF6EAFDB2}">
      <dsp:nvSpPr>
        <dsp:cNvPr id="0" name=""/>
        <dsp:cNvSpPr/>
      </dsp:nvSpPr>
      <dsp:spPr>
        <a:xfrm>
          <a:off x="0" y="1009085"/>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01E101AC-887A-4FAD-8377-B568EEE3E646}">
      <dsp:nvSpPr>
        <dsp:cNvPr id="0" name=""/>
        <dsp:cNvSpPr/>
      </dsp:nvSpPr>
      <dsp:spPr>
        <a:xfrm>
          <a:off x="0" y="1009085"/>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Accounts per Department</a:t>
          </a:r>
          <a:endParaRPr lang="en-US" sz="2200" kern="1200"/>
        </a:p>
      </dsp:txBody>
      <dsp:txXfrm>
        <a:off x="0" y="1009085"/>
        <a:ext cx="5222781" cy="504327"/>
      </dsp:txXfrm>
    </dsp:sp>
    <dsp:sp modelId="{5078269D-46DF-4CB5-9E8D-3F266A9C81BC}">
      <dsp:nvSpPr>
        <dsp:cNvPr id="0" name=""/>
        <dsp:cNvSpPr/>
      </dsp:nvSpPr>
      <dsp:spPr>
        <a:xfrm>
          <a:off x="0" y="1513412"/>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E4621100-E813-44FF-B3F9-93F74E597177}">
      <dsp:nvSpPr>
        <dsp:cNvPr id="0" name=""/>
        <dsp:cNvSpPr/>
      </dsp:nvSpPr>
      <dsp:spPr>
        <a:xfrm>
          <a:off x="0" y="1513412"/>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Five Managed Subscriptions </a:t>
          </a:r>
          <a:endParaRPr lang="en-US" sz="2200" kern="1200"/>
        </a:p>
      </dsp:txBody>
      <dsp:txXfrm>
        <a:off x="0" y="1513412"/>
        <a:ext cx="5222781" cy="504327"/>
      </dsp:txXfrm>
    </dsp:sp>
    <dsp:sp modelId="{02E993DA-7A91-4F47-A3AD-6BA2AF664095}">
      <dsp:nvSpPr>
        <dsp:cNvPr id="0" name=""/>
        <dsp:cNvSpPr/>
      </dsp:nvSpPr>
      <dsp:spPr>
        <a:xfrm>
          <a:off x="0" y="2017739"/>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342B4F98-9CA9-4747-AD22-507CB7D019B2}">
      <dsp:nvSpPr>
        <dsp:cNvPr id="0" name=""/>
        <dsp:cNvSpPr/>
      </dsp:nvSpPr>
      <dsp:spPr>
        <a:xfrm>
          <a:off x="0" y="2017739"/>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Multiple Sandboxes</a:t>
          </a:r>
          <a:endParaRPr lang="en-US" sz="2200" kern="1200"/>
        </a:p>
      </dsp:txBody>
      <dsp:txXfrm>
        <a:off x="0" y="2017739"/>
        <a:ext cx="5222781" cy="504327"/>
      </dsp:txXfrm>
    </dsp:sp>
    <dsp:sp modelId="{914A927F-056E-4973-97A4-747E721431C6}">
      <dsp:nvSpPr>
        <dsp:cNvPr id="0" name=""/>
        <dsp:cNvSpPr/>
      </dsp:nvSpPr>
      <dsp:spPr>
        <a:xfrm>
          <a:off x="0" y="2522066"/>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24389F7E-022E-44C9-A0AE-5F878BA00D21}">
      <dsp:nvSpPr>
        <dsp:cNvPr id="0" name=""/>
        <dsp:cNvSpPr/>
      </dsp:nvSpPr>
      <dsp:spPr>
        <a:xfrm>
          <a:off x="0" y="2522066"/>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Two Regions</a:t>
          </a:r>
          <a:endParaRPr lang="en-US" sz="2200" kern="1200"/>
        </a:p>
      </dsp:txBody>
      <dsp:txXfrm>
        <a:off x="0" y="2522066"/>
        <a:ext cx="5222781" cy="504327"/>
      </dsp:txXfrm>
    </dsp:sp>
    <dsp:sp modelId="{49F9128F-5EC8-4977-A0E7-AA0B3C9A4A20}">
      <dsp:nvSpPr>
        <dsp:cNvPr id="0" name=""/>
        <dsp:cNvSpPr/>
      </dsp:nvSpPr>
      <dsp:spPr>
        <a:xfrm>
          <a:off x="0" y="3026393"/>
          <a:ext cx="5222781" cy="0"/>
        </a:xfrm>
        <a:prstGeom prst="line">
          <a:avLst/>
        </a:prstGeom>
        <a:solidFill>
          <a:schemeClr val="dk2">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2">
          <a:scrgbClr r="0" g="0" b="0"/>
        </a:fillRef>
        <a:effectRef idx="1">
          <a:scrgbClr r="0" g="0" b="0"/>
        </a:effectRef>
        <a:fontRef idx="minor">
          <a:schemeClr val="dk1"/>
        </a:fontRef>
      </dsp:style>
    </dsp:sp>
    <dsp:sp modelId="{B85F3254-4B68-4BC7-80A3-7D2A1221CAE7}">
      <dsp:nvSpPr>
        <dsp:cNvPr id="0" name=""/>
        <dsp:cNvSpPr/>
      </dsp:nvSpPr>
      <dsp:spPr>
        <a:xfrm>
          <a:off x="0" y="3026393"/>
          <a:ext cx="5222781" cy="5043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baseline="0"/>
            <a:t>IP space carved from /16 RFC1918</a:t>
          </a:r>
          <a:endParaRPr lang="en-US" sz="2200" kern="1200"/>
        </a:p>
      </dsp:txBody>
      <dsp:txXfrm>
        <a:off x="0" y="3026393"/>
        <a:ext cx="5222781" cy="5043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ABDF7-D059-4059-B89B-B0582F54D6AA}">
      <dsp:nvSpPr>
        <dsp:cNvPr id="0" name=""/>
        <dsp:cNvSpPr/>
      </dsp:nvSpPr>
      <dsp:spPr>
        <a:xfrm rot="5400000">
          <a:off x="6607458" y="-2786958"/>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one or five or more subscription can be facilitated by modifying the subscription that is associated to VNET.  </a:t>
          </a:r>
        </a:p>
        <a:p>
          <a:pPr marL="57150" lvl="1" indent="-57150" algn="l" defTabSz="488950">
            <a:lnSpc>
              <a:spcPct val="90000"/>
            </a:lnSpc>
            <a:spcBef>
              <a:spcPct val="0"/>
            </a:spcBef>
            <a:spcAft>
              <a:spcPct val="15000"/>
            </a:spcAft>
            <a:buChar char="•"/>
          </a:pPr>
          <a:r>
            <a:rPr lang="en-US" sz="1100" kern="1200"/>
            <a:t>Consider that one subscription will remove an important way to categorize workloads, either by environment or workload.</a:t>
          </a:r>
        </a:p>
      </dsp:txBody>
      <dsp:txXfrm rot="-5400000">
        <a:off x="3716019" y="144675"/>
        <a:ext cx="6566061" cy="742988"/>
      </dsp:txXfrm>
    </dsp:sp>
    <dsp:sp modelId="{9A33A186-B50D-4FFE-A62A-4FD151DE29D0}">
      <dsp:nvSpPr>
        <dsp:cNvPr id="0" name=""/>
        <dsp:cNvSpPr/>
      </dsp:nvSpPr>
      <dsp:spPr>
        <a:xfrm>
          <a:off x="0" y="1559"/>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One (or more) Subscription(s) versus Five Subscriptions</a:t>
          </a:r>
        </a:p>
      </dsp:txBody>
      <dsp:txXfrm>
        <a:off x="50242" y="51801"/>
        <a:ext cx="3615534" cy="928736"/>
      </dsp:txXfrm>
    </dsp:sp>
    <dsp:sp modelId="{29AD8741-FD50-44EE-862F-FD1F034DAB1A}">
      <dsp:nvSpPr>
        <dsp:cNvPr id="0" name=""/>
        <dsp:cNvSpPr/>
      </dsp:nvSpPr>
      <dsp:spPr>
        <a:xfrm rot="5400000">
          <a:off x="6607458" y="-1706277"/>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Using a single Azure region and only one VPN will save costs.</a:t>
          </a:r>
        </a:p>
        <a:p>
          <a:pPr marL="57150" lvl="1" indent="-57150" algn="l" defTabSz="488950">
            <a:lnSpc>
              <a:spcPct val="90000"/>
            </a:lnSpc>
            <a:spcBef>
              <a:spcPct val="0"/>
            </a:spcBef>
            <a:spcAft>
              <a:spcPct val="15000"/>
            </a:spcAft>
            <a:buChar char="•"/>
          </a:pPr>
          <a:r>
            <a:rPr lang="en-US" sz="1100" kern="1200"/>
            <a:t>Consider that redundancy in the single region could be obtained with two regions with small incremental costs, removing risk.</a:t>
          </a:r>
        </a:p>
      </dsp:txBody>
      <dsp:txXfrm rot="-5400000">
        <a:off x="3716019" y="1225356"/>
        <a:ext cx="6566061" cy="742988"/>
      </dsp:txXfrm>
    </dsp:sp>
    <dsp:sp modelId="{4F8D2AD8-F2F0-4063-B0C1-2EDB66FBA2B2}">
      <dsp:nvSpPr>
        <dsp:cNvPr id="0" name=""/>
        <dsp:cNvSpPr/>
      </dsp:nvSpPr>
      <dsp:spPr>
        <a:xfrm>
          <a:off x="0" y="1082240"/>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Network, Identity, Site Redundancy</a:t>
          </a:r>
        </a:p>
      </dsp:txBody>
      <dsp:txXfrm>
        <a:off x="50242" y="1132482"/>
        <a:ext cx="3615534" cy="928736"/>
      </dsp:txXfrm>
    </dsp:sp>
    <dsp:sp modelId="{4AC39B55-7684-43C8-8D47-F5043A2C5201}">
      <dsp:nvSpPr>
        <dsp:cNvPr id="0" name=""/>
        <dsp:cNvSpPr/>
      </dsp:nvSpPr>
      <dsp:spPr>
        <a:xfrm rot="5400000">
          <a:off x="6607458" y="-625596"/>
          <a:ext cx="823376" cy="6606255"/>
        </a:xfrm>
        <a:prstGeom prst="round2SameRect">
          <a:avLst/>
        </a:prstGeom>
        <a:solidFill>
          <a:schemeClr val="dk2">
            <a:alpha val="90000"/>
            <a:tint val="40000"/>
            <a:hueOff val="0"/>
            <a:satOff val="0"/>
            <a:lumOff val="0"/>
            <a:alphaOff val="0"/>
          </a:schemeClr>
        </a:solidFill>
        <a:ln w="10795" cap="flat" cmpd="sng" algn="ctr">
          <a:solidFill>
            <a:schemeClr val="dk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20955" rIns="41910" bIns="20955" numCol="1" spcCol="1270" anchor="ctr" anchorCtr="0">
          <a:noAutofit/>
        </a:bodyPr>
        <a:lstStyle/>
        <a:p>
          <a:pPr marL="57150" lvl="1" indent="-57150" algn="l" defTabSz="488950">
            <a:lnSpc>
              <a:spcPct val="90000"/>
            </a:lnSpc>
            <a:spcBef>
              <a:spcPct val="0"/>
            </a:spcBef>
            <a:spcAft>
              <a:spcPct val="15000"/>
            </a:spcAft>
            <a:buChar char="•"/>
          </a:pPr>
          <a:r>
            <a:rPr lang="en-US" sz="1100" kern="1200"/>
            <a:t>No requirements for IPv4 or internal networking.</a:t>
          </a:r>
        </a:p>
        <a:p>
          <a:pPr marL="57150" lvl="1" indent="-57150" algn="l" defTabSz="488950">
            <a:lnSpc>
              <a:spcPct val="90000"/>
            </a:lnSpc>
            <a:spcBef>
              <a:spcPct val="0"/>
            </a:spcBef>
            <a:spcAft>
              <a:spcPct val="15000"/>
            </a:spcAft>
            <a:buChar char="•"/>
          </a:pPr>
          <a:r>
            <a:rPr lang="en-US" sz="1100" kern="1200"/>
            <a:t>Consider having the templates for networking ready in the event a hybrid network is required.</a:t>
          </a:r>
        </a:p>
      </dsp:txBody>
      <dsp:txXfrm rot="-5400000">
        <a:off x="3716019" y="2306037"/>
        <a:ext cx="6566061" cy="742988"/>
      </dsp:txXfrm>
    </dsp:sp>
    <dsp:sp modelId="{2EFCA3A6-EF36-41A3-AD28-1F2C2FC89654}">
      <dsp:nvSpPr>
        <dsp:cNvPr id="0" name=""/>
        <dsp:cNvSpPr/>
      </dsp:nvSpPr>
      <dsp:spPr>
        <a:xfrm>
          <a:off x="0" y="2162921"/>
          <a:ext cx="3716018" cy="1029220"/>
        </a:xfrm>
        <a:prstGeom prst="roundRect">
          <a:avLst/>
        </a:prstGeom>
        <a:solidFill>
          <a:schemeClr val="dk2">
            <a:hueOff val="0"/>
            <a:satOff val="0"/>
            <a:lumOff val="0"/>
            <a:alphaOff val="0"/>
          </a:schemeClr>
        </a:solid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marL="0" lvl="0" indent="0" algn="ctr" defTabSz="889000">
            <a:lnSpc>
              <a:spcPct val="90000"/>
            </a:lnSpc>
            <a:spcBef>
              <a:spcPct val="0"/>
            </a:spcBef>
            <a:spcAft>
              <a:spcPct val="35000"/>
            </a:spcAft>
            <a:buNone/>
          </a:pPr>
          <a:r>
            <a:rPr lang="en-US" sz="2000" kern="1200"/>
            <a:t>PaaS only deployments</a:t>
          </a:r>
        </a:p>
      </dsp:txBody>
      <dsp:txXfrm>
        <a:off x="50242" y="2213163"/>
        <a:ext cx="3615534" cy="92873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663CA-FFEB-4C9C-8595-D21827FDEB43}">
      <dsp:nvSpPr>
        <dsp:cNvPr id="0" name=""/>
        <dsp:cNvSpPr/>
      </dsp:nvSpPr>
      <dsp:spPr>
        <a:xfrm>
          <a:off x="0" y="2658085"/>
          <a:ext cx="5222781" cy="872442"/>
        </a:xfrm>
        <a:prstGeom prst="rec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Scalable approach to support the largest customers.</a:t>
          </a:r>
        </a:p>
      </dsp:txBody>
      <dsp:txXfrm>
        <a:off x="0" y="2658085"/>
        <a:ext cx="5222781" cy="872442"/>
      </dsp:txXfrm>
    </dsp:sp>
    <dsp:sp modelId="{EA9B6486-EB3B-4437-8493-FCC1BE586DB0}">
      <dsp:nvSpPr>
        <dsp:cNvPr id="0" name=""/>
        <dsp:cNvSpPr/>
      </dsp:nvSpPr>
      <dsp:spPr>
        <a:xfrm rot="10800000">
          <a:off x="0" y="132935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Secure design to isolate users from data.</a:t>
          </a:r>
        </a:p>
      </dsp:txBody>
      <dsp:txXfrm rot="10800000">
        <a:off x="0" y="1329354"/>
        <a:ext cx="5222781" cy="871872"/>
      </dsp:txXfrm>
    </dsp:sp>
    <dsp:sp modelId="{FFEDDDB3-D534-4431-8EC0-64540000858A}">
      <dsp:nvSpPr>
        <dsp:cNvPr id="0" name=""/>
        <dsp:cNvSpPr/>
      </dsp:nvSpPr>
      <dsp:spPr>
        <a:xfrm rot="10800000">
          <a:off x="0" y="624"/>
          <a:ext cx="5222781" cy="1341817"/>
        </a:xfrm>
        <a:prstGeom prst="upArrowCallout">
          <a:avLst/>
        </a:prstGeom>
        <a:solidFill>
          <a:schemeClr val="accent6">
            <a:hueOff val="0"/>
            <a:satOff val="0"/>
            <a:lumOff val="0"/>
            <a:alphaOff val="0"/>
          </a:schemeClr>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t>Use Case:  Public Facing anonymous websites with hybrid integration to directories for some relationships</a:t>
          </a:r>
        </a:p>
      </dsp:txBody>
      <dsp:txXfrm rot="10800000">
        <a:off x="0" y="624"/>
        <a:ext cx="5222781" cy="8718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7ECFF-A1B9-4090-9FE2-AC133054AB15}">
      <dsp:nvSpPr>
        <dsp:cNvPr id="0" name=""/>
        <dsp:cNvSpPr/>
      </dsp:nvSpPr>
      <dsp:spPr>
        <a:xfrm>
          <a:off x="0" y="0"/>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Use Case:  Internal enterprise user desktop or application specific server cluster for mission critical workloads.</a:t>
          </a:r>
        </a:p>
      </dsp:txBody>
      <dsp:txXfrm>
        <a:off x="31027" y="31027"/>
        <a:ext cx="3296248" cy="997291"/>
      </dsp:txXfrm>
    </dsp:sp>
    <dsp:sp modelId="{E59B1871-EF60-4E42-8D55-A2F2150BAC04}">
      <dsp:nvSpPr>
        <dsp:cNvPr id="0" name=""/>
        <dsp:cNvSpPr/>
      </dsp:nvSpPr>
      <dsp:spPr>
        <a:xfrm>
          <a:off x="391708" y="1235903"/>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Secure design to isolate users from data.</a:t>
          </a:r>
        </a:p>
      </dsp:txBody>
      <dsp:txXfrm>
        <a:off x="422735" y="1266930"/>
        <a:ext cx="3297027" cy="997291"/>
      </dsp:txXfrm>
    </dsp:sp>
    <dsp:sp modelId="{3E44E702-A026-4E51-9A6C-78C38643FBD7}">
      <dsp:nvSpPr>
        <dsp:cNvPr id="0" name=""/>
        <dsp:cNvSpPr/>
      </dsp:nvSpPr>
      <dsp:spPr>
        <a:xfrm>
          <a:off x="783417" y="2471806"/>
          <a:ext cx="4439364" cy="1059345"/>
        </a:xfrm>
        <a:prstGeom prst="roundRect">
          <a:avLst>
            <a:gd name="adj" fmla="val 10000"/>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kern="1200"/>
            <a:t>Scalable approach to support the largest customers.</a:t>
          </a:r>
        </a:p>
      </dsp:txBody>
      <dsp:txXfrm>
        <a:off x="814444" y="2502833"/>
        <a:ext cx="3297027" cy="997291"/>
      </dsp:txXfrm>
    </dsp:sp>
    <dsp:sp modelId="{8E7C71BA-24C8-48A3-9BEF-B67D589F4769}">
      <dsp:nvSpPr>
        <dsp:cNvPr id="0" name=""/>
        <dsp:cNvSpPr/>
      </dsp:nvSpPr>
      <dsp:spPr>
        <a:xfrm>
          <a:off x="3750790" y="80333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905719" y="803337"/>
        <a:ext cx="378716" cy="518152"/>
      </dsp:txXfrm>
    </dsp:sp>
    <dsp:sp modelId="{1E45C190-369C-480C-9B6C-13A2E722B50E}">
      <dsp:nvSpPr>
        <dsp:cNvPr id="0" name=""/>
        <dsp:cNvSpPr/>
      </dsp:nvSpPr>
      <dsp:spPr>
        <a:xfrm>
          <a:off x="4142498" y="2032177"/>
          <a:ext cx="688574" cy="688574"/>
        </a:xfrm>
        <a:prstGeom prst="downArrow">
          <a:avLst>
            <a:gd name="adj1" fmla="val 55000"/>
            <a:gd name="adj2" fmla="val 45000"/>
          </a:avLst>
        </a:prstGeom>
        <a:solidFill>
          <a:schemeClr val="accent3">
            <a:alpha val="90000"/>
            <a:tint val="40000"/>
            <a:hueOff val="0"/>
            <a:satOff val="0"/>
            <a:lumOff val="0"/>
            <a:alphaOff val="0"/>
          </a:schemeClr>
        </a:solidFill>
        <a:ln w="10795"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4297427" y="2032177"/>
        <a:ext cx="378716" cy="51815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BD7B9D-7C56-411D-9C39-95DBE278639D}">
      <dsp:nvSpPr>
        <dsp:cNvPr id="0" name=""/>
        <dsp:cNvSpPr/>
      </dsp:nvSpPr>
      <dsp:spPr>
        <a:xfrm>
          <a:off x="1376572" y="228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In this design decision, the AzureFoundation is deploying a single Azure Region (data center) and a Site to Site VPN.</a:t>
          </a:r>
        </a:p>
      </dsp:txBody>
      <dsp:txXfrm>
        <a:off x="1376572" y="2284"/>
        <a:ext cx="2324244" cy="708894"/>
      </dsp:txXfrm>
    </dsp:sp>
    <dsp:sp modelId="{9CF6A8A6-929B-46D4-A80C-F29DDF1FB41C}">
      <dsp:nvSpPr>
        <dsp:cNvPr id="0" name=""/>
        <dsp:cNvSpPr/>
      </dsp:nvSpPr>
      <dsp:spPr>
        <a:xfrm>
          <a:off x="1376572" y="100170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VPN is configured with Active/Active so that the on premise enterprise router can have a redundant connections to the site.</a:t>
          </a:r>
        </a:p>
      </dsp:txBody>
      <dsp:txXfrm>
        <a:off x="1376572" y="1001709"/>
        <a:ext cx="2324244" cy="708894"/>
      </dsp:txXfrm>
    </dsp:sp>
    <dsp:sp modelId="{17DC7579-1E3D-407A-9B15-39A57F7CC67B}">
      <dsp:nvSpPr>
        <dsp:cNvPr id="0" name=""/>
        <dsp:cNvSpPr/>
      </dsp:nvSpPr>
      <dsp:spPr>
        <a:xfrm>
          <a:off x="1376572" y="2001134"/>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The site is allocated a /18 address space, with five VNETs configured in a Hub and Spoke topology.</a:t>
          </a:r>
        </a:p>
      </dsp:txBody>
      <dsp:txXfrm>
        <a:off x="1376572" y="2001134"/>
        <a:ext cx="2324244" cy="708894"/>
      </dsp:txXfrm>
    </dsp:sp>
    <dsp:sp modelId="{C4DB9F9C-91BB-47F5-8123-206387AF1705}">
      <dsp:nvSpPr>
        <dsp:cNvPr id="0" name=""/>
        <dsp:cNvSpPr/>
      </dsp:nvSpPr>
      <dsp:spPr>
        <a:xfrm>
          <a:off x="1376572" y="3000559"/>
          <a:ext cx="2324244" cy="708894"/>
        </a:xfrm>
        <a:prstGeom prst="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t>Workloads are usually deployed in the Spokes of the network with the exception of common services like resilient identity.</a:t>
          </a:r>
        </a:p>
      </dsp:txBody>
      <dsp:txXfrm>
        <a:off x="1376572" y="3000559"/>
        <a:ext cx="2324244" cy="708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AB0CC-C126-4CE8-8446-101BDEDE238E}">
      <dsp:nvSpPr>
        <dsp:cNvPr id="0" name=""/>
        <dsp:cNvSpPr/>
      </dsp:nvSpPr>
      <dsp:spPr>
        <a:xfrm>
          <a:off x="396" y="891958"/>
          <a:ext cx="1606517" cy="1927821"/>
        </a:xfrm>
        <a:prstGeom prst="rect">
          <a:avLst/>
        </a:prstGeom>
        <a:solidFill>
          <a:schemeClr val="accent2">
            <a:hueOff val="0"/>
            <a:satOff val="0"/>
            <a:lumOff val="0"/>
            <a:alphaOff val="0"/>
          </a:schemeClr>
        </a:solidFill>
        <a:ln w="9525" cap="flat" cmpd="sng" algn="ctr">
          <a:solidFill>
            <a:schemeClr val="accent2">
              <a:hueOff val="0"/>
              <a:satOff val="0"/>
              <a:lumOff val="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georedundant </a:t>
          </a:r>
        </a:p>
      </dsp:txBody>
      <dsp:txXfrm>
        <a:off x="396" y="1663086"/>
        <a:ext cx="1606517" cy="1156692"/>
      </dsp:txXfrm>
    </dsp:sp>
    <dsp:sp modelId="{F8B9FE0D-7541-4933-9C2D-8453FE1AC7C2}">
      <dsp:nvSpPr>
        <dsp:cNvPr id="0" name=""/>
        <dsp:cNvSpPr/>
      </dsp:nvSpPr>
      <dsp:spPr>
        <a:xfrm>
          <a:off x="396"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01</a:t>
          </a:r>
        </a:p>
      </dsp:txBody>
      <dsp:txXfrm>
        <a:off x="396" y="891958"/>
        <a:ext cx="1606517" cy="771128"/>
      </dsp:txXfrm>
    </dsp:sp>
    <dsp:sp modelId="{F8F33B21-8DFF-4475-9FAB-B222C793C4F6}">
      <dsp:nvSpPr>
        <dsp:cNvPr id="0" name=""/>
        <dsp:cNvSpPr/>
      </dsp:nvSpPr>
      <dsp:spPr>
        <a:xfrm>
          <a:off x="1735435" y="891958"/>
          <a:ext cx="1606517" cy="1927821"/>
        </a:xfrm>
        <a:prstGeom prst="rect">
          <a:avLst/>
        </a:prstGeom>
        <a:solidFill>
          <a:schemeClr val="accent2">
            <a:hueOff val="-5709669"/>
            <a:satOff val="-455"/>
            <a:lumOff val="195"/>
            <a:alphaOff val="0"/>
          </a:schemeClr>
        </a:solidFill>
        <a:ln w="9525" cap="flat" cmpd="sng" algn="ctr">
          <a:solidFill>
            <a:schemeClr val="accent2">
              <a:hueOff val="-5709669"/>
              <a:satOff val="-455"/>
              <a:lumOff val="195"/>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Vnet2Vnet connection.</a:t>
          </a:r>
        </a:p>
      </dsp:txBody>
      <dsp:txXfrm>
        <a:off x="1735435" y="1663086"/>
        <a:ext cx="1606517" cy="1156692"/>
      </dsp:txXfrm>
    </dsp:sp>
    <dsp:sp modelId="{EF42677F-59D4-4F79-B1FF-2B5DB26FAE4A}">
      <dsp:nvSpPr>
        <dsp:cNvPr id="0" name=""/>
        <dsp:cNvSpPr/>
      </dsp:nvSpPr>
      <dsp:spPr>
        <a:xfrm>
          <a:off x="1735435"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02</a:t>
          </a:r>
        </a:p>
      </dsp:txBody>
      <dsp:txXfrm>
        <a:off x="1735435" y="891958"/>
        <a:ext cx="1606517" cy="771128"/>
      </dsp:txXfrm>
    </dsp:sp>
    <dsp:sp modelId="{C90DECAA-70B5-40BF-A302-12397F28E099}">
      <dsp:nvSpPr>
        <dsp:cNvPr id="0" name=""/>
        <dsp:cNvSpPr/>
      </dsp:nvSpPr>
      <dsp:spPr>
        <a:xfrm>
          <a:off x="3470474" y="891958"/>
          <a:ext cx="1606517" cy="1927821"/>
        </a:xfrm>
        <a:prstGeom prst="rect">
          <a:avLst/>
        </a:prstGeom>
        <a:solidFill>
          <a:schemeClr val="accent2">
            <a:hueOff val="-11419339"/>
            <a:satOff val="-911"/>
            <a:lumOff val="390"/>
            <a:alphaOff val="0"/>
          </a:schemeClr>
        </a:solidFill>
        <a:ln w="9525" cap="flat" cmpd="sng" algn="ctr">
          <a:solidFill>
            <a:schemeClr val="accent2">
              <a:hueOff val="-11419339"/>
              <a:satOff val="-911"/>
              <a:lumOff val="390"/>
              <a:alphaOff val="0"/>
            </a:schemeClr>
          </a:solidFill>
          <a:prstDash val="soli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dsp:spPr>
      <dsp:style>
        <a:lnRef idx="1">
          <a:scrgbClr r="0" g="0" b="0"/>
        </a:lnRef>
        <a:fillRef idx="3">
          <a:scrgbClr r="0" g="0" b="0"/>
        </a:fillRef>
        <a:effectRef idx="3">
          <a:scrgbClr r="0" g="0" b="0"/>
        </a:effectRef>
        <a:fontRef idx="minor">
          <a:schemeClr val="lt1"/>
        </a:fontRef>
      </dsp:style>
      <dsp:txBody>
        <a:bodyPr spcFirstLastPara="0" vert="horz" wrap="square" lIns="158688" tIns="0" rIns="158688" bIns="330200" numCol="1" spcCol="1270" anchor="t" anchorCtr="0">
          <a:noAutofit/>
        </a:bodyPr>
        <a:lstStyle/>
        <a:p>
          <a:pPr marL="0" lvl="0" indent="0" algn="l" defTabSz="711200">
            <a:lnSpc>
              <a:spcPct val="90000"/>
            </a:lnSpc>
            <a:spcBef>
              <a:spcPct val="0"/>
            </a:spcBef>
            <a:spcAft>
              <a:spcPct val="35000"/>
            </a:spcAft>
            <a:buNone/>
          </a:pPr>
          <a:r>
            <a:rPr lang="en-US" sz="1600" kern="1200"/>
            <a:t>Active/Active VPN tunnel for availability.</a:t>
          </a:r>
        </a:p>
      </dsp:txBody>
      <dsp:txXfrm>
        <a:off x="3470474" y="1663086"/>
        <a:ext cx="1606517" cy="1156692"/>
      </dsp:txXfrm>
    </dsp:sp>
    <dsp:sp modelId="{7A743747-BEA6-4896-9639-8390BA1BB417}">
      <dsp:nvSpPr>
        <dsp:cNvPr id="0" name=""/>
        <dsp:cNvSpPr/>
      </dsp:nvSpPr>
      <dsp:spPr>
        <a:xfrm>
          <a:off x="3470474" y="891958"/>
          <a:ext cx="1606517" cy="771128"/>
        </a:xfrm>
        <a:prstGeom prst="rect">
          <a:avLst/>
        </a:prstGeom>
        <a:noFill/>
        <a:ln w="9525" cap="flat" cmpd="sng" algn="ctr">
          <a:noFill/>
          <a:prstDash val="solid"/>
        </a:ln>
        <a:effectLst>
          <a:outerShdw blurRad="44450" dist="13970" dir="5400000" algn="ctr" rotWithShape="0">
            <a:srgbClr val="000000">
              <a:alpha val="45000"/>
            </a:srgbClr>
          </a:outerShdw>
        </a:effectLst>
        <a:scene3d>
          <a:camera prst="orthographicFront">
            <a:rot lat="0" lon="0" rev="0"/>
          </a:camera>
          <a:lightRig rig="twoPt" dir="tl"/>
        </a:scene3d>
        <a:sp3d/>
      </dsp:spPr>
      <dsp:style>
        <a:lnRef idx="1">
          <a:scrgbClr r="0" g="0" b="0"/>
        </a:lnRef>
        <a:fillRef idx="3">
          <a:scrgbClr r="0" g="0" b="0"/>
        </a:fillRef>
        <a:effectRef idx="3">
          <a:scrgbClr r="0" g="0" b="0"/>
        </a:effectRef>
        <a:fontRef idx="minor">
          <a:schemeClr val="lt1"/>
        </a:fontRef>
      </dsp:style>
      <dsp:txBody>
        <a:bodyPr spcFirstLastPara="0" vert="horz" wrap="square" lIns="158688" tIns="165100" rIns="158688" bIns="165100" numCol="1" spcCol="1270" anchor="ctr" anchorCtr="0">
          <a:noAutofit/>
        </a:bodyPr>
        <a:lstStyle/>
        <a:p>
          <a:pPr marL="0" lvl="0" indent="0" algn="l" defTabSz="1244600">
            <a:lnSpc>
              <a:spcPct val="90000"/>
            </a:lnSpc>
            <a:spcBef>
              <a:spcPct val="0"/>
            </a:spcBef>
            <a:spcAft>
              <a:spcPct val="35000"/>
            </a:spcAft>
            <a:buNone/>
          </a:pPr>
          <a:r>
            <a:rPr lang="en-US" sz="2800" kern="1200"/>
            <a:t>03</a:t>
          </a:r>
        </a:p>
      </dsp:txBody>
      <dsp:txXfrm>
        <a:off x="3470474" y="891958"/>
        <a:ext cx="1606517" cy="77112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8FFBD9-ED12-40EC-B8B9-5B3DEDADDEB3}">
      <dsp:nvSpPr>
        <dsp:cNvPr id="0" name=""/>
        <dsp:cNvSpPr/>
      </dsp:nvSpPr>
      <dsp:spPr>
        <a:xfrm>
          <a:off x="380804" y="0"/>
          <a:ext cx="4315780" cy="37117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476220DE-EF16-4A83-81F7-BF2492524C70}">
      <dsp:nvSpPr>
        <dsp:cNvPr id="0" name=""/>
        <dsp:cNvSpPr/>
      </dsp:nvSpPr>
      <dsp:spPr>
        <a:xfrm>
          <a:off x="61"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Two sets of regional pairs</a:t>
          </a:r>
          <a:endParaRPr lang="en-US" sz="2100" kern="1200"/>
        </a:p>
      </dsp:txBody>
      <dsp:txXfrm>
        <a:off x="72538" y="1185998"/>
        <a:ext cx="2331760" cy="1339741"/>
      </dsp:txXfrm>
    </dsp:sp>
    <dsp:sp modelId="{73F292D8-20E0-4004-B6AB-1E5D81E2625E}">
      <dsp:nvSpPr>
        <dsp:cNvPr id="0" name=""/>
        <dsp:cNvSpPr/>
      </dsp:nvSpPr>
      <dsp:spPr>
        <a:xfrm>
          <a:off x="2600612" y="1113521"/>
          <a:ext cx="2476714" cy="1484695"/>
        </a:xfrm>
        <a:prstGeom prst="roundRect">
          <a:avLst/>
        </a:prstGeom>
        <a:solidFill>
          <a:schemeClr val="accent1">
            <a:hueOff val="0"/>
            <a:satOff val="0"/>
            <a:lumOff val="0"/>
            <a:alphaOff val="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baseline="0"/>
            <a:t>A Site2Site between Regional Pairs (optional)</a:t>
          </a:r>
          <a:endParaRPr lang="en-US" sz="2100" kern="1200"/>
        </a:p>
      </dsp:txBody>
      <dsp:txXfrm>
        <a:off x="2673089" y="1185998"/>
        <a:ext cx="2331760" cy="133974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4.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1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8ED9401-EE8D-4EE1-B291-5BF7DCDA3C5A}" type="datetime8">
              <a:rPr lang="en-US" smtClean="0">
                <a:latin typeface="Segoe UI" pitchFamily="34" charset="0"/>
              </a:rPr>
              <a:t>10/12/2018 11:22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1B0BD91-A332-4638-9D55-E1550E13BA63}" type="datetime8">
              <a:rPr lang="en-US" smtClean="0"/>
              <a:t>10/12/2018 11:12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ka.ms/MCRA"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aka.ms/markslist"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cisecurity.org/benchmark/azure/"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mailto:WAEP_IEA@live.com" TargetMode="External"/><Relationship Id="rId3" Type="http://schemas.openxmlformats.org/officeDocument/2006/relationships/hyperlink" Target="https://waepuat.cloudapp.net/" TargetMode="External"/><Relationship Id="rId7" Type="http://schemas.openxmlformats.org/officeDocument/2006/relationships/hyperlink" Target="mailto:WAEP_PA@live.com" TargetMode="External"/><Relationship Id="rId2" Type="http://schemas.openxmlformats.org/officeDocument/2006/relationships/slide" Target="../slides/slide23.xml"/><Relationship Id="rId1" Type="http://schemas.openxmlformats.org/officeDocument/2006/relationships/notesMaster" Target="../notesMasters/notesMaster1.xml"/><Relationship Id="rId6" Type="http://schemas.openxmlformats.org/officeDocument/2006/relationships/hyperlink" Target="mailto:WAEP_AO_2@live.com" TargetMode="External"/><Relationship Id="rId5" Type="http://schemas.openxmlformats.org/officeDocument/2006/relationships/hyperlink" Target="mailto:WAEP_AO_1@live.com" TargetMode="External"/><Relationship Id="rId10" Type="http://schemas.openxmlformats.org/officeDocument/2006/relationships/hyperlink" Target="mailto:WAEP_IAO1@live.com" TargetMode="External"/><Relationship Id="rId4" Type="http://schemas.openxmlformats.org/officeDocument/2006/relationships/hyperlink" Target="mailto:WAEP_EA_1@live.com" TargetMode="External"/><Relationship Id="rId9" Type="http://schemas.openxmlformats.org/officeDocument/2006/relationships/hyperlink" Target="mailto:WAEP_IAO@live.com"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96B01FC-4093-47B5-A361-524E345F092E}"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342931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28012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1846004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223271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599851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1" kern="1200" dirty="0">
                <a:solidFill>
                  <a:schemeClr val="tx1"/>
                </a:solidFill>
                <a:effectLst/>
                <a:latin typeface="+mn-lt"/>
                <a:ea typeface="+mn-ea"/>
                <a:cs typeface="+mn-cs"/>
              </a:rPr>
              <a:t>https://gallery.technet.microsoft.com/Cybersecurity-Reference-883fb54c</a:t>
            </a:r>
          </a:p>
          <a:p>
            <a:r>
              <a:rPr lang="en-US" sz="1200" b="1" i="1" kern="1200" dirty="0">
                <a:solidFill>
                  <a:schemeClr val="tx1"/>
                </a:solidFill>
                <a:effectLst/>
                <a:latin typeface="+mn-lt"/>
                <a:ea typeface="+mn-ea"/>
                <a:cs typeface="+mn-cs"/>
              </a:rPr>
              <a:t>BUILD SLIDE VERSION (Animated Build sequence that takes ~25 clicks)</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Key Takeaway:</a:t>
            </a:r>
            <a:r>
              <a:rPr lang="en-US" sz="1200" kern="1200" dirty="0">
                <a:solidFill>
                  <a:schemeClr val="tx1"/>
                </a:solidFill>
                <a:effectLst/>
                <a:latin typeface="+mn-lt"/>
                <a:ea typeface="+mn-ea"/>
                <a:cs typeface="+mn-cs"/>
              </a:rPr>
              <a:t> This is the Microsoft Cybersecurity Reference Architecture (</a:t>
            </a:r>
            <a:r>
              <a:rPr lang="en-US" sz="1200" u="sng" kern="1200" dirty="0">
                <a:solidFill>
                  <a:schemeClr val="tx1"/>
                </a:solidFill>
                <a:effectLst/>
                <a:latin typeface="+mn-lt"/>
                <a:ea typeface="+mn-ea"/>
                <a:cs typeface="+mn-cs"/>
                <a:hlinkClick r:id="rId3"/>
              </a:rPr>
              <a:t>https://aka.ms/MCRA</a:t>
            </a:r>
            <a:r>
              <a:rPr lang="en-US" sz="1200" kern="1200" dirty="0">
                <a:solidFill>
                  <a:schemeClr val="tx1"/>
                </a:solidFill>
                <a:effectLst/>
                <a:latin typeface="+mn-lt"/>
                <a:ea typeface="+mn-ea"/>
                <a:cs typeface="+mn-cs"/>
              </a:rPr>
              <a:t>) which describes Microsoft’s cybersecurity capabilities and how they integrate with existing security architectures and capabilities.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latest version of this diagram, associated presentation video (on v1 version currently), and the complementary cybersecurity reference strategies can be found at the links at the top. Links to key guidance are also included for important and complex initiatives like securing privileged access, Office 365, and protecting against attack like Petya/</a:t>
            </a:r>
            <a:r>
              <a:rPr lang="en-US" sz="1200" kern="1200" dirty="0" err="1">
                <a:solidFill>
                  <a:schemeClr val="tx1"/>
                </a:solidFill>
                <a:effectLst/>
                <a:latin typeface="+mn-lt"/>
                <a:ea typeface="+mn-ea"/>
                <a:cs typeface="+mn-cs"/>
              </a:rPr>
              <a:t>Wannacrypt</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diagram is interactive, you can hover over any of the capabilities for a quick description and then click on it for more documentation on the capability.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found that most enterprise organizations have Windows and Linux servers (and often applications containers) to protect. Most have also established a basic core set of security capabilities at the network edge / egress points to protect extranet and intranet resources.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also commonly find that enterprises also have a range of client devices to support and protect ranging from corporate issued PCs to Bring Your Own Device (BYOD) personally owned mobile devices.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enterprise organizations have established a operational security capability that includes vulnerability management and incident management, which is typically provided by an on-premises Security Information Event Management (SIEM) capability or a Managed Security Services Provider (MSSP).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have also deployed endpoint Data Loss Prevention (DLP) capability to help with information protection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larger organizations have Active Directory as a primary enterprise directory (frequently as part of an identity system that includes other capabilities for identity lifecycle management, credential vaulting, and other needs)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enterprises estates include Software as a Service (SaaS) like Office 365 and other popular services. Some of these are sanctioned and configured by corporate IT, but others are “Shadow IT” adopted by business units and individual user without the knowledge or endorsement of corporate IT.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Many organizations also operate traditional Industrial Control Systems (ICS) including Supervisory Control and Data Acquisition (SCADA) technology. Many are also operating or planning to adopt Internet of Things (IoT) technology for both internal systems and customer product offerings.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the scope of enterprise infrastructure has grown into a hybrid state that incorporates Infrastructure as a Service (IaaS) and Platform as a Service (PaaS) from Microsoft Azure as well as other IaaS providers. </a:t>
            </a:r>
          </a:p>
          <a:p>
            <a:r>
              <a:rPr lang="en-US" sz="1200" i="1" kern="1200" dirty="0">
                <a:solidFill>
                  <a:schemeClr val="tx1"/>
                </a:solidFill>
                <a:effectLst/>
                <a:latin typeface="+mn-lt"/>
                <a:ea typeface="+mn-ea"/>
                <a:cs typeface="+mn-cs"/>
              </a:rPr>
              <a:t>Pausing for a moment, this leaves most enterprises with a “hybrid of everything” estate to manage and secure, which is quite challenging given the steadily increasing volume and sophistication of cybersecurity threat actors.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foundation of Microsoft’s cloud services and products starts with trust and high security standards.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Trust Center – </a:t>
            </a:r>
            <a:r>
              <a:rPr lang="en-US" sz="1200" kern="1200" dirty="0">
                <a:solidFill>
                  <a:schemeClr val="tx1"/>
                </a:solidFill>
                <a:effectLst/>
                <a:latin typeface="+mn-lt"/>
                <a:ea typeface="+mn-ea"/>
                <a:cs typeface="+mn-cs"/>
              </a:rPr>
              <a:t>Microsoft offers the most comprehensive set of compliance offerings of any cloud service provider. We transparently provide information on how we meet or exceed those standards in our trust center.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Compliance Manager - </a:t>
            </a:r>
            <a:r>
              <a:rPr lang="en-US" sz="1200" kern="1200" dirty="0">
                <a:solidFill>
                  <a:schemeClr val="tx1"/>
                </a:solidFill>
                <a:effectLst/>
                <a:latin typeface="+mn-lt"/>
                <a:ea typeface="+mn-ea"/>
                <a:cs typeface="+mn-cs"/>
              </a:rPr>
              <a:t>We built a capability to help you manage your compliance requirements (based heavily on what we learned while managing compliance of our cloud services such as extensive mapping of controls across multiple standards)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Security Development Lifecycle - </a:t>
            </a:r>
            <a:r>
              <a:rPr lang="en-US" sz="1200" kern="1200" dirty="0">
                <a:solidFill>
                  <a:schemeClr val="tx1"/>
                </a:solidFill>
                <a:effectLst/>
                <a:latin typeface="+mn-lt"/>
                <a:ea typeface="+mn-ea"/>
                <a:cs typeface="+mn-cs"/>
              </a:rPr>
              <a:t>We have also published documentation from our industry leading security development lifecycle openly to help you with securing your applications.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Intelligence Security Graph –</a:t>
            </a:r>
            <a:r>
              <a:rPr lang="en-US" sz="1200" kern="1200" dirty="0">
                <a:solidFill>
                  <a:schemeClr val="tx1"/>
                </a:solidFill>
                <a:effectLst/>
                <a:latin typeface="+mn-lt"/>
                <a:ea typeface="+mn-ea"/>
                <a:cs typeface="+mn-cs"/>
              </a:rPr>
              <a:t> Through the course of supporting, operating, and securing our cloud services and Windows PCs, Microsoft has accumulated a massive set of first party threat intelligence (measured in the trillions of signals) that we use to protect our cloud services, IT environment, and customers. Many of the products in this architecture have integrated intelligence and analytics from the security graph directly into threat detections and security guidance.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Familiar network edge capabilities from popular vendors are available in the Azure Marketplace to enable customers to extend on premises controls to the cloud.</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While Microsoft invests deeply into Azure platform security, we see common security risks as customers first move to the cloud. The hybrid infrastructure model and the cloud security/networking controls are new to many professionals so we frequently see some inadvertent configuration errors lead to security risk.</a:t>
            </a:r>
          </a:p>
          <a:p>
            <a:r>
              <a:rPr lang="en-US" sz="1200" kern="1200" dirty="0">
                <a:solidFill>
                  <a:schemeClr val="tx1"/>
                </a:solidFill>
                <a:effectLst/>
                <a:latin typeface="+mn-lt"/>
                <a:ea typeface="+mn-ea"/>
                <a:cs typeface="+mn-cs"/>
              </a:rPr>
              <a:t>Microsoft has invested into Azure Security Center (ASC) to enable you to</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Protect servers and workloads across any cloud and on-premises datacenters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Detect and correct common misconfiguration issues such as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VMs exposed directly to the internet</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Missing Web Application Firewalls (WAFs) for web applications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Out of date patches and antimalware signatures</a:t>
            </a:r>
          </a:p>
          <a:p>
            <a:pPr marL="628650" lvl="1" indent="-171450">
              <a:buFont typeface="Arial" panose="020B0604020202020204" pitchFamily="34" charset="0"/>
              <a:buChar char="•"/>
            </a:pPr>
            <a:r>
              <a:rPr lang="en-US" sz="1200" kern="1200" dirty="0">
                <a:solidFill>
                  <a:schemeClr val="tx1"/>
                </a:solidFill>
                <a:effectLst/>
                <a:latin typeface="+mn-lt"/>
                <a:ea typeface="+mn-ea"/>
                <a:cs typeface="+mn-cs"/>
              </a:rPr>
              <a:t>…and many others</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Leverage cutting edge capabilities in Azure like machine learning to suggest firewall rules and application whitelists (to allow/block which files can run on servers)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12</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invested heavily in other Azure security capabilities such as Distributed Denial of Service (DDoS) mitigations, key management, ransomware-resistant backup archives, confidential computing capabilities to protect data while its being processed, and many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13</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continued to invest into on-premises security capabilities for </a:t>
            </a:r>
            <a:r>
              <a:rPr lang="en-US" sz="1200" b="1" kern="1200" dirty="0">
                <a:solidFill>
                  <a:schemeClr val="tx1"/>
                </a:solidFill>
                <a:effectLst/>
                <a:latin typeface="+mn-lt"/>
                <a:ea typeface="+mn-ea"/>
                <a:cs typeface="+mn-cs"/>
              </a:rPr>
              <a:t>Windows Server</a:t>
            </a:r>
            <a:r>
              <a:rPr lang="en-US" sz="1200" kern="1200" dirty="0">
                <a:solidFill>
                  <a:schemeClr val="tx1"/>
                </a:solidFill>
                <a:effectLst/>
                <a:latin typeface="+mn-lt"/>
                <a:ea typeface="+mn-ea"/>
                <a:cs typeface="+mn-cs"/>
              </a:rPr>
              <a:t> (including </a:t>
            </a:r>
            <a:r>
              <a:rPr lang="en-US" sz="1200" b="1" kern="1200" dirty="0">
                <a:solidFill>
                  <a:schemeClr val="tx1"/>
                </a:solidFill>
                <a:effectLst/>
                <a:latin typeface="+mn-lt"/>
                <a:ea typeface="+mn-ea"/>
                <a:cs typeface="+mn-cs"/>
              </a:rPr>
              <a:t>Shielded VMs</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Azure Stack</a:t>
            </a:r>
            <a:r>
              <a:rPr lang="en-US" sz="1200" kern="1200" dirty="0">
                <a:solidFill>
                  <a:schemeClr val="tx1"/>
                </a:solidFill>
                <a:effectLst/>
                <a:latin typeface="+mn-lt"/>
                <a:ea typeface="+mn-ea"/>
                <a:cs typeface="+mn-cs"/>
              </a:rPr>
              <a:t> (which provides the ability to run Azure services in your on-premises datacenter)</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also focused heavily on device security with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System Center Configuration Manager </a:t>
            </a:r>
            <a:r>
              <a:rPr lang="en-US" sz="1200" kern="1200" dirty="0">
                <a:solidFill>
                  <a:schemeClr val="tx1"/>
                </a:solidFill>
                <a:effectLst/>
                <a:latin typeface="+mn-lt"/>
                <a:ea typeface="+mn-ea"/>
                <a:cs typeface="+mn-cs"/>
              </a:rPr>
              <a:t>and</a:t>
            </a:r>
            <a:r>
              <a:rPr lang="en-US" sz="1200" b="1" kern="1200" dirty="0">
                <a:solidFill>
                  <a:schemeClr val="tx1"/>
                </a:solidFill>
                <a:effectLst/>
                <a:latin typeface="+mn-lt"/>
                <a:ea typeface="+mn-ea"/>
                <a:cs typeface="+mn-cs"/>
              </a:rPr>
              <a:t> Intune MDM/MAM </a:t>
            </a:r>
            <a:r>
              <a:rPr lang="en-US" sz="1200" kern="1200" dirty="0">
                <a:solidFill>
                  <a:schemeClr val="tx1"/>
                </a:solidFill>
                <a:effectLst/>
                <a:latin typeface="+mn-lt"/>
                <a:ea typeface="+mn-ea"/>
                <a:cs typeface="+mn-cs"/>
              </a:rPr>
              <a:t>for cross platform security and management across Windows, Linux, Mac, iOS, and Android</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10 Enterprise Security</a:t>
            </a:r>
            <a:r>
              <a:rPr lang="en-US" sz="1200" kern="1200" dirty="0">
                <a:solidFill>
                  <a:schemeClr val="tx1"/>
                </a:solidFill>
                <a:effectLst/>
                <a:latin typeface="+mn-lt"/>
                <a:ea typeface="+mn-ea"/>
                <a:cs typeface="+mn-cs"/>
              </a:rPr>
              <a:t> - An extensive set of platform capabilities to protect against ever-evolving attacks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Windows Defender ATP</a:t>
            </a:r>
            <a:r>
              <a:rPr lang="en-US" sz="1200" kern="1200" dirty="0">
                <a:solidFill>
                  <a:schemeClr val="tx1"/>
                </a:solidFill>
                <a:effectLst/>
                <a:latin typeface="+mn-lt"/>
                <a:ea typeface="+mn-ea"/>
                <a:cs typeface="+mn-cs"/>
              </a:rPr>
              <a:t> – Advanced endpoint detection and response (EDR) capabilities to rapidly detect and recover from attacks as well as management, monitoring, and security planning capabilities to keep devices healthy and secure.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Based on lessons learned from credential theft and similar attacks, Microsoft has invested in securing privilege access including privileged access management, advanced credential/identity attack detection and privileged access workstation (PAW) architectures. Our PAW investments includes </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Publishing Guidance </a:t>
            </a:r>
            <a:r>
              <a:rPr lang="en-US" sz="1200" kern="1200" dirty="0">
                <a:solidFill>
                  <a:schemeClr val="tx1"/>
                </a:solidFill>
                <a:effectLst/>
                <a:latin typeface="+mn-lt"/>
                <a:ea typeface="+mn-ea"/>
                <a:cs typeface="+mn-cs"/>
              </a:rPr>
              <a:t>– We have published detailed installation instructions for customers to build their own PAWs</a:t>
            </a:r>
          </a:p>
          <a:p>
            <a:pPr marL="171450" lvl="0" indent="-171450">
              <a:buFont typeface="Arial" panose="020B0604020202020204" pitchFamily="34" charset="0"/>
              <a:buChar char="•"/>
            </a:pPr>
            <a:r>
              <a:rPr lang="en-US" sz="1200" b="1" kern="1200" dirty="0">
                <a:solidFill>
                  <a:schemeClr val="tx1"/>
                </a:solidFill>
                <a:effectLst/>
                <a:latin typeface="+mn-lt"/>
                <a:ea typeface="+mn-ea"/>
                <a:cs typeface="+mn-cs"/>
              </a:rPr>
              <a:t>Platform Security </a:t>
            </a:r>
            <a:r>
              <a:rPr lang="en-US" sz="1200" kern="1200" dirty="0">
                <a:solidFill>
                  <a:schemeClr val="tx1"/>
                </a:solidFill>
                <a:effectLst/>
                <a:latin typeface="+mn-lt"/>
                <a:ea typeface="+mn-ea"/>
                <a:cs typeface="+mn-cs"/>
              </a:rPr>
              <a:t>– We protect our IT Environment and cloud services with a full admin workstation program (internally called Secure Access Workstations or SAWs)</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Because of how critical identity is to security, Microsoft has invested heavily in security capabilities to protect and manage cloud and on-premises identities spanning multi-factor authentication, biometrics, hardware protection of credentials (via TPM and virtualization based security), applying threat intelligence + machine learning to authentication attempts, and more.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17</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Identity is also critical for protecting data and operational availability as it’s frequently the only control type available across modern IoT/mobile/etc. devices and cloud services. Organizations should focus on build an identity security perimeter to consolidate management of authentication and access controls and enforce consistency. Microsoft has invested into Conditional Access to enable simple (and powerful) visibility and policy control of this new perimeter. </a:t>
            </a:r>
          </a:p>
          <a:p>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18</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invested across our tools to enable integration with your existing Security Information and Event Management (SIEM) solution.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19</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a complete set of </a:t>
            </a:r>
            <a:r>
              <a:rPr lang="en-US" sz="1200" b="1" kern="1200" dirty="0">
                <a:solidFill>
                  <a:schemeClr val="tx1"/>
                </a:solidFill>
                <a:effectLst/>
                <a:latin typeface="+mn-lt"/>
                <a:ea typeface="+mn-ea"/>
                <a:cs typeface="+mn-cs"/>
              </a:rPr>
              <a:t>Advanced Threat Protection</a:t>
            </a:r>
            <a:r>
              <a:rPr lang="en-US" sz="1200" kern="1200" dirty="0">
                <a:solidFill>
                  <a:schemeClr val="tx1"/>
                </a:solidFill>
                <a:effectLst/>
                <a:latin typeface="+mn-lt"/>
                <a:ea typeface="+mn-ea"/>
                <a:cs typeface="+mn-cs"/>
              </a:rPr>
              <a:t> (ATP) technology to enable SOCs to monitor all the assets in the modern estate (SaaS/PaaS/IaaS, Identity, Data, Devices, etc.) and rapidly respond and remediate threats across them. This will enable you to transform your SOC using the massive set of Microsoft threat intelligence in the intelligent security graph (bottom right of slide) and integrate these with your existing capabilities using the Graph Security API (currently in public preview).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20</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also offers professional services to help you investigate incidents in your environment as well as to hunt for potential existing threats.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21</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has built several Office 365 security capabilities to enhance your security planning </a:t>
            </a:r>
            <a:r>
              <a:rPr lang="en-US" sz="1200" b="1" kern="1200" dirty="0">
                <a:solidFill>
                  <a:schemeClr val="tx1"/>
                </a:solidFill>
                <a:effectLst/>
                <a:latin typeface="+mn-lt"/>
                <a:ea typeface="+mn-ea"/>
                <a:cs typeface="+mn-cs"/>
              </a:rPr>
              <a:t>(Secure Score)</a:t>
            </a:r>
            <a:r>
              <a:rPr lang="en-US" sz="1200" kern="1200" dirty="0">
                <a:solidFill>
                  <a:schemeClr val="tx1"/>
                </a:solidFill>
                <a:effectLst/>
                <a:latin typeface="+mn-lt"/>
                <a:ea typeface="+mn-ea"/>
                <a:cs typeface="+mn-cs"/>
              </a:rPr>
              <a:t>, add additional explicit approval steps before Microsoft support can access your data for support issues </a:t>
            </a:r>
            <a:r>
              <a:rPr lang="en-US" sz="1200" b="1" kern="1200" dirty="0">
                <a:solidFill>
                  <a:schemeClr val="tx1"/>
                </a:solidFill>
                <a:effectLst/>
                <a:latin typeface="+mn-lt"/>
                <a:ea typeface="+mn-ea"/>
                <a:cs typeface="+mn-cs"/>
              </a:rPr>
              <a:t>(Customer Lockbox)</a:t>
            </a:r>
            <a:r>
              <a:rPr lang="en-US" sz="1200" kern="1200" dirty="0">
                <a:solidFill>
                  <a:schemeClr val="tx1"/>
                </a:solidFill>
                <a:effectLst/>
                <a:latin typeface="+mn-lt"/>
                <a:ea typeface="+mn-ea"/>
                <a:cs typeface="+mn-cs"/>
              </a:rPr>
              <a:t>, and data protection technologies built into the platform.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22</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Cloud App Security</a:t>
            </a:r>
            <a:r>
              <a:rPr lang="en-US" sz="1200" kern="1200" dirty="0">
                <a:solidFill>
                  <a:schemeClr val="tx1"/>
                </a:solidFill>
                <a:effectLst/>
                <a:latin typeface="+mn-lt"/>
                <a:ea typeface="+mn-ea"/>
                <a:cs typeface="+mn-cs"/>
              </a:rPr>
              <a:t> is a Microsoft Cloud Application Security Broker (CASB) offering that provides a wide array of security capabilities for SaaS including Shadow IT Risk management, Policy Monitoring and Enforcement, Information Protection, and incident detection/response/recovery.</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23</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Azure Information Protection – </a:t>
            </a:r>
            <a:r>
              <a:rPr lang="en-US" sz="1200" kern="1200" dirty="0">
                <a:solidFill>
                  <a:schemeClr val="tx1"/>
                </a:solidFill>
                <a:effectLst/>
                <a:latin typeface="+mn-lt"/>
                <a:ea typeface="+mn-ea"/>
                <a:cs typeface="+mn-cs"/>
              </a:rPr>
              <a:t>Protects information at the file itself so the encryption and policy control can follow files wherever they go (Cloud, Devices, USB drives, etc.).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24</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Additionally, Microsoft has invested in advanced security capabilities for data in SQL to protect against common threats and simplify information protection management and policy.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25</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Microsoft is also investing heavily into OT and IoT security to help manage and secure existing (brownfield) platforms, provide secure (greenfield) platforms, and help manufacturers quickly determine what level of security they need and enable them to rapidly and easily achieve that. </a:t>
            </a:r>
          </a:p>
          <a:p>
            <a:r>
              <a:rPr lang="en-US" sz="1200" b="1"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kern="1200" dirty="0">
                <a:solidFill>
                  <a:schemeClr val="tx1"/>
                </a:solidFill>
                <a:effectLst/>
                <a:latin typeface="+mn-lt"/>
                <a:ea typeface="+mn-ea"/>
                <a:cs typeface="+mn-cs"/>
              </a:rPr>
              <a:t>CLICK 26</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understand this is a lot of capabilities to plan for, so we have built several prescriptive roadmaps to help organizations quickly mitigate risk from critical and complex cybersecurity challenges.  </a:t>
            </a:r>
          </a:p>
          <a:p>
            <a:r>
              <a:rPr lang="en-US" sz="1200" b="1" u="none" strike="noStrike"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r>
              <a:rPr lang="en-US" sz="1200" b="1" u="sng" kern="1200" dirty="0">
                <a:solidFill>
                  <a:schemeClr val="tx1"/>
                </a:solidFill>
                <a:effectLst/>
                <a:latin typeface="+mn-lt"/>
                <a:ea typeface="+mn-ea"/>
                <a:cs typeface="+mn-cs"/>
              </a:rPr>
              <a:t>Feedback</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always trying to improve everything we do at Microsoft and we need your feedback to do it! You can contact the primary author (Mark Simos) directly on LinkedIn (</a:t>
            </a:r>
            <a:r>
              <a:rPr lang="en-US" sz="1200" u="sng" kern="1200" dirty="0">
                <a:solidFill>
                  <a:schemeClr val="tx1"/>
                </a:solidFill>
                <a:effectLst/>
                <a:latin typeface="+mn-lt"/>
                <a:ea typeface="+mn-ea"/>
                <a:cs typeface="+mn-cs"/>
                <a:hlinkClick r:id="rId4"/>
              </a:rPr>
              <a:t>https://aka.ms/markslist</a:t>
            </a:r>
            <a:r>
              <a:rPr lang="en-US" sz="1200" kern="1200" dirty="0">
                <a:solidFill>
                  <a:schemeClr val="tx1"/>
                </a:solidFill>
                <a:effectLst/>
                <a:latin typeface="+mn-lt"/>
                <a:ea typeface="+mn-ea"/>
                <a:cs typeface="+mn-cs"/>
              </a:rPr>
              <a:t>) with any feedback on how to improve it or how you use it, how it helps you, or any other thoughts you have. </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8980F55-CE2B-4E44-B628-FCCF0390BB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28950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https://docs.microsoft.com/en-us/windows-server/identity/securing-privileged-access/securing-privileged-access-reference-material</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989535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sng" kern="1200" dirty="0">
                <a:solidFill>
                  <a:schemeClr val="tx1"/>
                </a:solidFill>
                <a:effectLst/>
                <a:latin typeface="Segoe UI Light" pitchFamily="34" charset="0"/>
                <a:ea typeface="+mn-ea"/>
                <a:cs typeface="+mn-cs"/>
                <a:hlinkClick r:id="rId3"/>
              </a:rPr>
              <a:t>https://www.cisecurity.org/benchmark/azure/</a:t>
            </a:r>
            <a:endParaRPr lang="en-US" b="1"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06331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716543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3636757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1828452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90B56DB1-683C-4DCF-A45F-24D3E22FCAA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68753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1923166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19394190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sz="900" b="1" kern="1200" dirty="0">
                <a:solidFill>
                  <a:schemeClr val="tx1"/>
                </a:solidFill>
                <a:effectLst/>
                <a:latin typeface="Segoe UI Light" pitchFamily="34" charset="0"/>
                <a:ea typeface="+mn-ea"/>
                <a:cs typeface="+mn-cs"/>
              </a:rPr>
              <a:t>Access the Demo Environment: </a:t>
            </a:r>
            <a:endParaRPr lang="en-US" sz="900" b="1"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Join the WAEPField security group</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Once permissions propagate, sign in at </a:t>
            </a:r>
            <a:r>
              <a:rPr lang="en-US" sz="900" u="sng" kern="1200" dirty="0">
                <a:solidFill>
                  <a:schemeClr val="tx1"/>
                </a:solidFill>
                <a:effectLst/>
                <a:latin typeface="Segoe UI Light" pitchFamily="34" charset="0"/>
                <a:ea typeface="+mn-ea"/>
                <a:cs typeface="+mn-cs"/>
                <a:hlinkClick r:id="rId3"/>
              </a:rPr>
              <a:t>https://waepuat.cloudapp.net/</a:t>
            </a:r>
            <a:r>
              <a:rPr lang="es-ES" sz="900" kern="1200" dirty="0">
                <a:solidFill>
                  <a:schemeClr val="tx1"/>
                </a:solidFill>
                <a:effectLst/>
                <a:latin typeface="Segoe UI Light" pitchFamily="34" charset="0"/>
                <a:ea typeface="+mn-ea"/>
                <a:cs typeface="+mn-cs"/>
              </a:rPr>
              <a:t> </a:t>
            </a:r>
            <a:r>
              <a:rPr lang="en-US" sz="900" kern="1200" dirty="0">
                <a:solidFill>
                  <a:schemeClr val="tx1"/>
                </a:solidFill>
                <a:effectLst/>
                <a:latin typeface="Segoe UI Light" pitchFamily="34" charset="0"/>
                <a:ea typeface="+mn-ea"/>
                <a:cs typeface="+mn-cs"/>
              </a:rPr>
              <a:t>using Microsoft Account authentication as specified below using the password Azure##1:</a:t>
            </a:r>
          </a:p>
          <a:p>
            <a:r>
              <a:rPr lang="es-ES" sz="900" kern="1200" dirty="0">
                <a:solidFill>
                  <a:schemeClr val="tx1"/>
                </a:solidFill>
                <a:effectLst/>
                <a:latin typeface="Segoe UI Light" pitchFamily="34" charset="0"/>
                <a:ea typeface="+mn-ea"/>
                <a:cs typeface="+mn-cs"/>
              </a:rPr>
              <a:t>o    Direct Agreement Demo</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4"/>
              </a:rPr>
              <a:t>WAEP_EA_1@live.com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5"/>
              </a:rPr>
              <a:t>WAEP_AO_1@live.com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6"/>
              </a:rPr>
              <a:t>WAEP_AO_2@live.com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o    Indirect Agreement Demo</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Partner Administrator: </a:t>
            </a:r>
            <a:r>
              <a:rPr lang="en-US" sz="900" u="sng" kern="1200" dirty="0">
                <a:solidFill>
                  <a:schemeClr val="tx1"/>
                </a:solidFill>
                <a:effectLst/>
                <a:latin typeface="Segoe UI Light" pitchFamily="34" charset="0"/>
                <a:ea typeface="+mn-ea"/>
                <a:cs typeface="+mn-cs"/>
                <a:hlinkClick r:id="rId7"/>
              </a:rPr>
              <a:t>WAEP_PA@live.com</a:t>
            </a:r>
            <a:endParaRPr lang="en-US" sz="900" kern="1200" dirty="0">
              <a:solidFill>
                <a:schemeClr val="tx1"/>
              </a:solidFill>
              <a:effectLst/>
              <a:latin typeface="Segoe UI Light" pitchFamily="34" charset="0"/>
              <a:ea typeface="+mn-ea"/>
              <a:cs typeface="+mn-cs"/>
            </a:endParaRPr>
          </a:p>
          <a:p>
            <a:r>
              <a:rPr lang="es-ES" sz="900" kern="1200" dirty="0">
                <a:solidFill>
                  <a:schemeClr val="tx1"/>
                </a:solidFill>
                <a:effectLst/>
                <a:latin typeface="Segoe UI Light" pitchFamily="34" charset="0"/>
                <a:ea typeface="+mn-ea"/>
                <a:cs typeface="+mn-cs"/>
              </a:rPr>
              <a:t>§  Enterprise Administrator: </a:t>
            </a:r>
            <a:r>
              <a:rPr lang="es-ES" sz="900" u="sng" kern="1200" dirty="0">
                <a:solidFill>
                  <a:schemeClr val="tx1"/>
                </a:solidFill>
                <a:effectLst/>
                <a:latin typeface="Segoe UI Light" pitchFamily="34" charset="0"/>
                <a:ea typeface="+mn-ea"/>
                <a:cs typeface="+mn-cs"/>
                <a:hlinkClick r:id="rId8"/>
              </a:rPr>
              <a:t>WAEP_IEA@live.com</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Account Owners: </a:t>
            </a:r>
            <a:r>
              <a:rPr lang="en-US" sz="900" u="sng" kern="1200" dirty="0">
                <a:solidFill>
                  <a:schemeClr val="tx1"/>
                </a:solidFill>
                <a:effectLst/>
                <a:latin typeface="Segoe UI Light" pitchFamily="34" charset="0"/>
                <a:ea typeface="+mn-ea"/>
                <a:cs typeface="+mn-cs"/>
                <a:hlinkClick r:id="rId9"/>
              </a:rPr>
              <a:t>WAEP_IAO@live.com</a:t>
            </a:r>
            <a:r>
              <a:rPr lang="en-US" sz="900" kern="1200" dirty="0">
                <a:solidFill>
                  <a:schemeClr val="tx1"/>
                </a:solidFill>
                <a:effectLst/>
                <a:latin typeface="Segoe UI Light" pitchFamily="34" charset="0"/>
                <a:ea typeface="+mn-ea"/>
                <a:cs typeface="+mn-cs"/>
              </a:rPr>
              <a:t>, </a:t>
            </a:r>
            <a:r>
              <a:rPr lang="en-US" sz="900" u="sng" kern="1200" dirty="0">
                <a:solidFill>
                  <a:schemeClr val="tx1"/>
                </a:solidFill>
                <a:effectLst/>
                <a:latin typeface="Segoe UI Light" pitchFamily="34" charset="0"/>
                <a:ea typeface="+mn-ea"/>
                <a:cs typeface="+mn-cs"/>
                <a:hlinkClick r:id="rId10"/>
              </a:rPr>
              <a:t>WAEP_IAO1@live.com </a:t>
            </a:r>
            <a:endParaRPr lang="en-US" sz="900" kern="1200" dirty="0">
              <a:solidFill>
                <a:schemeClr val="tx1"/>
              </a:solidFill>
              <a:effectLst/>
              <a:latin typeface="Segoe UI Light" pitchFamily="34" charset="0"/>
              <a:ea typeface="+mn-ea"/>
              <a:cs typeface="+mn-cs"/>
            </a:endParaRPr>
          </a:p>
          <a:p>
            <a:r>
              <a:rPr lang="en-US" sz="900" kern="1200" dirty="0">
                <a:solidFill>
                  <a:schemeClr val="tx1"/>
                </a:solidFill>
                <a:effectLst/>
                <a:latin typeface="Segoe UI Light" pitchFamily="34" charset="0"/>
                <a:ea typeface="+mn-ea"/>
                <a:cs typeface="+mn-cs"/>
              </a:rPr>
              <a:t>·         Access the 1 Direct Customer Agreement or 1 Indirect Customer Agreement based on the persona you intend to demo</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697812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36477152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3580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771386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14392676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https://microsoft.sharepoint.com/teams/SLGCloudTeam/azure/Shared%20Documents/1.%20Onboarding%20Customers/Workload%20Architectures/Foundation/3D_Blueprint_Foundation_Working.vsdx?web=1</a:t>
            </a:r>
          </a:p>
          <a:p>
            <a:r>
              <a:rPr lang="en-US" dirty="0"/>
              <a:t>Or</a:t>
            </a:r>
          </a:p>
          <a:p>
            <a:r>
              <a:rPr lang="en-US" dirty="0"/>
              <a:t>https://microsoft.sharepoint.com/teams/SLGCloudTeam/azure/Shared%20Documents/2.%20Consumption/Architecture/Foundation/AF_Simple_Working.vsdx?web=1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2541118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098332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https://docs.microsoft.com/en-us/azure/security-center/security-center-export-data-to-siem</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866310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9301567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41726597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https://microsoft.sharepoint.com/sites/Infopedia_G01KC/_layouts/15/WopiFrame.aspx?sourcedoc=%7b3af0b432-edbf-4f43-8c6f-cacf9443fd18%7d&amp;action=default&amp;DefaultItemOpen=1</a:t>
            </a:r>
          </a:p>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2734644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6" name="Date Placeholder 5"/>
          <p:cNvSpPr>
            <a:spLocks noGrp="1"/>
          </p:cNvSpPr>
          <p:nvPr>
            <p:ph type="dt" idx="12"/>
          </p:nvPr>
        </p:nvSpPr>
        <p:spPr/>
        <p:txBody>
          <a:bodyPr/>
          <a:lstStyle/>
          <a:p>
            <a:fld id="{54C8F01B-8E1F-493D-BC2F-99FDE0EBC3B9}"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069722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1489845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32104887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41436136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387342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19791800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530445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2260225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33100251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994026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https://docs.microsoft.com/en-us/azure/architecture/reference-architectures/hybrid-networking/hub-spoke</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76851305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https://technet.microsoft.com/en-us/windows-server-docs/security/securing-privileged-access/privileged-access-workstations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118484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there a way to do a</a:t>
            </a:r>
            <a:r>
              <a:rPr lang="en-US" baseline="0" dirty="0"/>
              <a:t> Host Defined Route to bypass the UDR route.  Is this possible?</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dirty="0"/>
          </a:p>
        </p:txBody>
      </p:sp>
    </p:spTree>
    <p:extLst>
      <p:ext uri="{BB962C8B-B14F-4D97-AF65-F5344CB8AC3E}">
        <p14:creationId xmlns:p14="http://schemas.microsoft.com/office/powerpoint/2010/main" val="9053002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dirty="0"/>
          </a:p>
        </p:txBody>
      </p:sp>
    </p:spTree>
    <p:extLst>
      <p:ext uri="{BB962C8B-B14F-4D97-AF65-F5344CB8AC3E}">
        <p14:creationId xmlns:p14="http://schemas.microsoft.com/office/powerpoint/2010/main" val="33415353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at 10.128.0.0 because it will</a:t>
            </a:r>
            <a:r>
              <a:rPr lang="en-US" baseline="0" dirty="0"/>
              <a:t> most likely not have been used by previous implementations and help with the goal of avoiding conflict.</a:t>
            </a: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dirty="0"/>
          </a:p>
        </p:txBody>
      </p:sp>
    </p:spTree>
    <p:extLst>
      <p:ext uri="{BB962C8B-B14F-4D97-AF65-F5344CB8AC3E}">
        <p14:creationId xmlns:p14="http://schemas.microsoft.com/office/powerpoint/2010/main" val="11808227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dirty="0"/>
          </a:p>
        </p:txBody>
      </p:sp>
    </p:spTree>
    <p:extLst>
      <p:ext uri="{BB962C8B-B14F-4D97-AF65-F5344CB8AC3E}">
        <p14:creationId xmlns:p14="http://schemas.microsoft.com/office/powerpoint/2010/main" val="23614308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https://docs.microsoft.com/en-us/azure/key-vault/key-vault-ovw-storage-keys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dirty="0"/>
          </a:p>
        </p:txBody>
      </p:sp>
    </p:spTree>
    <p:extLst>
      <p:ext uri="{BB962C8B-B14F-4D97-AF65-F5344CB8AC3E}">
        <p14:creationId xmlns:p14="http://schemas.microsoft.com/office/powerpoint/2010/main" val="10260090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dirty="0"/>
          </a:p>
        </p:txBody>
      </p:sp>
    </p:spTree>
    <p:extLst>
      <p:ext uri="{BB962C8B-B14F-4D97-AF65-F5344CB8AC3E}">
        <p14:creationId xmlns:p14="http://schemas.microsoft.com/office/powerpoint/2010/main" val="1665505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dirty="0"/>
          </a:p>
        </p:txBody>
      </p:sp>
    </p:spTree>
    <p:extLst>
      <p:ext uri="{BB962C8B-B14F-4D97-AF65-F5344CB8AC3E}">
        <p14:creationId xmlns:p14="http://schemas.microsoft.com/office/powerpoint/2010/main" val="4212405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Microsoft Azure is our cloud platform for digital transformation across your business. Our strategy to this end is to provide a platform of technologies that:</a:t>
            </a:r>
          </a:p>
          <a:p>
            <a:r>
              <a:rPr lang="en-US" sz="1200" kern="1200" dirty="0">
                <a:solidFill>
                  <a:schemeClr val="tx1"/>
                </a:solidFill>
                <a:effectLst/>
                <a:latin typeface="+mn-lt"/>
                <a:ea typeface="+mn-ea"/>
                <a:cs typeface="+mn-cs"/>
              </a:rPr>
              <a:t>1. Accelerates </a:t>
            </a:r>
            <a:r>
              <a:rPr lang="en-US" sz="1200" b="1" kern="1200" dirty="0">
                <a:solidFill>
                  <a:schemeClr val="tx1"/>
                </a:solidFill>
                <a:effectLst/>
                <a:latin typeface="+mn-lt"/>
                <a:ea typeface="+mn-ea"/>
                <a:cs typeface="+mn-cs"/>
              </a:rPr>
              <a:t>app innovation</a:t>
            </a:r>
            <a:r>
              <a:rPr lang="en-US" sz="1200" kern="1200" dirty="0">
                <a:solidFill>
                  <a:schemeClr val="tx1"/>
                </a:solidFill>
                <a:effectLst/>
                <a:latin typeface="+mn-lt"/>
                <a:ea typeface="+mn-ea"/>
                <a:cs typeface="+mn-cs"/>
              </a:rPr>
              <a:t> through rapid app development and agility in the cloud.</a:t>
            </a:r>
          </a:p>
          <a:p>
            <a:r>
              <a:rPr lang="en-US" sz="1200" kern="1200" dirty="0">
                <a:solidFill>
                  <a:schemeClr val="tx1"/>
                </a:solidFill>
                <a:effectLst/>
                <a:latin typeface="+mn-lt"/>
                <a:ea typeface="+mn-ea"/>
                <a:cs typeface="+mn-cs"/>
              </a:rPr>
              <a:t>2. Delivers integrated </a:t>
            </a:r>
            <a:r>
              <a:rPr lang="en-US" sz="1200" b="1" kern="1200" dirty="0">
                <a:solidFill>
                  <a:schemeClr val="tx1"/>
                </a:solidFill>
                <a:effectLst/>
                <a:latin typeface="+mn-lt"/>
                <a:ea typeface="+mn-ea"/>
                <a:cs typeface="+mn-cs"/>
              </a:rPr>
              <a:t>data and intelligence</a:t>
            </a:r>
            <a:r>
              <a:rPr lang="en-US" sz="1200" kern="1200" dirty="0">
                <a:solidFill>
                  <a:schemeClr val="tx1"/>
                </a:solidFill>
                <a:effectLst/>
                <a:latin typeface="+mn-lt"/>
                <a:ea typeface="+mn-ea"/>
                <a:cs typeface="+mn-cs"/>
              </a:rPr>
              <a:t>—data for rich insights to intelligence embedded within apps.</a:t>
            </a:r>
          </a:p>
          <a:p>
            <a:r>
              <a:rPr lang="en-US" sz="1200" kern="1200" dirty="0">
                <a:solidFill>
                  <a:schemeClr val="tx1"/>
                </a:solidFill>
                <a:effectLst/>
                <a:latin typeface="+mn-lt"/>
                <a:ea typeface="+mn-ea"/>
                <a:cs typeface="+mn-cs"/>
              </a:rPr>
              <a:t>3. Is </a:t>
            </a:r>
            <a:r>
              <a:rPr lang="en-US" sz="1200" b="1" kern="1200" dirty="0">
                <a:solidFill>
                  <a:schemeClr val="tx1"/>
                </a:solidFill>
                <a:effectLst/>
                <a:latin typeface="+mn-lt"/>
                <a:ea typeface="+mn-ea"/>
                <a:cs typeface="+mn-cs"/>
              </a:rPr>
              <a:t>open and flexible</a:t>
            </a:r>
            <a:r>
              <a:rPr lang="en-US" sz="1200" kern="1200" dirty="0">
                <a:solidFill>
                  <a:schemeClr val="tx1"/>
                </a:solidFill>
                <a:effectLst/>
                <a:latin typeface="+mn-lt"/>
                <a:ea typeface="+mn-ea"/>
                <a:cs typeface="+mn-cs"/>
              </a:rPr>
              <a:t>, where you can use the tools and technologies you already have and want to use.</a:t>
            </a:r>
          </a:p>
          <a:p>
            <a:r>
              <a:rPr lang="en-US" sz="1200" kern="1200" dirty="0">
                <a:solidFill>
                  <a:schemeClr val="tx1"/>
                </a:solidFill>
                <a:effectLst/>
                <a:latin typeface="+mn-lt"/>
                <a:ea typeface="+mn-ea"/>
                <a:cs typeface="+mn-cs"/>
              </a:rPr>
              <a:t>4. Is </a:t>
            </a:r>
            <a:r>
              <a:rPr lang="en-US" sz="1200" b="1" kern="1200" dirty="0">
                <a:solidFill>
                  <a:schemeClr val="tx1"/>
                </a:solidFill>
                <a:effectLst/>
                <a:latin typeface="+mn-lt"/>
                <a:ea typeface="+mn-ea"/>
                <a:cs typeface="+mn-cs"/>
              </a:rPr>
              <a:t>trusted</a:t>
            </a:r>
            <a:r>
              <a:rPr lang="en-US" sz="1200" kern="1200" dirty="0">
                <a:solidFill>
                  <a:schemeClr val="tx1"/>
                </a:solidFill>
                <a:effectLst/>
                <a:latin typeface="+mn-lt"/>
                <a:ea typeface="+mn-ea"/>
                <a:cs typeface="+mn-cs"/>
              </a:rPr>
              <a:t> to </a:t>
            </a:r>
            <a:r>
              <a:rPr lang="en-US" sz="1200" b="0" kern="1200" dirty="0">
                <a:solidFill>
                  <a:schemeClr val="tx1"/>
                </a:solidFill>
                <a:effectLst/>
                <a:latin typeface="+mn-lt"/>
                <a:ea typeface="+mn-ea"/>
                <a:cs typeface="+mn-cs"/>
              </a:rPr>
              <a:t>protect your business assets</a:t>
            </a:r>
            <a:r>
              <a:rPr lang="en-US" sz="1200" kern="1200" dirty="0">
                <a:solidFill>
                  <a:schemeClr val="tx1"/>
                </a:solidFill>
                <a:effectLst/>
                <a:latin typeface="+mn-lt"/>
                <a:ea typeface="+mn-ea"/>
                <a:cs typeface="+mn-cs"/>
              </a:rPr>
              <a:t>. As more customers expect digital experiences, they expect the data they share with an organization to be protected. We help you do that.</a:t>
            </a:r>
          </a:p>
          <a:p>
            <a:r>
              <a:rPr lang="en-US" sz="1200" kern="1200" dirty="0">
                <a:solidFill>
                  <a:schemeClr val="tx1"/>
                </a:solidFill>
                <a:effectLst/>
                <a:latin typeface="+mn-lt"/>
                <a:ea typeface="+mn-ea"/>
                <a:cs typeface="+mn-cs"/>
              </a:rPr>
              <a:t>Let’s discuss these areas in more detail.</a:t>
            </a:r>
            <a:endParaRPr lang="en-US" sz="120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6D3B629-ABE3-4545-9E80-4ED2B88B106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4366897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dirty="0"/>
          </a:p>
        </p:txBody>
      </p:sp>
    </p:spTree>
    <p:extLst>
      <p:ext uri="{BB962C8B-B14F-4D97-AF65-F5344CB8AC3E}">
        <p14:creationId xmlns:p14="http://schemas.microsoft.com/office/powerpoint/2010/main" val="11668453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dirty="0"/>
          </a:p>
        </p:txBody>
      </p:sp>
    </p:spTree>
    <p:extLst>
      <p:ext uri="{BB962C8B-B14F-4D97-AF65-F5344CB8AC3E}">
        <p14:creationId xmlns:p14="http://schemas.microsoft.com/office/powerpoint/2010/main" val="263356389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dirty="0"/>
          </a:p>
        </p:txBody>
      </p:sp>
    </p:spTree>
    <p:extLst>
      <p:ext uri="{BB962C8B-B14F-4D97-AF65-F5344CB8AC3E}">
        <p14:creationId xmlns:p14="http://schemas.microsoft.com/office/powerpoint/2010/main" val="23666154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dirty="0"/>
          </a:p>
        </p:txBody>
      </p:sp>
    </p:spTree>
    <p:extLst>
      <p:ext uri="{BB962C8B-B14F-4D97-AF65-F5344CB8AC3E}">
        <p14:creationId xmlns:p14="http://schemas.microsoft.com/office/powerpoint/2010/main" val="15526536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dirty="0"/>
          </a:p>
        </p:txBody>
      </p:sp>
    </p:spTree>
    <p:extLst>
      <p:ext uri="{BB962C8B-B14F-4D97-AF65-F5344CB8AC3E}">
        <p14:creationId xmlns:p14="http://schemas.microsoft.com/office/powerpoint/2010/main" val="48777132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dirty="0"/>
          </a:p>
        </p:txBody>
      </p:sp>
    </p:spTree>
    <p:extLst>
      <p:ext uri="{BB962C8B-B14F-4D97-AF65-F5344CB8AC3E}">
        <p14:creationId xmlns:p14="http://schemas.microsoft.com/office/powerpoint/2010/main" val="173868047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dirty="0"/>
          </a:p>
        </p:txBody>
      </p:sp>
    </p:spTree>
    <p:extLst>
      <p:ext uri="{BB962C8B-B14F-4D97-AF65-F5344CB8AC3E}">
        <p14:creationId xmlns:p14="http://schemas.microsoft.com/office/powerpoint/2010/main" val="1427162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dirty="0"/>
          </a:p>
        </p:txBody>
      </p:sp>
    </p:spTree>
    <p:extLst>
      <p:ext uri="{BB962C8B-B14F-4D97-AF65-F5344CB8AC3E}">
        <p14:creationId xmlns:p14="http://schemas.microsoft.com/office/powerpoint/2010/main" val="1415705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dirty="0"/>
          </a:p>
        </p:txBody>
      </p:sp>
    </p:spTree>
    <p:extLst>
      <p:ext uri="{BB962C8B-B14F-4D97-AF65-F5344CB8AC3E}">
        <p14:creationId xmlns:p14="http://schemas.microsoft.com/office/powerpoint/2010/main" val="497216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dirty="0"/>
          </a:p>
        </p:txBody>
      </p:sp>
    </p:spTree>
    <p:extLst>
      <p:ext uri="{BB962C8B-B14F-4D97-AF65-F5344CB8AC3E}">
        <p14:creationId xmlns:p14="http://schemas.microsoft.com/office/powerpoint/2010/main" val="3489799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5954636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dirty="0"/>
          </a:p>
        </p:txBody>
      </p:sp>
    </p:spTree>
    <p:extLst>
      <p:ext uri="{BB962C8B-B14F-4D97-AF65-F5344CB8AC3E}">
        <p14:creationId xmlns:p14="http://schemas.microsoft.com/office/powerpoint/2010/main" val="154878440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 to the Web Browser Portals…</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dirty="0"/>
          </a:p>
        </p:txBody>
      </p:sp>
    </p:spTree>
    <p:extLst>
      <p:ext uri="{BB962C8B-B14F-4D97-AF65-F5344CB8AC3E}">
        <p14:creationId xmlns:p14="http://schemas.microsoft.com/office/powerpoint/2010/main" val="1859018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dirty="0"/>
          </a:p>
        </p:txBody>
      </p:sp>
    </p:spTree>
    <p:extLst>
      <p:ext uri="{BB962C8B-B14F-4D97-AF65-F5344CB8AC3E}">
        <p14:creationId xmlns:p14="http://schemas.microsoft.com/office/powerpoint/2010/main" val="20432553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dirty="0"/>
          </a:p>
        </p:txBody>
      </p:sp>
    </p:spTree>
    <p:extLst>
      <p:ext uri="{BB962C8B-B14F-4D97-AF65-F5344CB8AC3E}">
        <p14:creationId xmlns:p14="http://schemas.microsoft.com/office/powerpoint/2010/main" val="321704256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dirty="0"/>
          </a:p>
        </p:txBody>
      </p:sp>
    </p:spTree>
    <p:extLst>
      <p:ext uri="{BB962C8B-B14F-4D97-AF65-F5344CB8AC3E}">
        <p14:creationId xmlns:p14="http://schemas.microsoft.com/office/powerpoint/2010/main" val="37455621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dirty="0"/>
          </a:p>
        </p:txBody>
      </p:sp>
    </p:spTree>
    <p:extLst>
      <p:ext uri="{BB962C8B-B14F-4D97-AF65-F5344CB8AC3E}">
        <p14:creationId xmlns:p14="http://schemas.microsoft.com/office/powerpoint/2010/main" val="269614307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dirty="0"/>
          </a:p>
        </p:txBody>
      </p:sp>
    </p:spTree>
    <p:extLst>
      <p:ext uri="{BB962C8B-B14F-4D97-AF65-F5344CB8AC3E}">
        <p14:creationId xmlns:p14="http://schemas.microsoft.com/office/powerpoint/2010/main" val="12177292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dirty="0"/>
          </a:p>
        </p:txBody>
      </p:sp>
    </p:spTree>
    <p:extLst>
      <p:ext uri="{BB962C8B-B14F-4D97-AF65-F5344CB8AC3E}">
        <p14:creationId xmlns:p14="http://schemas.microsoft.com/office/powerpoint/2010/main" val="302171847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dirty="0"/>
          </a:p>
        </p:txBody>
      </p:sp>
    </p:spTree>
    <p:extLst>
      <p:ext uri="{BB962C8B-B14F-4D97-AF65-F5344CB8AC3E}">
        <p14:creationId xmlns:p14="http://schemas.microsoft.com/office/powerpoint/2010/main" val="13072724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dirty="0"/>
          </a:p>
        </p:txBody>
      </p:sp>
    </p:spTree>
    <p:extLst>
      <p:ext uri="{BB962C8B-B14F-4D97-AF65-F5344CB8AC3E}">
        <p14:creationId xmlns:p14="http://schemas.microsoft.com/office/powerpoint/2010/main" val="3743450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4715061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dirty="0"/>
          </a:p>
        </p:txBody>
      </p:sp>
    </p:spTree>
    <p:extLst>
      <p:ext uri="{BB962C8B-B14F-4D97-AF65-F5344CB8AC3E}">
        <p14:creationId xmlns:p14="http://schemas.microsoft.com/office/powerpoint/2010/main" val="7713460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Microsoft AzureCon 2015</a:t>
            </a: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dirty="0"/>
          </a:p>
        </p:txBody>
      </p:sp>
    </p:spTree>
    <p:extLst>
      <p:ext uri="{BB962C8B-B14F-4D97-AF65-F5344CB8AC3E}">
        <p14:creationId xmlns:p14="http://schemas.microsoft.com/office/powerpoint/2010/main" val="2027126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dirty="0"/>
          </a:p>
        </p:txBody>
      </p:sp>
    </p:spTree>
    <p:extLst>
      <p:ext uri="{BB962C8B-B14F-4D97-AF65-F5344CB8AC3E}">
        <p14:creationId xmlns:p14="http://schemas.microsoft.com/office/powerpoint/2010/main" val="1350705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dirty="0"/>
          </a:p>
        </p:txBody>
      </p:sp>
    </p:spTree>
    <p:extLst>
      <p:ext uri="{BB962C8B-B14F-4D97-AF65-F5344CB8AC3E}">
        <p14:creationId xmlns:p14="http://schemas.microsoft.com/office/powerpoint/2010/main" val="294895974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dirty="0"/>
          </a:p>
        </p:txBody>
      </p:sp>
    </p:spTree>
    <p:extLst>
      <p:ext uri="{BB962C8B-B14F-4D97-AF65-F5344CB8AC3E}">
        <p14:creationId xmlns:p14="http://schemas.microsoft.com/office/powerpoint/2010/main" val="30467759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dirty="0"/>
          </a:p>
        </p:txBody>
      </p:sp>
    </p:spTree>
    <p:extLst>
      <p:ext uri="{BB962C8B-B14F-4D97-AF65-F5344CB8AC3E}">
        <p14:creationId xmlns:p14="http://schemas.microsoft.com/office/powerpoint/2010/main" val="252059089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https://azure.microsoft.com/en-us/documentation/videos/azurecon-2015-building-secure-virtual-networks-in-azure/</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dirty="0"/>
          </a:p>
        </p:txBody>
      </p:sp>
    </p:spTree>
    <p:extLst>
      <p:ext uri="{BB962C8B-B14F-4D97-AF65-F5344CB8AC3E}">
        <p14:creationId xmlns:p14="http://schemas.microsoft.com/office/powerpoint/2010/main" val="4153926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dirty="0"/>
          </a:p>
        </p:txBody>
      </p:sp>
    </p:spTree>
    <p:extLst>
      <p:ext uri="{BB962C8B-B14F-4D97-AF65-F5344CB8AC3E}">
        <p14:creationId xmlns:p14="http://schemas.microsoft.com/office/powerpoint/2010/main" val="28272290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dirty="0"/>
          </a:p>
        </p:txBody>
      </p:sp>
    </p:spTree>
    <p:extLst>
      <p:ext uri="{BB962C8B-B14F-4D97-AF65-F5344CB8AC3E}">
        <p14:creationId xmlns:p14="http://schemas.microsoft.com/office/powerpoint/2010/main" val="196291450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dirty="0"/>
          </a:p>
        </p:txBody>
      </p:sp>
    </p:spTree>
    <p:extLst>
      <p:ext uri="{BB962C8B-B14F-4D97-AF65-F5344CB8AC3E}">
        <p14:creationId xmlns:p14="http://schemas.microsoft.com/office/powerpoint/2010/main" val="1624376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53233747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dirty="0"/>
          </a:p>
        </p:txBody>
      </p:sp>
    </p:spTree>
    <p:extLst>
      <p:ext uri="{BB962C8B-B14F-4D97-AF65-F5344CB8AC3E}">
        <p14:creationId xmlns:p14="http://schemas.microsoft.com/office/powerpoint/2010/main" val="24459760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A5DDFF7D-D314-4C7B-B851-8380DBD00D4D}" type="datetime8">
              <a:rPr lang="en-US" smtClean="0">
                <a:solidFill>
                  <a:prstClr val="black"/>
                </a:solidFill>
              </a:rPr>
              <a:t>10/12/2018 11:12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84</a:t>
            </a:fld>
            <a:endParaRPr lang="en-US" dirty="0">
              <a:solidFill>
                <a:prstClr val="black"/>
              </a:solidFill>
            </a:endParaRPr>
          </a:p>
        </p:txBody>
      </p:sp>
      <p:sp>
        <p:nvSpPr>
          <p:cNvPr id="8" name="Footer Placeholder 7"/>
          <p:cNvSpPr>
            <a:spLocks noGrp="1"/>
          </p:cNvSpPr>
          <p:nvPr>
            <p:ph type="ftr" sz="quarter" idx="14"/>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0939993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dirty="0"/>
          </a:p>
        </p:txBody>
      </p:sp>
    </p:spTree>
    <p:extLst>
      <p:ext uri="{BB962C8B-B14F-4D97-AF65-F5344CB8AC3E}">
        <p14:creationId xmlns:p14="http://schemas.microsoft.com/office/powerpoint/2010/main" val="12693640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dirty="0"/>
          </a:p>
        </p:txBody>
      </p:sp>
    </p:spTree>
    <p:extLst>
      <p:ext uri="{BB962C8B-B14F-4D97-AF65-F5344CB8AC3E}">
        <p14:creationId xmlns:p14="http://schemas.microsoft.com/office/powerpoint/2010/main" val="14827983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dirty="0"/>
          </a:p>
        </p:txBody>
      </p:sp>
    </p:spTree>
    <p:extLst>
      <p:ext uri="{BB962C8B-B14F-4D97-AF65-F5344CB8AC3E}">
        <p14:creationId xmlns:p14="http://schemas.microsoft.com/office/powerpoint/2010/main" val="360389431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89</a:t>
            </a:fld>
            <a:endParaRPr lang="en-US" dirty="0"/>
          </a:p>
        </p:txBody>
      </p:sp>
    </p:spTree>
    <p:extLst>
      <p:ext uri="{BB962C8B-B14F-4D97-AF65-F5344CB8AC3E}">
        <p14:creationId xmlns:p14="http://schemas.microsoft.com/office/powerpoint/2010/main" val="49766234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dirty="0"/>
          </a:p>
        </p:txBody>
      </p:sp>
    </p:spTree>
    <p:extLst>
      <p:ext uri="{BB962C8B-B14F-4D97-AF65-F5344CB8AC3E}">
        <p14:creationId xmlns:p14="http://schemas.microsoft.com/office/powerpoint/2010/main" val="301422854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dirty="0"/>
          </a:p>
        </p:txBody>
      </p:sp>
    </p:spTree>
    <p:extLst>
      <p:ext uri="{BB962C8B-B14F-4D97-AF65-F5344CB8AC3E}">
        <p14:creationId xmlns:p14="http://schemas.microsoft.com/office/powerpoint/2010/main" val="17558139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3690500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1B0BD91-A332-4638-9D55-E1550E13BA63}" type="datetime8">
              <a:rPr lang="en-US" smtClean="0"/>
              <a:t>10/12/2018 11:12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67027068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sp>
        <p:nvSpPr>
          <p:cNvPr id="4" name="Rectangle 3"/>
          <p:cNvSpPr/>
          <p:nvPr userDrawn="1"/>
        </p:nvSpPr>
        <p:spPr bwMode="auto">
          <a:xfrm>
            <a:off x="272986" y="1759921"/>
            <a:ext cx="6402452" cy="3654405"/>
          </a:xfrm>
          <a:prstGeom prst="rect">
            <a:avLst/>
          </a:prstGeom>
          <a:solidFill>
            <a:srgbClr val="00188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25677"/>
            <a:ext cx="5943600" cy="1828800"/>
          </a:xfrm>
          <a:noFill/>
        </p:spPr>
        <p:txBody>
          <a:bodyPr lIns="146304" tIns="91440" rIns="146304" bIns="91440" anchor="t" anchorCtr="0"/>
          <a:lstStyle>
            <a:lvl1pPr>
              <a:defRPr sz="5400" spc="-100" baseline="0">
                <a:gradFill>
                  <a:gsLst>
                    <a:gs pos="86111">
                      <a:schemeClr val="tx1"/>
                    </a:gs>
                    <a:gs pos="76250">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2986" y="3954457"/>
            <a:ext cx="5943600" cy="1825625"/>
          </a:xfrm>
        </p:spPr>
        <p:txBody>
          <a:bodyPr tIns="109728" bIns="109728">
            <a:noAutofit/>
          </a:bodyPr>
          <a:lstStyle>
            <a:lvl1pPr marL="0" indent="0">
              <a:spcBef>
                <a:spcPts val="0"/>
              </a:spcBef>
              <a:buNone/>
              <a:defRPr sz="3200">
                <a:gradFill>
                  <a:gsLst>
                    <a:gs pos="25926">
                      <a:schemeClr val="tx1"/>
                    </a:gs>
                    <a:gs pos="51000">
                      <a:schemeClr val="tx1"/>
                    </a:gs>
                  </a:gsLst>
                  <a:lin ang="5400000" scaled="0"/>
                </a:gradFill>
              </a:defRPr>
            </a:lvl1pPr>
          </a:lstStyle>
          <a:p>
            <a:pPr lvl="0"/>
            <a:r>
              <a:rPr lang="en-US" dirty="0"/>
              <a:t>Speaker Name</a:t>
            </a:r>
          </a:p>
        </p:txBody>
      </p:sp>
      <p:grpSp>
        <p:nvGrpSpPr>
          <p:cNvPr id="8" name="Group 7"/>
          <p:cNvGrpSpPr>
            <a:grpSpLocks noChangeAspect="1"/>
          </p:cNvGrpSpPr>
          <p:nvPr userDrawn="1"/>
        </p:nvGrpSpPr>
        <p:grpSpPr bwMode="gray">
          <a:xfrm>
            <a:off x="457518" y="6161741"/>
            <a:ext cx="1681413" cy="360979"/>
            <a:chOff x="457200" y="1643393"/>
            <a:chExt cx="4492753" cy="964540"/>
          </a:xfrm>
        </p:grpSpPr>
        <p:pic>
          <p:nvPicPr>
            <p:cNvPr id="11" name="Picture 10"/>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3"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923861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1594122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20131481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7"/>
            <a:ext cx="6399213" cy="1830388"/>
          </a:xfrm>
          <a:noFill/>
        </p:spPr>
        <p:txBody>
          <a:bodyPr lIns="146304" tIns="109728" rIns="146304" bIns="109728">
            <a:no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400" spc="-100" baseline="0">
                <a:gradFill>
                  <a:gsLst>
                    <a:gs pos="3333">
                      <a:schemeClr val="tx2"/>
                    </a:gs>
                    <a:gs pos="39000">
                      <a:schemeClr val="tx2"/>
                    </a:gs>
                  </a:gsLst>
                  <a:lin ang="5400000" scaled="0"/>
                </a:gradFill>
              </a:defRPr>
            </a:lvl1pPr>
          </a:lstStyle>
          <a:p>
            <a:r>
              <a:rPr lang="en-US" dirty="0"/>
              <a:t>Presentation title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7518" y="6161442"/>
            <a:ext cx="1645920" cy="353658"/>
          </a:xfrm>
          <a:prstGeom prst="rect">
            <a:avLst/>
          </a:prstGeom>
        </p:spPr>
      </p:pic>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2888"/>
            <a:ext cx="11856403"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636802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mp; Non-bulleted text Green">
    <p:bg>
      <p:bgPr>
        <a:solidFill>
          <a:srgbClr val="89C40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4638" y="296897"/>
            <a:ext cx="5943599" cy="1292662"/>
          </a:xfrm>
        </p:spPr>
        <p:txBody>
          <a:bodyPr/>
          <a:lstStyle>
            <a:lvl1pPr marL="0" indent="0">
              <a:buNone/>
              <a:defRPr sz="4000">
                <a:gradFill>
                  <a:gsLst>
                    <a:gs pos="15000">
                      <a:srgbClr val="1E1E1E"/>
                    </a:gs>
                    <a:gs pos="49000">
                      <a:srgbClr val="1E1E1E"/>
                    </a:gs>
                  </a:gsLst>
                  <a:lin ang="5400000" scaled="0"/>
                </a:gradFill>
              </a:defRPr>
            </a:lvl1pPr>
            <a:lvl2pPr marL="0" indent="0">
              <a:buFontTx/>
              <a:buNone/>
              <a:defRPr sz="2000">
                <a:gradFill>
                  <a:gsLst>
                    <a:gs pos="73750">
                      <a:schemeClr val="bg1"/>
                    </a:gs>
                    <a:gs pos="36000">
                      <a:schemeClr val="bg1"/>
                    </a:gs>
                  </a:gsLst>
                  <a:lin ang="5400000" scaled="0"/>
                </a:gradFill>
              </a:defRPr>
            </a:lvl2pPr>
            <a:lvl3pPr marL="228600" indent="0">
              <a:buNone/>
              <a:defRPr/>
            </a:lvl3pPr>
            <a:lvl4pPr marL="457200" indent="0">
              <a:buNone/>
              <a:defRPr/>
            </a:lvl4pPr>
            <a:lvl5pPr marL="685800" indent="0">
              <a:buNone/>
              <a:defRPr/>
            </a:lvl5pPr>
          </a:lstStyle>
          <a:p>
            <a:pPr lvl="0"/>
            <a:r>
              <a:rPr lang="en-US"/>
              <a:t>Click to edit Master text styles</a:t>
            </a:r>
          </a:p>
        </p:txBody>
      </p:sp>
      <p:pic>
        <p:nvPicPr>
          <p:cNvPr id="4" name="Picture 2" descr="cropped16x9_code.jpg"/>
          <p:cNvPicPr>
            <a:picLocks noChangeAspect="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6221413" y="0"/>
            <a:ext cx="6215062" cy="699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7"/>
          <p:cNvSpPr>
            <a:spLocks noGrp="1"/>
          </p:cNvSpPr>
          <p:nvPr>
            <p:ph type="body" sz="quarter" idx="11"/>
          </p:nvPr>
        </p:nvSpPr>
        <p:spPr>
          <a:xfrm>
            <a:off x="274638" y="1668463"/>
            <a:ext cx="5852160" cy="572464"/>
          </a:xfrm>
        </p:spPr>
        <p:txBody>
          <a:bodyPr/>
          <a:lstStyle>
            <a:lvl1pPr marL="0" indent="0">
              <a:buNone/>
              <a:defRPr sz="2800">
                <a:gradFill>
                  <a:gsLst>
                    <a:gs pos="15000">
                      <a:srgbClr val="1E1E1E"/>
                    </a:gs>
                    <a:gs pos="49000">
                      <a:srgbClr val="1E1E1E"/>
                    </a:gs>
                  </a:gsLst>
                  <a:lin ang="5400000" scaled="0"/>
                </a:gradFill>
              </a:defRPr>
            </a:lvl1pPr>
          </a:lstStyle>
          <a:p>
            <a:pPr lvl="0"/>
            <a:r>
              <a:rPr lang="en-US"/>
              <a:t>Click to edit Master text styles</a:t>
            </a:r>
          </a:p>
        </p:txBody>
      </p:sp>
    </p:spTree>
    <p:extLst>
      <p:ext uri="{BB962C8B-B14F-4D97-AF65-F5344CB8AC3E}">
        <p14:creationId xmlns:p14="http://schemas.microsoft.com/office/powerpoint/2010/main" val="335920593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4159202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5943600"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5943600"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6" name="Group 5"/>
          <p:cNvGrpSpPr>
            <a:grpSpLocks noChangeAspect="1"/>
          </p:cNvGrpSpPr>
          <p:nvPr userDrawn="1"/>
        </p:nvGrpSpPr>
        <p:grpSpPr bwMode="gray">
          <a:xfrm>
            <a:off x="457518" y="6161741"/>
            <a:ext cx="1681413" cy="360979"/>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7" name="Freeform 6"/>
          <p:cNvSpPr>
            <a:spLocks noEditPoints="1"/>
          </p:cNvSpPr>
          <p:nvPr userDrawn="1"/>
        </p:nvSpPr>
        <p:spPr bwMode="auto">
          <a:xfrm>
            <a:off x="5943600" y="2145489"/>
            <a:ext cx="6218238" cy="3637774"/>
          </a:xfrm>
          <a:custGeom>
            <a:avLst/>
            <a:gdLst>
              <a:gd name="T0" fmla="*/ 1776 w 2020"/>
              <a:gd name="T1" fmla="*/ 1074 h 1182"/>
              <a:gd name="T2" fmla="*/ 1629 w 2020"/>
              <a:gd name="T3" fmla="*/ 1146 h 1182"/>
              <a:gd name="T4" fmla="*/ 1498 w 2020"/>
              <a:gd name="T5" fmla="*/ 1016 h 1182"/>
              <a:gd name="T6" fmla="*/ 1543 w 2020"/>
              <a:gd name="T7" fmla="*/ 901 h 1182"/>
              <a:gd name="T8" fmla="*/ 1585 w 2020"/>
              <a:gd name="T9" fmla="*/ 785 h 1182"/>
              <a:gd name="T10" fmla="*/ 1314 w 2020"/>
              <a:gd name="T11" fmla="*/ 756 h 1182"/>
              <a:gd name="T12" fmla="*/ 1061 w 2020"/>
              <a:gd name="T13" fmla="*/ 640 h 1182"/>
              <a:gd name="T14" fmla="*/ 1032 w 2020"/>
              <a:gd name="T15" fmla="*/ 525 h 1182"/>
              <a:gd name="T16" fmla="*/ 848 w 2020"/>
              <a:gd name="T17" fmla="*/ 409 h 1182"/>
              <a:gd name="T18" fmla="*/ 1553 w 2020"/>
              <a:gd name="T19" fmla="*/ 301 h 1182"/>
              <a:gd name="T20" fmla="*/ 1686 w 2020"/>
              <a:gd name="T21" fmla="*/ 185 h 1182"/>
              <a:gd name="T22" fmla="*/ 1237 w 2020"/>
              <a:gd name="T23" fmla="*/ 70 h 1182"/>
              <a:gd name="T24" fmla="*/ 749 w 2020"/>
              <a:gd name="T25" fmla="*/ 185 h 1182"/>
              <a:gd name="T26" fmla="*/ 721 w 2020"/>
              <a:gd name="T27" fmla="*/ 301 h 1182"/>
              <a:gd name="T28" fmla="*/ 366 w 2020"/>
              <a:gd name="T29" fmla="*/ 344 h 1182"/>
              <a:gd name="T30" fmla="*/ 237 w 2020"/>
              <a:gd name="T31" fmla="*/ 228 h 1182"/>
              <a:gd name="T32" fmla="*/ 318 w 2020"/>
              <a:gd name="T33" fmla="*/ 38 h 1182"/>
              <a:gd name="T34" fmla="*/ 353 w 2020"/>
              <a:gd name="T35" fmla="*/ 264 h 1182"/>
              <a:gd name="T36" fmla="*/ 497 w 2020"/>
              <a:gd name="T37" fmla="*/ 373 h 1182"/>
              <a:gd name="T38" fmla="*/ 180 w 2020"/>
              <a:gd name="T39" fmla="*/ 488 h 1182"/>
              <a:gd name="T40" fmla="*/ 190 w 2020"/>
              <a:gd name="T41" fmla="*/ 604 h 1182"/>
              <a:gd name="T42" fmla="*/ 273 w 2020"/>
              <a:gd name="T43" fmla="*/ 720 h 1182"/>
              <a:gd name="T44" fmla="*/ 377 w 2020"/>
              <a:gd name="T45" fmla="*/ 835 h 1182"/>
              <a:gd name="T46" fmla="*/ 446 w 2020"/>
              <a:gd name="T47" fmla="*/ 951 h 1182"/>
              <a:gd name="T48" fmla="*/ 443 w 2020"/>
              <a:gd name="T49" fmla="*/ 1066 h 1182"/>
              <a:gd name="T50" fmla="*/ 955 w 2020"/>
              <a:gd name="T51" fmla="*/ 1030 h 1182"/>
              <a:gd name="T52" fmla="*/ 912 w 2020"/>
              <a:gd name="T53" fmla="*/ 900 h 1182"/>
              <a:gd name="T54" fmla="*/ 898 w 2020"/>
              <a:gd name="T55" fmla="*/ 785 h 1182"/>
              <a:gd name="T56" fmla="*/ 755 w 2020"/>
              <a:gd name="T57" fmla="*/ 669 h 1182"/>
              <a:gd name="T58" fmla="*/ 798 w 2020"/>
              <a:gd name="T59" fmla="*/ 553 h 1182"/>
              <a:gd name="T60" fmla="*/ 761 w 2020"/>
              <a:gd name="T61" fmla="*/ 438 h 1182"/>
              <a:gd name="T62" fmla="*/ 1592 w 2020"/>
              <a:gd name="T63" fmla="*/ 388 h 1182"/>
              <a:gd name="T64" fmla="*/ 1553 w 2020"/>
              <a:gd name="T65" fmla="*/ 503 h 1182"/>
              <a:gd name="T66" fmla="*/ 1526 w 2020"/>
              <a:gd name="T67" fmla="*/ 619 h 1182"/>
              <a:gd name="T68" fmla="*/ 1454 w 2020"/>
              <a:gd name="T69" fmla="*/ 734 h 1182"/>
              <a:gd name="T70" fmla="*/ 1623 w 2020"/>
              <a:gd name="T71" fmla="*/ 792 h 1182"/>
              <a:gd name="T72" fmla="*/ 1681 w 2020"/>
              <a:gd name="T73" fmla="*/ 879 h 1182"/>
              <a:gd name="T74" fmla="*/ 1712 w 2020"/>
              <a:gd name="T75" fmla="*/ 995 h 1182"/>
              <a:gd name="T76" fmla="*/ 1658 w 2020"/>
              <a:gd name="T77" fmla="*/ 1110 h 1182"/>
              <a:gd name="T78" fmla="*/ 1824 w 2020"/>
              <a:gd name="T79" fmla="*/ 1081 h 1182"/>
              <a:gd name="T80" fmla="*/ 2020 w 2020"/>
              <a:gd name="T81" fmla="*/ 870 h 1182"/>
              <a:gd name="T82" fmla="*/ 969 w 2020"/>
              <a:gd name="T83" fmla="*/ 459 h 1182"/>
              <a:gd name="T84" fmla="*/ 860 w 2020"/>
              <a:gd name="T85" fmla="*/ 575 h 1182"/>
              <a:gd name="T86" fmla="*/ 1046 w 2020"/>
              <a:gd name="T87" fmla="*/ 691 h 1182"/>
              <a:gd name="T88" fmla="*/ 1049 w 2020"/>
              <a:gd name="T89" fmla="*/ 806 h 1182"/>
              <a:gd name="T90" fmla="*/ 1017 w 2020"/>
              <a:gd name="T91" fmla="*/ 922 h 1182"/>
              <a:gd name="T92" fmla="*/ 1017 w 2020"/>
              <a:gd name="T93" fmla="*/ 1066 h 1182"/>
              <a:gd name="T94" fmla="*/ 495 w 2020"/>
              <a:gd name="T95" fmla="*/ 1037 h 1182"/>
              <a:gd name="T96" fmla="*/ 593 w 2020"/>
              <a:gd name="T97" fmla="*/ 922 h 1182"/>
              <a:gd name="T98" fmla="*/ 529 w 2020"/>
              <a:gd name="T99" fmla="*/ 806 h 1182"/>
              <a:gd name="T100" fmla="*/ 276 w 2020"/>
              <a:gd name="T101" fmla="*/ 691 h 1182"/>
              <a:gd name="T102" fmla="*/ 381 w 2020"/>
              <a:gd name="T103" fmla="*/ 575 h 1182"/>
              <a:gd name="T104" fmla="*/ 518 w 2020"/>
              <a:gd name="T105" fmla="*/ 459 h 1182"/>
              <a:gd name="T106" fmla="*/ 601 w 2020"/>
              <a:gd name="T107" fmla="*/ 330 h 1182"/>
              <a:gd name="T108" fmla="*/ 581 w 2020"/>
              <a:gd name="T109" fmla="*/ 214 h 1182"/>
              <a:gd name="T110" fmla="*/ 622 w 2020"/>
              <a:gd name="T111" fmla="*/ 99 h 1182"/>
              <a:gd name="T112" fmla="*/ 1075 w 2020"/>
              <a:gd name="T113" fmla="*/ 156 h 1182"/>
              <a:gd name="T114" fmla="*/ 940 w 2020"/>
              <a:gd name="T115" fmla="*/ 272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20" h="1182">
                <a:moveTo>
                  <a:pt x="2001" y="851"/>
                </a:moveTo>
                <a:cubicBezTo>
                  <a:pt x="1990" y="851"/>
                  <a:pt x="1982" y="860"/>
                  <a:pt x="1982" y="870"/>
                </a:cubicBezTo>
                <a:cubicBezTo>
                  <a:pt x="1982" y="878"/>
                  <a:pt x="1987" y="885"/>
                  <a:pt x="1994" y="887"/>
                </a:cubicBezTo>
                <a:cubicBezTo>
                  <a:pt x="1988" y="947"/>
                  <a:pt x="1938" y="995"/>
                  <a:pt x="1876" y="995"/>
                </a:cubicBezTo>
                <a:cubicBezTo>
                  <a:pt x="1791" y="995"/>
                  <a:pt x="1791" y="995"/>
                  <a:pt x="1791" y="995"/>
                </a:cubicBezTo>
                <a:cubicBezTo>
                  <a:pt x="1779" y="995"/>
                  <a:pt x="1770" y="1004"/>
                  <a:pt x="1770" y="1016"/>
                </a:cubicBezTo>
                <a:cubicBezTo>
                  <a:pt x="1770" y="1028"/>
                  <a:pt x="1779" y="1038"/>
                  <a:pt x="1791" y="1038"/>
                </a:cubicBezTo>
                <a:cubicBezTo>
                  <a:pt x="1843" y="1038"/>
                  <a:pt x="1843" y="1038"/>
                  <a:pt x="1843" y="1038"/>
                </a:cubicBezTo>
                <a:cubicBezTo>
                  <a:pt x="1847" y="1038"/>
                  <a:pt x="1850" y="1041"/>
                  <a:pt x="1850" y="1045"/>
                </a:cubicBezTo>
                <a:cubicBezTo>
                  <a:pt x="1850" y="1049"/>
                  <a:pt x="1847" y="1052"/>
                  <a:pt x="1843" y="1052"/>
                </a:cubicBezTo>
                <a:cubicBezTo>
                  <a:pt x="1797" y="1052"/>
                  <a:pt x="1797" y="1052"/>
                  <a:pt x="1797" y="1052"/>
                </a:cubicBezTo>
                <a:cubicBezTo>
                  <a:pt x="1785" y="1052"/>
                  <a:pt x="1776" y="1062"/>
                  <a:pt x="1776" y="1074"/>
                </a:cubicBezTo>
                <a:cubicBezTo>
                  <a:pt x="1776" y="1086"/>
                  <a:pt x="1785" y="1096"/>
                  <a:pt x="1797" y="1096"/>
                </a:cubicBezTo>
                <a:cubicBezTo>
                  <a:pt x="1824" y="1096"/>
                  <a:pt x="1824" y="1096"/>
                  <a:pt x="1824" y="1096"/>
                </a:cubicBezTo>
                <a:cubicBezTo>
                  <a:pt x="1828" y="1096"/>
                  <a:pt x="1832" y="1099"/>
                  <a:pt x="1832" y="1103"/>
                </a:cubicBezTo>
                <a:cubicBezTo>
                  <a:pt x="1832" y="1107"/>
                  <a:pt x="1828" y="1110"/>
                  <a:pt x="1824" y="1110"/>
                </a:cubicBezTo>
                <a:cubicBezTo>
                  <a:pt x="1766" y="1110"/>
                  <a:pt x="1766" y="1110"/>
                  <a:pt x="1766" y="1110"/>
                </a:cubicBezTo>
                <a:cubicBezTo>
                  <a:pt x="1754" y="1110"/>
                  <a:pt x="1744" y="1120"/>
                  <a:pt x="1744" y="1132"/>
                </a:cubicBezTo>
                <a:cubicBezTo>
                  <a:pt x="1744" y="1144"/>
                  <a:pt x="1754" y="1153"/>
                  <a:pt x="1766" y="1153"/>
                </a:cubicBezTo>
                <a:cubicBezTo>
                  <a:pt x="1789" y="1153"/>
                  <a:pt x="1789" y="1153"/>
                  <a:pt x="1789" y="1153"/>
                </a:cubicBezTo>
                <a:cubicBezTo>
                  <a:pt x="1793" y="1153"/>
                  <a:pt x="1797" y="1157"/>
                  <a:pt x="1797" y="1161"/>
                </a:cubicBezTo>
                <a:cubicBezTo>
                  <a:pt x="1797" y="1165"/>
                  <a:pt x="1793" y="1168"/>
                  <a:pt x="1789" y="1168"/>
                </a:cubicBezTo>
                <a:cubicBezTo>
                  <a:pt x="1650" y="1168"/>
                  <a:pt x="1650" y="1168"/>
                  <a:pt x="1650" y="1168"/>
                </a:cubicBezTo>
                <a:cubicBezTo>
                  <a:pt x="1638" y="1168"/>
                  <a:pt x="1629" y="1158"/>
                  <a:pt x="1629" y="1146"/>
                </a:cubicBezTo>
                <a:cubicBezTo>
                  <a:pt x="1629" y="1134"/>
                  <a:pt x="1638" y="1125"/>
                  <a:pt x="1650" y="1125"/>
                </a:cubicBezTo>
                <a:cubicBezTo>
                  <a:pt x="1658" y="1125"/>
                  <a:pt x="1658" y="1125"/>
                  <a:pt x="1658" y="1125"/>
                </a:cubicBezTo>
                <a:cubicBezTo>
                  <a:pt x="1670" y="1125"/>
                  <a:pt x="1680" y="1115"/>
                  <a:pt x="1680" y="1103"/>
                </a:cubicBezTo>
                <a:cubicBezTo>
                  <a:pt x="1680" y="1091"/>
                  <a:pt x="1670" y="1081"/>
                  <a:pt x="1658" y="1081"/>
                </a:cubicBezTo>
                <a:cubicBezTo>
                  <a:pt x="1635" y="1081"/>
                  <a:pt x="1635" y="1081"/>
                  <a:pt x="1635" y="1081"/>
                </a:cubicBezTo>
                <a:cubicBezTo>
                  <a:pt x="1631" y="1081"/>
                  <a:pt x="1628" y="1078"/>
                  <a:pt x="1628" y="1074"/>
                </a:cubicBezTo>
                <a:cubicBezTo>
                  <a:pt x="1628" y="1070"/>
                  <a:pt x="1631" y="1067"/>
                  <a:pt x="1635" y="1067"/>
                </a:cubicBezTo>
                <a:cubicBezTo>
                  <a:pt x="1693" y="1067"/>
                  <a:pt x="1693" y="1067"/>
                  <a:pt x="1693" y="1067"/>
                </a:cubicBezTo>
                <a:cubicBezTo>
                  <a:pt x="1705" y="1067"/>
                  <a:pt x="1715" y="1057"/>
                  <a:pt x="1715" y="1045"/>
                </a:cubicBezTo>
                <a:cubicBezTo>
                  <a:pt x="1715" y="1033"/>
                  <a:pt x="1705" y="1024"/>
                  <a:pt x="1693" y="1024"/>
                </a:cubicBezTo>
                <a:cubicBezTo>
                  <a:pt x="1505" y="1024"/>
                  <a:pt x="1505" y="1024"/>
                  <a:pt x="1505" y="1024"/>
                </a:cubicBezTo>
                <a:cubicBezTo>
                  <a:pt x="1501" y="1024"/>
                  <a:pt x="1498" y="1020"/>
                  <a:pt x="1498" y="1016"/>
                </a:cubicBezTo>
                <a:cubicBezTo>
                  <a:pt x="1498" y="1012"/>
                  <a:pt x="1501" y="1009"/>
                  <a:pt x="1505" y="1009"/>
                </a:cubicBezTo>
                <a:cubicBezTo>
                  <a:pt x="1712" y="1009"/>
                  <a:pt x="1712" y="1009"/>
                  <a:pt x="1712" y="1009"/>
                </a:cubicBezTo>
                <a:cubicBezTo>
                  <a:pt x="1724" y="1009"/>
                  <a:pt x="1733" y="999"/>
                  <a:pt x="1733" y="987"/>
                </a:cubicBezTo>
                <a:cubicBezTo>
                  <a:pt x="1733" y="975"/>
                  <a:pt x="1724" y="966"/>
                  <a:pt x="1712" y="966"/>
                </a:cubicBezTo>
                <a:cubicBezTo>
                  <a:pt x="1504" y="966"/>
                  <a:pt x="1504" y="966"/>
                  <a:pt x="1504" y="966"/>
                </a:cubicBezTo>
                <a:cubicBezTo>
                  <a:pt x="1500" y="966"/>
                  <a:pt x="1496" y="962"/>
                  <a:pt x="1496" y="958"/>
                </a:cubicBezTo>
                <a:cubicBezTo>
                  <a:pt x="1496" y="954"/>
                  <a:pt x="1500" y="951"/>
                  <a:pt x="1504" y="951"/>
                </a:cubicBezTo>
                <a:cubicBezTo>
                  <a:pt x="1697" y="951"/>
                  <a:pt x="1697" y="951"/>
                  <a:pt x="1697" y="951"/>
                </a:cubicBezTo>
                <a:cubicBezTo>
                  <a:pt x="1709" y="951"/>
                  <a:pt x="1718" y="941"/>
                  <a:pt x="1718" y="929"/>
                </a:cubicBezTo>
                <a:cubicBezTo>
                  <a:pt x="1718" y="918"/>
                  <a:pt x="1709" y="908"/>
                  <a:pt x="1697" y="908"/>
                </a:cubicBezTo>
                <a:cubicBezTo>
                  <a:pt x="1550" y="908"/>
                  <a:pt x="1550" y="908"/>
                  <a:pt x="1550" y="908"/>
                </a:cubicBezTo>
                <a:cubicBezTo>
                  <a:pt x="1546" y="908"/>
                  <a:pt x="1543" y="905"/>
                  <a:pt x="1543" y="901"/>
                </a:cubicBezTo>
                <a:cubicBezTo>
                  <a:pt x="1543" y="897"/>
                  <a:pt x="1546" y="893"/>
                  <a:pt x="1550" y="893"/>
                </a:cubicBezTo>
                <a:cubicBezTo>
                  <a:pt x="1681" y="893"/>
                  <a:pt x="1681" y="893"/>
                  <a:pt x="1681" y="893"/>
                </a:cubicBezTo>
                <a:cubicBezTo>
                  <a:pt x="1701" y="893"/>
                  <a:pt x="1718" y="877"/>
                  <a:pt x="1718" y="857"/>
                </a:cubicBezTo>
                <a:cubicBezTo>
                  <a:pt x="1718" y="837"/>
                  <a:pt x="1701" y="821"/>
                  <a:pt x="1681" y="821"/>
                </a:cubicBezTo>
                <a:cubicBezTo>
                  <a:pt x="1673" y="821"/>
                  <a:pt x="1673" y="821"/>
                  <a:pt x="1673" y="821"/>
                </a:cubicBezTo>
                <a:cubicBezTo>
                  <a:pt x="1669" y="821"/>
                  <a:pt x="1666" y="818"/>
                  <a:pt x="1666" y="814"/>
                </a:cubicBezTo>
                <a:cubicBezTo>
                  <a:pt x="1666" y="810"/>
                  <a:pt x="1669" y="807"/>
                  <a:pt x="1673" y="807"/>
                </a:cubicBezTo>
                <a:cubicBezTo>
                  <a:pt x="1683" y="807"/>
                  <a:pt x="1683" y="807"/>
                  <a:pt x="1683" y="807"/>
                </a:cubicBezTo>
                <a:cubicBezTo>
                  <a:pt x="1694" y="807"/>
                  <a:pt x="1704" y="797"/>
                  <a:pt x="1704" y="785"/>
                </a:cubicBezTo>
                <a:cubicBezTo>
                  <a:pt x="1704" y="773"/>
                  <a:pt x="1694" y="763"/>
                  <a:pt x="1683" y="763"/>
                </a:cubicBezTo>
                <a:cubicBezTo>
                  <a:pt x="1607" y="763"/>
                  <a:pt x="1607" y="763"/>
                  <a:pt x="1607" y="763"/>
                </a:cubicBezTo>
                <a:cubicBezTo>
                  <a:pt x="1595" y="763"/>
                  <a:pt x="1585" y="773"/>
                  <a:pt x="1585" y="785"/>
                </a:cubicBezTo>
                <a:cubicBezTo>
                  <a:pt x="1585" y="797"/>
                  <a:pt x="1595" y="807"/>
                  <a:pt x="1607" y="807"/>
                </a:cubicBezTo>
                <a:cubicBezTo>
                  <a:pt x="1623" y="807"/>
                  <a:pt x="1623" y="807"/>
                  <a:pt x="1623" y="807"/>
                </a:cubicBezTo>
                <a:cubicBezTo>
                  <a:pt x="1627" y="807"/>
                  <a:pt x="1631" y="810"/>
                  <a:pt x="1631" y="814"/>
                </a:cubicBezTo>
                <a:cubicBezTo>
                  <a:pt x="1631" y="818"/>
                  <a:pt x="1627" y="821"/>
                  <a:pt x="1623" y="821"/>
                </a:cubicBezTo>
                <a:cubicBezTo>
                  <a:pt x="1455" y="821"/>
                  <a:pt x="1455" y="821"/>
                  <a:pt x="1455" y="821"/>
                </a:cubicBezTo>
                <a:cubicBezTo>
                  <a:pt x="1451" y="821"/>
                  <a:pt x="1448" y="818"/>
                  <a:pt x="1448" y="814"/>
                </a:cubicBezTo>
                <a:cubicBezTo>
                  <a:pt x="1448" y="810"/>
                  <a:pt x="1451" y="807"/>
                  <a:pt x="1455" y="807"/>
                </a:cubicBezTo>
                <a:cubicBezTo>
                  <a:pt x="1549" y="807"/>
                  <a:pt x="1549" y="807"/>
                  <a:pt x="1549" y="807"/>
                </a:cubicBezTo>
                <a:cubicBezTo>
                  <a:pt x="1561" y="807"/>
                  <a:pt x="1571" y="797"/>
                  <a:pt x="1571" y="785"/>
                </a:cubicBezTo>
                <a:cubicBezTo>
                  <a:pt x="1571" y="773"/>
                  <a:pt x="1561" y="763"/>
                  <a:pt x="1549" y="763"/>
                </a:cubicBezTo>
                <a:cubicBezTo>
                  <a:pt x="1321" y="763"/>
                  <a:pt x="1321" y="763"/>
                  <a:pt x="1321" y="763"/>
                </a:cubicBezTo>
                <a:cubicBezTo>
                  <a:pt x="1317" y="763"/>
                  <a:pt x="1314" y="760"/>
                  <a:pt x="1314" y="756"/>
                </a:cubicBezTo>
                <a:cubicBezTo>
                  <a:pt x="1314" y="752"/>
                  <a:pt x="1317" y="749"/>
                  <a:pt x="1321" y="749"/>
                </a:cubicBezTo>
                <a:cubicBezTo>
                  <a:pt x="1454" y="749"/>
                  <a:pt x="1454" y="749"/>
                  <a:pt x="1454" y="749"/>
                </a:cubicBezTo>
                <a:cubicBezTo>
                  <a:pt x="1466" y="749"/>
                  <a:pt x="1475" y="739"/>
                  <a:pt x="1475" y="727"/>
                </a:cubicBezTo>
                <a:cubicBezTo>
                  <a:pt x="1475" y="715"/>
                  <a:pt x="1466" y="706"/>
                  <a:pt x="1454" y="706"/>
                </a:cubicBezTo>
                <a:cubicBezTo>
                  <a:pt x="1287" y="706"/>
                  <a:pt x="1287" y="706"/>
                  <a:pt x="1287" y="706"/>
                </a:cubicBezTo>
                <a:cubicBezTo>
                  <a:pt x="1283" y="706"/>
                  <a:pt x="1280" y="702"/>
                  <a:pt x="1280" y="698"/>
                </a:cubicBezTo>
                <a:cubicBezTo>
                  <a:pt x="1280" y="694"/>
                  <a:pt x="1283" y="691"/>
                  <a:pt x="1287" y="691"/>
                </a:cubicBezTo>
                <a:cubicBezTo>
                  <a:pt x="1436" y="691"/>
                  <a:pt x="1436" y="691"/>
                  <a:pt x="1436" y="691"/>
                </a:cubicBezTo>
                <a:cubicBezTo>
                  <a:pt x="1448" y="691"/>
                  <a:pt x="1458" y="681"/>
                  <a:pt x="1458" y="669"/>
                </a:cubicBezTo>
                <a:cubicBezTo>
                  <a:pt x="1458" y="657"/>
                  <a:pt x="1448" y="648"/>
                  <a:pt x="1436" y="648"/>
                </a:cubicBezTo>
                <a:cubicBezTo>
                  <a:pt x="1068" y="648"/>
                  <a:pt x="1068" y="648"/>
                  <a:pt x="1068" y="648"/>
                </a:cubicBezTo>
                <a:cubicBezTo>
                  <a:pt x="1064" y="648"/>
                  <a:pt x="1061" y="644"/>
                  <a:pt x="1061" y="640"/>
                </a:cubicBezTo>
                <a:cubicBezTo>
                  <a:pt x="1061" y="636"/>
                  <a:pt x="1064" y="633"/>
                  <a:pt x="1068" y="633"/>
                </a:cubicBezTo>
                <a:cubicBezTo>
                  <a:pt x="1526" y="633"/>
                  <a:pt x="1526" y="633"/>
                  <a:pt x="1526" y="633"/>
                </a:cubicBezTo>
                <a:cubicBezTo>
                  <a:pt x="1538" y="633"/>
                  <a:pt x="1548" y="623"/>
                  <a:pt x="1548" y="612"/>
                </a:cubicBezTo>
                <a:cubicBezTo>
                  <a:pt x="1548" y="600"/>
                  <a:pt x="1538" y="590"/>
                  <a:pt x="1526" y="590"/>
                </a:cubicBezTo>
                <a:cubicBezTo>
                  <a:pt x="1019" y="590"/>
                  <a:pt x="1019" y="590"/>
                  <a:pt x="1019" y="590"/>
                </a:cubicBezTo>
                <a:cubicBezTo>
                  <a:pt x="1015" y="590"/>
                  <a:pt x="1012" y="587"/>
                  <a:pt x="1012" y="583"/>
                </a:cubicBezTo>
                <a:cubicBezTo>
                  <a:pt x="1012" y="579"/>
                  <a:pt x="1015" y="575"/>
                  <a:pt x="1019" y="575"/>
                </a:cubicBezTo>
                <a:cubicBezTo>
                  <a:pt x="1528" y="575"/>
                  <a:pt x="1528" y="575"/>
                  <a:pt x="1528" y="575"/>
                </a:cubicBezTo>
                <a:cubicBezTo>
                  <a:pt x="1540" y="575"/>
                  <a:pt x="1550" y="566"/>
                  <a:pt x="1550" y="554"/>
                </a:cubicBezTo>
                <a:cubicBezTo>
                  <a:pt x="1550" y="542"/>
                  <a:pt x="1540" y="532"/>
                  <a:pt x="1528" y="532"/>
                </a:cubicBezTo>
                <a:cubicBezTo>
                  <a:pt x="1039" y="532"/>
                  <a:pt x="1039" y="532"/>
                  <a:pt x="1039" y="532"/>
                </a:cubicBezTo>
                <a:cubicBezTo>
                  <a:pt x="1035" y="532"/>
                  <a:pt x="1032" y="529"/>
                  <a:pt x="1032" y="525"/>
                </a:cubicBezTo>
                <a:cubicBezTo>
                  <a:pt x="1032" y="521"/>
                  <a:pt x="1035" y="518"/>
                  <a:pt x="1039" y="518"/>
                </a:cubicBezTo>
                <a:cubicBezTo>
                  <a:pt x="1553" y="518"/>
                  <a:pt x="1553" y="518"/>
                  <a:pt x="1553" y="518"/>
                </a:cubicBezTo>
                <a:cubicBezTo>
                  <a:pt x="1564" y="518"/>
                  <a:pt x="1574" y="508"/>
                  <a:pt x="1574" y="496"/>
                </a:cubicBezTo>
                <a:cubicBezTo>
                  <a:pt x="1574" y="484"/>
                  <a:pt x="1564" y="474"/>
                  <a:pt x="1553" y="474"/>
                </a:cubicBezTo>
                <a:cubicBezTo>
                  <a:pt x="1039" y="474"/>
                  <a:pt x="1039" y="474"/>
                  <a:pt x="1039" y="474"/>
                </a:cubicBezTo>
                <a:cubicBezTo>
                  <a:pt x="1035" y="474"/>
                  <a:pt x="1032" y="471"/>
                  <a:pt x="1032" y="467"/>
                </a:cubicBezTo>
                <a:cubicBezTo>
                  <a:pt x="1032" y="463"/>
                  <a:pt x="1035" y="460"/>
                  <a:pt x="1039" y="460"/>
                </a:cubicBezTo>
                <a:cubicBezTo>
                  <a:pt x="1592" y="460"/>
                  <a:pt x="1592" y="460"/>
                  <a:pt x="1592" y="460"/>
                </a:cubicBezTo>
                <a:cubicBezTo>
                  <a:pt x="1603" y="460"/>
                  <a:pt x="1613" y="450"/>
                  <a:pt x="1613" y="438"/>
                </a:cubicBezTo>
                <a:cubicBezTo>
                  <a:pt x="1613" y="426"/>
                  <a:pt x="1603" y="416"/>
                  <a:pt x="1592" y="416"/>
                </a:cubicBezTo>
                <a:cubicBezTo>
                  <a:pt x="855" y="416"/>
                  <a:pt x="855" y="416"/>
                  <a:pt x="855" y="416"/>
                </a:cubicBezTo>
                <a:cubicBezTo>
                  <a:pt x="851" y="416"/>
                  <a:pt x="848" y="413"/>
                  <a:pt x="848" y="409"/>
                </a:cubicBezTo>
                <a:cubicBezTo>
                  <a:pt x="848" y="405"/>
                  <a:pt x="851" y="402"/>
                  <a:pt x="855" y="402"/>
                </a:cubicBezTo>
                <a:cubicBezTo>
                  <a:pt x="1592" y="402"/>
                  <a:pt x="1592" y="402"/>
                  <a:pt x="1592" y="402"/>
                </a:cubicBezTo>
                <a:cubicBezTo>
                  <a:pt x="1603" y="402"/>
                  <a:pt x="1613" y="392"/>
                  <a:pt x="1613" y="380"/>
                </a:cubicBezTo>
                <a:cubicBezTo>
                  <a:pt x="1613" y="368"/>
                  <a:pt x="1603" y="359"/>
                  <a:pt x="1592" y="359"/>
                </a:cubicBezTo>
                <a:cubicBezTo>
                  <a:pt x="902" y="359"/>
                  <a:pt x="902" y="359"/>
                  <a:pt x="902" y="359"/>
                </a:cubicBezTo>
                <a:cubicBezTo>
                  <a:pt x="902" y="358"/>
                  <a:pt x="902" y="358"/>
                  <a:pt x="902" y="358"/>
                </a:cubicBezTo>
                <a:cubicBezTo>
                  <a:pt x="886" y="358"/>
                  <a:pt x="886" y="358"/>
                  <a:pt x="886" y="358"/>
                </a:cubicBezTo>
                <a:cubicBezTo>
                  <a:pt x="883" y="357"/>
                  <a:pt x="881" y="355"/>
                  <a:pt x="881" y="351"/>
                </a:cubicBezTo>
                <a:cubicBezTo>
                  <a:pt x="881" y="347"/>
                  <a:pt x="884" y="344"/>
                  <a:pt x="888" y="344"/>
                </a:cubicBezTo>
                <a:cubicBezTo>
                  <a:pt x="1553" y="344"/>
                  <a:pt x="1553" y="344"/>
                  <a:pt x="1553" y="344"/>
                </a:cubicBezTo>
                <a:cubicBezTo>
                  <a:pt x="1565" y="344"/>
                  <a:pt x="1575" y="334"/>
                  <a:pt x="1575" y="322"/>
                </a:cubicBezTo>
                <a:cubicBezTo>
                  <a:pt x="1575" y="311"/>
                  <a:pt x="1565" y="301"/>
                  <a:pt x="1553" y="301"/>
                </a:cubicBezTo>
                <a:cubicBezTo>
                  <a:pt x="940" y="301"/>
                  <a:pt x="940" y="301"/>
                  <a:pt x="940" y="301"/>
                </a:cubicBezTo>
                <a:cubicBezTo>
                  <a:pt x="936" y="301"/>
                  <a:pt x="933" y="298"/>
                  <a:pt x="933" y="294"/>
                </a:cubicBezTo>
                <a:cubicBezTo>
                  <a:pt x="933" y="290"/>
                  <a:pt x="936" y="286"/>
                  <a:pt x="940" y="286"/>
                </a:cubicBezTo>
                <a:cubicBezTo>
                  <a:pt x="1683" y="286"/>
                  <a:pt x="1683" y="286"/>
                  <a:pt x="1683" y="286"/>
                </a:cubicBezTo>
                <a:cubicBezTo>
                  <a:pt x="1695" y="286"/>
                  <a:pt x="1705" y="277"/>
                  <a:pt x="1705" y="265"/>
                </a:cubicBezTo>
                <a:cubicBezTo>
                  <a:pt x="1705" y="253"/>
                  <a:pt x="1695" y="243"/>
                  <a:pt x="1683" y="243"/>
                </a:cubicBezTo>
                <a:cubicBezTo>
                  <a:pt x="1145" y="243"/>
                  <a:pt x="1145" y="243"/>
                  <a:pt x="1145" y="243"/>
                </a:cubicBezTo>
                <a:cubicBezTo>
                  <a:pt x="1141" y="243"/>
                  <a:pt x="1137" y="240"/>
                  <a:pt x="1137" y="236"/>
                </a:cubicBezTo>
                <a:cubicBezTo>
                  <a:pt x="1137" y="232"/>
                  <a:pt x="1141" y="228"/>
                  <a:pt x="1145" y="228"/>
                </a:cubicBezTo>
                <a:cubicBezTo>
                  <a:pt x="1686" y="228"/>
                  <a:pt x="1686" y="228"/>
                  <a:pt x="1686" y="228"/>
                </a:cubicBezTo>
                <a:cubicBezTo>
                  <a:pt x="1698" y="228"/>
                  <a:pt x="1708" y="219"/>
                  <a:pt x="1708" y="207"/>
                </a:cubicBezTo>
                <a:cubicBezTo>
                  <a:pt x="1708" y="195"/>
                  <a:pt x="1698" y="185"/>
                  <a:pt x="1686" y="185"/>
                </a:cubicBezTo>
                <a:cubicBezTo>
                  <a:pt x="1075" y="185"/>
                  <a:pt x="1075" y="185"/>
                  <a:pt x="1075" y="185"/>
                </a:cubicBezTo>
                <a:cubicBezTo>
                  <a:pt x="1071" y="185"/>
                  <a:pt x="1068" y="182"/>
                  <a:pt x="1068" y="178"/>
                </a:cubicBezTo>
                <a:cubicBezTo>
                  <a:pt x="1068" y="174"/>
                  <a:pt x="1071" y="171"/>
                  <a:pt x="1075" y="171"/>
                </a:cubicBezTo>
                <a:cubicBezTo>
                  <a:pt x="1693" y="171"/>
                  <a:pt x="1693" y="171"/>
                  <a:pt x="1693" y="171"/>
                </a:cubicBezTo>
                <a:cubicBezTo>
                  <a:pt x="1705" y="171"/>
                  <a:pt x="1715" y="161"/>
                  <a:pt x="1715" y="149"/>
                </a:cubicBezTo>
                <a:cubicBezTo>
                  <a:pt x="1715" y="137"/>
                  <a:pt x="1705" y="127"/>
                  <a:pt x="1693" y="127"/>
                </a:cubicBezTo>
                <a:cubicBezTo>
                  <a:pt x="1225" y="127"/>
                  <a:pt x="1225" y="127"/>
                  <a:pt x="1225" y="127"/>
                </a:cubicBezTo>
                <a:cubicBezTo>
                  <a:pt x="1221" y="127"/>
                  <a:pt x="1218" y="124"/>
                  <a:pt x="1218" y="120"/>
                </a:cubicBezTo>
                <a:cubicBezTo>
                  <a:pt x="1218" y="116"/>
                  <a:pt x="1221" y="113"/>
                  <a:pt x="1225" y="113"/>
                </a:cubicBezTo>
                <a:cubicBezTo>
                  <a:pt x="1237" y="113"/>
                  <a:pt x="1237" y="113"/>
                  <a:pt x="1237" y="113"/>
                </a:cubicBezTo>
                <a:cubicBezTo>
                  <a:pt x="1249" y="113"/>
                  <a:pt x="1258" y="103"/>
                  <a:pt x="1258" y="91"/>
                </a:cubicBezTo>
                <a:cubicBezTo>
                  <a:pt x="1258" y="79"/>
                  <a:pt x="1249" y="70"/>
                  <a:pt x="1237" y="70"/>
                </a:cubicBezTo>
                <a:cubicBezTo>
                  <a:pt x="622" y="70"/>
                  <a:pt x="622" y="70"/>
                  <a:pt x="622" y="70"/>
                </a:cubicBezTo>
                <a:cubicBezTo>
                  <a:pt x="610" y="70"/>
                  <a:pt x="600" y="79"/>
                  <a:pt x="600" y="91"/>
                </a:cubicBezTo>
                <a:cubicBezTo>
                  <a:pt x="600" y="103"/>
                  <a:pt x="610" y="113"/>
                  <a:pt x="622" y="113"/>
                </a:cubicBezTo>
                <a:cubicBezTo>
                  <a:pt x="754" y="113"/>
                  <a:pt x="754" y="113"/>
                  <a:pt x="754" y="113"/>
                </a:cubicBezTo>
                <a:cubicBezTo>
                  <a:pt x="758" y="113"/>
                  <a:pt x="762" y="116"/>
                  <a:pt x="762" y="120"/>
                </a:cubicBezTo>
                <a:cubicBezTo>
                  <a:pt x="762" y="124"/>
                  <a:pt x="758" y="127"/>
                  <a:pt x="754" y="127"/>
                </a:cubicBezTo>
                <a:cubicBezTo>
                  <a:pt x="561" y="127"/>
                  <a:pt x="561" y="127"/>
                  <a:pt x="561" y="127"/>
                </a:cubicBezTo>
                <a:cubicBezTo>
                  <a:pt x="549" y="127"/>
                  <a:pt x="540" y="137"/>
                  <a:pt x="540" y="149"/>
                </a:cubicBezTo>
                <a:cubicBezTo>
                  <a:pt x="540" y="161"/>
                  <a:pt x="549" y="171"/>
                  <a:pt x="561" y="171"/>
                </a:cubicBezTo>
                <a:cubicBezTo>
                  <a:pt x="749" y="171"/>
                  <a:pt x="749" y="171"/>
                  <a:pt x="749" y="171"/>
                </a:cubicBezTo>
                <a:cubicBezTo>
                  <a:pt x="753" y="171"/>
                  <a:pt x="756" y="174"/>
                  <a:pt x="756" y="178"/>
                </a:cubicBezTo>
                <a:cubicBezTo>
                  <a:pt x="756" y="182"/>
                  <a:pt x="753" y="185"/>
                  <a:pt x="749" y="185"/>
                </a:cubicBezTo>
                <a:cubicBezTo>
                  <a:pt x="581" y="185"/>
                  <a:pt x="581" y="185"/>
                  <a:pt x="581" y="185"/>
                </a:cubicBezTo>
                <a:cubicBezTo>
                  <a:pt x="569" y="185"/>
                  <a:pt x="559" y="195"/>
                  <a:pt x="559" y="207"/>
                </a:cubicBezTo>
                <a:cubicBezTo>
                  <a:pt x="559" y="219"/>
                  <a:pt x="569" y="228"/>
                  <a:pt x="581" y="228"/>
                </a:cubicBezTo>
                <a:cubicBezTo>
                  <a:pt x="734" y="228"/>
                  <a:pt x="734" y="228"/>
                  <a:pt x="734" y="228"/>
                </a:cubicBezTo>
                <a:cubicBezTo>
                  <a:pt x="738" y="228"/>
                  <a:pt x="741" y="232"/>
                  <a:pt x="741" y="236"/>
                </a:cubicBezTo>
                <a:cubicBezTo>
                  <a:pt x="741" y="240"/>
                  <a:pt x="738" y="243"/>
                  <a:pt x="734" y="243"/>
                </a:cubicBezTo>
                <a:cubicBezTo>
                  <a:pt x="600" y="243"/>
                  <a:pt x="600" y="243"/>
                  <a:pt x="600" y="243"/>
                </a:cubicBezTo>
                <a:cubicBezTo>
                  <a:pt x="588" y="243"/>
                  <a:pt x="579" y="253"/>
                  <a:pt x="579" y="265"/>
                </a:cubicBezTo>
                <a:cubicBezTo>
                  <a:pt x="579" y="277"/>
                  <a:pt x="588" y="286"/>
                  <a:pt x="600" y="286"/>
                </a:cubicBezTo>
                <a:cubicBezTo>
                  <a:pt x="721" y="286"/>
                  <a:pt x="721" y="286"/>
                  <a:pt x="721" y="286"/>
                </a:cubicBezTo>
                <a:cubicBezTo>
                  <a:pt x="725" y="286"/>
                  <a:pt x="728" y="290"/>
                  <a:pt x="728" y="294"/>
                </a:cubicBezTo>
                <a:cubicBezTo>
                  <a:pt x="728" y="298"/>
                  <a:pt x="725" y="301"/>
                  <a:pt x="721" y="301"/>
                </a:cubicBezTo>
                <a:cubicBezTo>
                  <a:pt x="601" y="301"/>
                  <a:pt x="601" y="301"/>
                  <a:pt x="601" y="301"/>
                </a:cubicBezTo>
                <a:cubicBezTo>
                  <a:pt x="590" y="301"/>
                  <a:pt x="580" y="311"/>
                  <a:pt x="580" y="322"/>
                </a:cubicBezTo>
                <a:cubicBezTo>
                  <a:pt x="580" y="334"/>
                  <a:pt x="590" y="344"/>
                  <a:pt x="601" y="344"/>
                </a:cubicBezTo>
                <a:cubicBezTo>
                  <a:pt x="625" y="344"/>
                  <a:pt x="625" y="344"/>
                  <a:pt x="625" y="344"/>
                </a:cubicBezTo>
                <a:cubicBezTo>
                  <a:pt x="629" y="344"/>
                  <a:pt x="632" y="347"/>
                  <a:pt x="632" y="351"/>
                </a:cubicBezTo>
                <a:cubicBezTo>
                  <a:pt x="632" y="355"/>
                  <a:pt x="629" y="359"/>
                  <a:pt x="625" y="359"/>
                </a:cubicBezTo>
                <a:cubicBezTo>
                  <a:pt x="526" y="359"/>
                  <a:pt x="526" y="359"/>
                  <a:pt x="526" y="359"/>
                </a:cubicBezTo>
                <a:cubicBezTo>
                  <a:pt x="525" y="358"/>
                  <a:pt x="523" y="358"/>
                  <a:pt x="522" y="358"/>
                </a:cubicBezTo>
                <a:cubicBezTo>
                  <a:pt x="157" y="358"/>
                  <a:pt x="157" y="358"/>
                  <a:pt x="157" y="358"/>
                </a:cubicBezTo>
                <a:cubicBezTo>
                  <a:pt x="153" y="358"/>
                  <a:pt x="149" y="355"/>
                  <a:pt x="149" y="351"/>
                </a:cubicBezTo>
                <a:cubicBezTo>
                  <a:pt x="149" y="347"/>
                  <a:pt x="153" y="344"/>
                  <a:pt x="157" y="344"/>
                </a:cubicBezTo>
                <a:cubicBezTo>
                  <a:pt x="366" y="344"/>
                  <a:pt x="366" y="344"/>
                  <a:pt x="366" y="344"/>
                </a:cubicBezTo>
                <a:cubicBezTo>
                  <a:pt x="378" y="344"/>
                  <a:pt x="388" y="334"/>
                  <a:pt x="388" y="322"/>
                </a:cubicBezTo>
                <a:cubicBezTo>
                  <a:pt x="388" y="310"/>
                  <a:pt x="378" y="301"/>
                  <a:pt x="366" y="301"/>
                </a:cubicBezTo>
                <a:cubicBezTo>
                  <a:pt x="22" y="301"/>
                  <a:pt x="22" y="301"/>
                  <a:pt x="22" y="301"/>
                </a:cubicBezTo>
                <a:cubicBezTo>
                  <a:pt x="18" y="301"/>
                  <a:pt x="15" y="297"/>
                  <a:pt x="15" y="293"/>
                </a:cubicBezTo>
                <a:cubicBezTo>
                  <a:pt x="15" y="289"/>
                  <a:pt x="18" y="286"/>
                  <a:pt x="22" y="286"/>
                </a:cubicBezTo>
                <a:cubicBezTo>
                  <a:pt x="346" y="286"/>
                  <a:pt x="346" y="286"/>
                  <a:pt x="346" y="286"/>
                </a:cubicBezTo>
                <a:cubicBezTo>
                  <a:pt x="358" y="286"/>
                  <a:pt x="367" y="276"/>
                  <a:pt x="367" y="264"/>
                </a:cubicBezTo>
                <a:cubicBezTo>
                  <a:pt x="367" y="252"/>
                  <a:pt x="358" y="243"/>
                  <a:pt x="346" y="243"/>
                </a:cubicBezTo>
                <a:cubicBezTo>
                  <a:pt x="59" y="243"/>
                  <a:pt x="59" y="243"/>
                  <a:pt x="59" y="243"/>
                </a:cubicBezTo>
                <a:cubicBezTo>
                  <a:pt x="55" y="243"/>
                  <a:pt x="52" y="239"/>
                  <a:pt x="52" y="235"/>
                </a:cubicBezTo>
                <a:cubicBezTo>
                  <a:pt x="52" y="231"/>
                  <a:pt x="55" y="228"/>
                  <a:pt x="59" y="228"/>
                </a:cubicBezTo>
                <a:cubicBezTo>
                  <a:pt x="237" y="228"/>
                  <a:pt x="237" y="228"/>
                  <a:pt x="237" y="228"/>
                </a:cubicBezTo>
                <a:cubicBezTo>
                  <a:pt x="249" y="228"/>
                  <a:pt x="258" y="218"/>
                  <a:pt x="258" y="207"/>
                </a:cubicBezTo>
                <a:cubicBezTo>
                  <a:pt x="258" y="195"/>
                  <a:pt x="249" y="185"/>
                  <a:pt x="237" y="185"/>
                </a:cubicBezTo>
                <a:cubicBezTo>
                  <a:pt x="72" y="185"/>
                  <a:pt x="72" y="185"/>
                  <a:pt x="72" y="185"/>
                </a:cubicBezTo>
                <a:cubicBezTo>
                  <a:pt x="68" y="185"/>
                  <a:pt x="64" y="182"/>
                  <a:pt x="64" y="178"/>
                </a:cubicBezTo>
                <a:cubicBezTo>
                  <a:pt x="64" y="174"/>
                  <a:pt x="68" y="170"/>
                  <a:pt x="72" y="170"/>
                </a:cubicBezTo>
                <a:cubicBezTo>
                  <a:pt x="200" y="170"/>
                  <a:pt x="200" y="170"/>
                  <a:pt x="200" y="170"/>
                </a:cubicBezTo>
                <a:cubicBezTo>
                  <a:pt x="273" y="170"/>
                  <a:pt x="333" y="111"/>
                  <a:pt x="333" y="38"/>
                </a:cubicBezTo>
                <a:cubicBezTo>
                  <a:pt x="344" y="38"/>
                  <a:pt x="344" y="38"/>
                  <a:pt x="344" y="38"/>
                </a:cubicBezTo>
                <a:cubicBezTo>
                  <a:pt x="344" y="0"/>
                  <a:pt x="344" y="0"/>
                  <a:pt x="344" y="0"/>
                </a:cubicBezTo>
                <a:cubicBezTo>
                  <a:pt x="306" y="0"/>
                  <a:pt x="306" y="0"/>
                  <a:pt x="306" y="0"/>
                </a:cubicBezTo>
                <a:cubicBezTo>
                  <a:pt x="306" y="38"/>
                  <a:pt x="306" y="38"/>
                  <a:pt x="306" y="38"/>
                </a:cubicBezTo>
                <a:cubicBezTo>
                  <a:pt x="318" y="38"/>
                  <a:pt x="318" y="38"/>
                  <a:pt x="318" y="38"/>
                </a:cubicBezTo>
                <a:cubicBezTo>
                  <a:pt x="318" y="103"/>
                  <a:pt x="265" y="156"/>
                  <a:pt x="200" y="156"/>
                </a:cubicBezTo>
                <a:cubicBezTo>
                  <a:pt x="72" y="156"/>
                  <a:pt x="72" y="156"/>
                  <a:pt x="72" y="156"/>
                </a:cubicBezTo>
                <a:cubicBezTo>
                  <a:pt x="60" y="156"/>
                  <a:pt x="50" y="166"/>
                  <a:pt x="50" y="178"/>
                </a:cubicBezTo>
                <a:cubicBezTo>
                  <a:pt x="50" y="190"/>
                  <a:pt x="60" y="199"/>
                  <a:pt x="72" y="199"/>
                </a:cubicBezTo>
                <a:cubicBezTo>
                  <a:pt x="237" y="199"/>
                  <a:pt x="237" y="199"/>
                  <a:pt x="237" y="199"/>
                </a:cubicBezTo>
                <a:cubicBezTo>
                  <a:pt x="241" y="199"/>
                  <a:pt x="244" y="202"/>
                  <a:pt x="244" y="207"/>
                </a:cubicBezTo>
                <a:cubicBezTo>
                  <a:pt x="244" y="211"/>
                  <a:pt x="241" y="214"/>
                  <a:pt x="237" y="214"/>
                </a:cubicBezTo>
                <a:cubicBezTo>
                  <a:pt x="59" y="214"/>
                  <a:pt x="59" y="214"/>
                  <a:pt x="59" y="214"/>
                </a:cubicBezTo>
                <a:cubicBezTo>
                  <a:pt x="47" y="214"/>
                  <a:pt x="37" y="224"/>
                  <a:pt x="37" y="235"/>
                </a:cubicBezTo>
                <a:cubicBezTo>
                  <a:pt x="37" y="247"/>
                  <a:pt x="47" y="257"/>
                  <a:pt x="59" y="257"/>
                </a:cubicBezTo>
                <a:cubicBezTo>
                  <a:pt x="346" y="257"/>
                  <a:pt x="346" y="257"/>
                  <a:pt x="346" y="257"/>
                </a:cubicBezTo>
                <a:cubicBezTo>
                  <a:pt x="350" y="257"/>
                  <a:pt x="353" y="260"/>
                  <a:pt x="353" y="264"/>
                </a:cubicBezTo>
                <a:cubicBezTo>
                  <a:pt x="353" y="268"/>
                  <a:pt x="350" y="272"/>
                  <a:pt x="346" y="272"/>
                </a:cubicBezTo>
                <a:cubicBezTo>
                  <a:pt x="22" y="272"/>
                  <a:pt x="22" y="272"/>
                  <a:pt x="22" y="272"/>
                </a:cubicBezTo>
                <a:cubicBezTo>
                  <a:pt x="10" y="272"/>
                  <a:pt x="0" y="281"/>
                  <a:pt x="0" y="293"/>
                </a:cubicBezTo>
                <a:cubicBezTo>
                  <a:pt x="0" y="305"/>
                  <a:pt x="10" y="315"/>
                  <a:pt x="22" y="315"/>
                </a:cubicBezTo>
                <a:cubicBezTo>
                  <a:pt x="366" y="315"/>
                  <a:pt x="366" y="315"/>
                  <a:pt x="366" y="315"/>
                </a:cubicBezTo>
                <a:cubicBezTo>
                  <a:pt x="370" y="315"/>
                  <a:pt x="374" y="318"/>
                  <a:pt x="374" y="322"/>
                </a:cubicBezTo>
                <a:cubicBezTo>
                  <a:pt x="374" y="326"/>
                  <a:pt x="370" y="329"/>
                  <a:pt x="366" y="329"/>
                </a:cubicBezTo>
                <a:cubicBezTo>
                  <a:pt x="157" y="329"/>
                  <a:pt x="157" y="329"/>
                  <a:pt x="157" y="329"/>
                </a:cubicBezTo>
                <a:cubicBezTo>
                  <a:pt x="145" y="329"/>
                  <a:pt x="135" y="339"/>
                  <a:pt x="135" y="351"/>
                </a:cubicBezTo>
                <a:cubicBezTo>
                  <a:pt x="135" y="363"/>
                  <a:pt x="145" y="373"/>
                  <a:pt x="157" y="373"/>
                </a:cubicBezTo>
                <a:cubicBezTo>
                  <a:pt x="497" y="373"/>
                  <a:pt x="497" y="373"/>
                  <a:pt x="497" y="373"/>
                </a:cubicBezTo>
                <a:cubicBezTo>
                  <a:pt x="497" y="373"/>
                  <a:pt x="497" y="373"/>
                  <a:pt x="497" y="373"/>
                </a:cubicBezTo>
                <a:cubicBezTo>
                  <a:pt x="524" y="373"/>
                  <a:pt x="524" y="373"/>
                  <a:pt x="524" y="373"/>
                </a:cubicBezTo>
                <a:cubicBezTo>
                  <a:pt x="527" y="374"/>
                  <a:pt x="530" y="377"/>
                  <a:pt x="530" y="380"/>
                </a:cubicBezTo>
                <a:cubicBezTo>
                  <a:pt x="530" y="384"/>
                  <a:pt x="526" y="387"/>
                  <a:pt x="522" y="387"/>
                </a:cubicBezTo>
                <a:cubicBezTo>
                  <a:pt x="164" y="387"/>
                  <a:pt x="164" y="387"/>
                  <a:pt x="164" y="387"/>
                </a:cubicBezTo>
                <a:cubicBezTo>
                  <a:pt x="152" y="387"/>
                  <a:pt x="142" y="397"/>
                  <a:pt x="142" y="409"/>
                </a:cubicBezTo>
                <a:cubicBezTo>
                  <a:pt x="142" y="421"/>
                  <a:pt x="152" y="430"/>
                  <a:pt x="164" y="430"/>
                </a:cubicBezTo>
                <a:cubicBezTo>
                  <a:pt x="518" y="430"/>
                  <a:pt x="518" y="430"/>
                  <a:pt x="518" y="430"/>
                </a:cubicBezTo>
                <a:cubicBezTo>
                  <a:pt x="522" y="430"/>
                  <a:pt x="525" y="434"/>
                  <a:pt x="525" y="438"/>
                </a:cubicBezTo>
                <a:cubicBezTo>
                  <a:pt x="525" y="442"/>
                  <a:pt x="522" y="445"/>
                  <a:pt x="518" y="445"/>
                </a:cubicBezTo>
                <a:cubicBezTo>
                  <a:pt x="180" y="445"/>
                  <a:pt x="180" y="445"/>
                  <a:pt x="180" y="445"/>
                </a:cubicBezTo>
                <a:cubicBezTo>
                  <a:pt x="168" y="445"/>
                  <a:pt x="158" y="455"/>
                  <a:pt x="158" y="467"/>
                </a:cubicBezTo>
                <a:cubicBezTo>
                  <a:pt x="158" y="479"/>
                  <a:pt x="168" y="488"/>
                  <a:pt x="180" y="488"/>
                </a:cubicBezTo>
                <a:cubicBezTo>
                  <a:pt x="433" y="488"/>
                  <a:pt x="433" y="488"/>
                  <a:pt x="433" y="488"/>
                </a:cubicBezTo>
                <a:cubicBezTo>
                  <a:pt x="437" y="488"/>
                  <a:pt x="440" y="492"/>
                  <a:pt x="440" y="496"/>
                </a:cubicBezTo>
                <a:cubicBezTo>
                  <a:pt x="440" y="500"/>
                  <a:pt x="437" y="503"/>
                  <a:pt x="433" y="503"/>
                </a:cubicBezTo>
                <a:cubicBezTo>
                  <a:pt x="162" y="503"/>
                  <a:pt x="162" y="503"/>
                  <a:pt x="162" y="503"/>
                </a:cubicBezTo>
                <a:cubicBezTo>
                  <a:pt x="150" y="503"/>
                  <a:pt x="140" y="513"/>
                  <a:pt x="140" y="524"/>
                </a:cubicBezTo>
                <a:cubicBezTo>
                  <a:pt x="140" y="536"/>
                  <a:pt x="150" y="546"/>
                  <a:pt x="162" y="546"/>
                </a:cubicBezTo>
                <a:cubicBezTo>
                  <a:pt x="381" y="546"/>
                  <a:pt x="381" y="546"/>
                  <a:pt x="381" y="546"/>
                </a:cubicBezTo>
                <a:cubicBezTo>
                  <a:pt x="385" y="546"/>
                  <a:pt x="388" y="549"/>
                  <a:pt x="388" y="553"/>
                </a:cubicBezTo>
                <a:cubicBezTo>
                  <a:pt x="388" y="557"/>
                  <a:pt x="385" y="561"/>
                  <a:pt x="381" y="561"/>
                </a:cubicBezTo>
                <a:cubicBezTo>
                  <a:pt x="190" y="561"/>
                  <a:pt x="190" y="561"/>
                  <a:pt x="190" y="561"/>
                </a:cubicBezTo>
                <a:cubicBezTo>
                  <a:pt x="178" y="561"/>
                  <a:pt x="168" y="570"/>
                  <a:pt x="168" y="582"/>
                </a:cubicBezTo>
                <a:cubicBezTo>
                  <a:pt x="168" y="594"/>
                  <a:pt x="178" y="604"/>
                  <a:pt x="190" y="604"/>
                </a:cubicBezTo>
                <a:cubicBezTo>
                  <a:pt x="266" y="604"/>
                  <a:pt x="266" y="604"/>
                  <a:pt x="266" y="604"/>
                </a:cubicBezTo>
                <a:cubicBezTo>
                  <a:pt x="270" y="604"/>
                  <a:pt x="273" y="607"/>
                  <a:pt x="273" y="611"/>
                </a:cubicBezTo>
                <a:cubicBezTo>
                  <a:pt x="273" y="615"/>
                  <a:pt x="270" y="619"/>
                  <a:pt x="266" y="619"/>
                </a:cubicBezTo>
                <a:cubicBezTo>
                  <a:pt x="236" y="619"/>
                  <a:pt x="236" y="619"/>
                  <a:pt x="236" y="619"/>
                </a:cubicBezTo>
                <a:cubicBezTo>
                  <a:pt x="224" y="619"/>
                  <a:pt x="215" y="628"/>
                  <a:pt x="215" y="640"/>
                </a:cubicBezTo>
                <a:cubicBezTo>
                  <a:pt x="215" y="652"/>
                  <a:pt x="224" y="662"/>
                  <a:pt x="236" y="662"/>
                </a:cubicBezTo>
                <a:cubicBezTo>
                  <a:pt x="276" y="662"/>
                  <a:pt x="276" y="662"/>
                  <a:pt x="276" y="662"/>
                </a:cubicBezTo>
                <a:cubicBezTo>
                  <a:pt x="280" y="662"/>
                  <a:pt x="283" y="665"/>
                  <a:pt x="283" y="669"/>
                </a:cubicBezTo>
                <a:cubicBezTo>
                  <a:pt x="283" y="673"/>
                  <a:pt x="280" y="676"/>
                  <a:pt x="276" y="676"/>
                </a:cubicBezTo>
                <a:cubicBezTo>
                  <a:pt x="273" y="676"/>
                  <a:pt x="273" y="676"/>
                  <a:pt x="273" y="676"/>
                </a:cubicBezTo>
                <a:cubicBezTo>
                  <a:pt x="261" y="676"/>
                  <a:pt x="252" y="686"/>
                  <a:pt x="252" y="698"/>
                </a:cubicBezTo>
                <a:cubicBezTo>
                  <a:pt x="252" y="710"/>
                  <a:pt x="261" y="720"/>
                  <a:pt x="273" y="720"/>
                </a:cubicBezTo>
                <a:cubicBezTo>
                  <a:pt x="353" y="720"/>
                  <a:pt x="353" y="720"/>
                  <a:pt x="353" y="720"/>
                </a:cubicBezTo>
                <a:cubicBezTo>
                  <a:pt x="357" y="720"/>
                  <a:pt x="360" y="723"/>
                  <a:pt x="360" y="727"/>
                </a:cubicBezTo>
                <a:cubicBezTo>
                  <a:pt x="360" y="731"/>
                  <a:pt x="357" y="734"/>
                  <a:pt x="353" y="734"/>
                </a:cubicBezTo>
                <a:cubicBezTo>
                  <a:pt x="337" y="734"/>
                  <a:pt x="337" y="734"/>
                  <a:pt x="337" y="734"/>
                </a:cubicBezTo>
                <a:cubicBezTo>
                  <a:pt x="325" y="734"/>
                  <a:pt x="316" y="744"/>
                  <a:pt x="316" y="756"/>
                </a:cubicBezTo>
                <a:cubicBezTo>
                  <a:pt x="316" y="768"/>
                  <a:pt x="325" y="777"/>
                  <a:pt x="337" y="777"/>
                </a:cubicBezTo>
                <a:cubicBezTo>
                  <a:pt x="529" y="777"/>
                  <a:pt x="529" y="777"/>
                  <a:pt x="529" y="777"/>
                </a:cubicBezTo>
                <a:cubicBezTo>
                  <a:pt x="533" y="777"/>
                  <a:pt x="537" y="781"/>
                  <a:pt x="537" y="785"/>
                </a:cubicBezTo>
                <a:cubicBezTo>
                  <a:pt x="537" y="789"/>
                  <a:pt x="533" y="792"/>
                  <a:pt x="529" y="792"/>
                </a:cubicBezTo>
                <a:cubicBezTo>
                  <a:pt x="377" y="792"/>
                  <a:pt x="377" y="792"/>
                  <a:pt x="377" y="792"/>
                </a:cubicBezTo>
                <a:cubicBezTo>
                  <a:pt x="365" y="792"/>
                  <a:pt x="356" y="802"/>
                  <a:pt x="356" y="814"/>
                </a:cubicBezTo>
                <a:cubicBezTo>
                  <a:pt x="356" y="825"/>
                  <a:pt x="365" y="835"/>
                  <a:pt x="377" y="835"/>
                </a:cubicBezTo>
                <a:cubicBezTo>
                  <a:pt x="607" y="835"/>
                  <a:pt x="607" y="835"/>
                  <a:pt x="607" y="835"/>
                </a:cubicBezTo>
                <a:cubicBezTo>
                  <a:pt x="611" y="835"/>
                  <a:pt x="615" y="838"/>
                  <a:pt x="615" y="842"/>
                </a:cubicBezTo>
                <a:cubicBezTo>
                  <a:pt x="615" y="846"/>
                  <a:pt x="611" y="850"/>
                  <a:pt x="607" y="850"/>
                </a:cubicBezTo>
                <a:cubicBezTo>
                  <a:pt x="417" y="850"/>
                  <a:pt x="417" y="850"/>
                  <a:pt x="417" y="850"/>
                </a:cubicBezTo>
                <a:cubicBezTo>
                  <a:pt x="405" y="850"/>
                  <a:pt x="396" y="859"/>
                  <a:pt x="396" y="871"/>
                </a:cubicBezTo>
                <a:cubicBezTo>
                  <a:pt x="396" y="883"/>
                  <a:pt x="405" y="893"/>
                  <a:pt x="417" y="893"/>
                </a:cubicBezTo>
                <a:cubicBezTo>
                  <a:pt x="593" y="893"/>
                  <a:pt x="593" y="893"/>
                  <a:pt x="593" y="893"/>
                </a:cubicBezTo>
                <a:cubicBezTo>
                  <a:pt x="597" y="893"/>
                  <a:pt x="600" y="896"/>
                  <a:pt x="600" y="900"/>
                </a:cubicBezTo>
                <a:cubicBezTo>
                  <a:pt x="600" y="904"/>
                  <a:pt x="597" y="908"/>
                  <a:pt x="593" y="908"/>
                </a:cubicBezTo>
                <a:cubicBezTo>
                  <a:pt x="446" y="908"/>
                  <a:pt x="446" y="908"/>
                  <a:pt x="446" y="908"/>
                </a:cubicBezTo>
                <a:cubicBezTo>
                  <a:pt x="434" y="908"/>
                  <a:pt x="425" y="917"/>
                  <a:pt x="425" y="929"/>
                </a:cubicBezTo>
                <a:cubicBezTo>
                  <a:pt x="425" y="941"/>
                  <a:pt x="434" y="951"/>
                  <a:pt x="446" y="951"/>
                </a:cubicBezTo>
                <a:cubicBezTo>
                  <a:pt x="551" y="951"/>
                  <a:pt x="551" y="951"/>
                  <a:pt x="551" y="951"/>
                </a:cubicBezTo>
                <a:cubicBezTo>
                  <a:pt x="555" y="951"/>
                  <a:pt x="558" y="954"/>
                  <a:pt x="558" y="958"/>
                </a:cubicBezTo>
                <a:cubicBezTo>
                  <a:pt x="558" y="962"/>
                  <a:pt x="555" y="965"/>
                  <a:pt x="551" y="965"/>
                </a:cubicBezTo>
                <a:cubicBezTo>
                  <a:pt x="438" y="965"/>
                  <a:pt x="438" y="965"/>
                  <a:pt x="438" y="965"/>
                </a:cubicBezTo>
                <a:cubicBezTo>
                  <a:pt x="426" y="965"/>
                  <a:pt x="417" y="975"/>
                  <a:pt x="417" y="987"/>
                </a:cubicBezTo>
                <a:cubicBezTo>
                  <a:pt x="417" y="999"/>
                  <a:pt x="426" y="1009"/>
                  <a:pt x="438" y="1009"/>
                </a:cubicBezTo>
                <a:cubicBezTo>
                  <a:pt x="495" y="1009"/>
                  <a:pt x="495" y="1009"/>
                  <a:pt x="495" y="1009"/>
                </a:cubicBezTo>
                <a:cubicBezTo>
                  <a:pt x="499" y="1009"/>
                  <a:pt x="502" y="1012"/>
                  <a:pt x="502" y="1016"/>
                </a:cubicBezTo>
                <a:cubicBezTo>
                  <a:pt x="502" y="1020"/>
                  <a:pt x="499" y="1023"/>
                  <a:pt x="495" y="1023"/>
                </a:cubicBezTo>
                <a:cubicBezTo>
                  <a:pt x="443" y="1023"/>
                  <a:pt x="443" y="1023"/>
                  <a:pt x="443" y="1023"/>
                </a:cubicBezTo>
                <a:cubicBezTo>
                  <a:pt x="431" y="1023"/>
                  <a:pt x="422" y="1033"/>
                  <a:pt x="422" y="1045"/>
                </a:cubicBezTo>
                <a:cubicBezTo>
                  <a:pt x="422" y="1057"/>
                  <a:pt x="431" y="1066"/>
                  <a:pt x="443" y="1066"/>
                </a:cubicBezTo>
                <a:cubicBezTo>
                  <a:pt x="472" y="1066"/>
                  <a:pt x="472" y="1066"/>
                  <a:pt x="472" y="1066"/>
                </a:cubicBezTo>
                <a:cubicBezTo>
                  <a:pt x="476" y="1066"/>
                  <a:pt x="479" y="1070"/>
                  <a:pt x="479" y="1074"/>
                </a:cubicBezTo>
                <a:cubicBezTo>
                  <a:pt x="479" y="1078"/>
                  <a:pt x="476" y="1081"/>
                  <a:pt x="472" y="1081"/>
                </a:cubicBezTo>
                <a:cubicBezTo>
                  <a:pt x="443" y="1081"/>
                  <a:pt x="443" y="1081"/>
                  <a:pt x="443" y="1081"/>
                </a:cubicBezTo>
                <a:cubicBezTo>
                  <a:pt x="431" y="1081"/>
                  <a:pt x="422" y="1091"/>
                  <a:pt x="422" y="1103"/>
                </a:cubicBezTo>
                <a:cubicBezTo>
                  <a:pt x="422" y="1115"/>
                  <a:pt x="431" y="1124"/>
                  <a:pt x="443" y="1124"/>
                </a:cubicBezTo>
                <a:cubicBezTo>
                  <a:pt x="462" y="1124"/>
                  <a:pt x="462" y="1124"/>
                  <a:pt x="462" y="1124"/>
                </a:cubicBezTo>
                <a:cubicBezTo>
                  <a:pt x="1017" y="1124"/>
                  <a:pt x="1017" y="1124"/>
                  <a:pt x="1017" y="1124"/>
                </a:cubicBezTo>
                <a:cubicBezTo>
                  <a:pt x="1037" y="1124"/>
                  <a:pt x="1053" y="1108"/>
                  <a:pt x="1053" y="1088"/>
                </a:cubicBezTo>
                <a:cubicBezTo>
                  <a:pt x="1053" y="1068"/>
                  <a:pt x="1037" y="1052"/>
                  <a:pt x="1017" y="1052"/>
                </a:cubicBezTo>
                <a:cubicBezTo>
                  <a:pt x="976" y="1052"/>
                  <a:pt x="976" y="1052"/>
                  <a:pt x="976" y="1052"/>
                </a:cubicBezTo>
                <a:cubicBezTo>
                  <a:pt x="964" y="1052"/>
                  <a:pt x="955" y="1042"/>
                  <a:pt x="955" y="1030"/>
                </a:cubicBezTo>
                <a:cubicBezTo>
                  <a:pt x="955" y="1018"/>
                  <a:pt x="964" y="1009"/>
                  <a:pt x="976" y="1009"/>
                </a:cubicBezTo>
                <a:cubicBezTo>
                  <a:pt x="979" y="1009"/>
                  <a:pt x="979" y="1009"/>
                  <a:pt x="979" y="1009"/>
                </a:cubicBezTo>
                <a:cubicBezTo>
                  <a:pt x="990" y="1009"/>
                  <a:pt x="1000" y="999"/>
                  <a:pt x="1000" y="987"/>
                </a:cubicBezTo>
                <a:cubicBezTo>
                  <a:pt x="1000" y="975"/>
                  <a:pt x="990" y="965"/>
                  <a:pt x="979" y="965"/>
                </a:cubicBezTo>
                <a:cubicBezTo>
                  <a:pt x="941" y="965"/>
                  <a:pt x="941" y="965"/>
                  <a:pt x="941" y="965"/>
                </a:cubicBezTo>
                <a:cubicBezTo>
                  <a:pt x="937" y="965"/>
                  <a:pt x="933" y="962"/>
                  <a:pt x="933" y="958"/>
                </a:cubicBezTo>
                <a:cubicBezTo>
                  <a:pt x="933" y="954"/>
                  <a:pt x="937" y="951"/>
                  <a:pt x="941" y="951"/>
                </a:cubicBezTo>
                <a:cubicBezTo>
                  <a:pt x="1017" y="951"/>
                  <a:pt x="1017" y="951"/>
                  <a:pt x="1017" y="951"/>
                </a:cubicBezTo>
                <a:cubicBezTo>
                  <a:pt x="1029" y="951"/>
                  <a:pt x="1039" y="941"/>
                  <a:pt x="1039" y="929"/>
                </a:cubicBezTo>
                <a:cubicBezTo>
                  <a:pt x="1039" y="917"/>
                  <a:pt x="1029" y="908"/>
                  <a:pt x="1017" y="908"/>
                </a:cubicBezTo>
                <a:cubicBezTo>
                  <a:pt x="919" y="908"/>
                  <a:pt x="919" y="908"/>
                  <a:pt x="919" y="908"/>
                </a:cubicBezTo>
                <a:cubicBezTo>
                  <a:pt x="915" y="908"/>
                  <a:pt x="912" y="904"/>
                  <a:pt x="912" y="900"/>
                </a:cubicBezTo>
                <a:cubicBezTo>
                  <a:pt x="912" y="896"/>
                  <a:pt x="915" y="893"/>
                  <a:pt x="919" y="893"/>
                </a:cubicBezTo>
                <a:cubicBezTo>
                  <a:pt x="1053" y="893"/>
                  <a:pt x="1053" y="893"/>
                  <a:pt x="1053" y="893"/>
                </a:cubicBezTo>
                <a:cubicBezTo>
                  <a:pt x="1065" y="893"/>
                  <a:pt x="1075" y="883"/>
                  <a:pt x="1075" y="871"/>
                </a:cubicBezTo>
                <a:cubicBezTo>
                  <a:pt x="1075" y="859"/>
                  <a:pt x="1065" y="850"/>
                  <a:pt x="1053" y="850"/>
                </a:cubicBezTo>
                <a:cubicBezTo>
                  <a:pt x="914" y="850"/>
                  <a:pt x="914" y="850"/>
                  <a:pt x="914" y="850"/>
                </a:cubicBezTo>
                <a:cubicBezTo>
                  <a:pt x="910" y="850"/>
                  <a:pt x="906" y="846"/>
                  <a:pt x="906" y="842"/>
                </a:cubicBezTo>
                <a:cubicBezTo>
                  <a:pt x="906" y="838"/>
                  <a:pt x="910" y="835"/>
                  <a:pt x="914" y="835"/>
                </a:cubicBezTo>
                <a:cubicBezTo>
                  <a:pt x="1049" y="835"/>
                  <a:pt x="1049" y="835"/>
                  <a:pt x="1049" y="835"/>
                </a:cubicBezTo>
                <a:cubicBezTo>
                  <a:pt x="1061" y="835"/>
                  <a:pt x="1071" y="825"/>
                  <a:pt x="1071" y="814"/>
                </a:cubicBezTo>
                <a:cubicBezTo>
                  <a:pt x="1071" y="802"/>
                  <a:pt x="1061" y="792"/>
                  <a:pt x="1049" y="792"/>
                </a:cubicBezTo>
                <a:cubicBezTo>
                  <a:pt x="905" y="792"/>
                  <a:pt x="905" y="792"/>
                  <a:pt x="905" y="792"/>
                </a:cubicBezTo>
                <a:cubicBezTo>
                  <a:pt x="901" y="792"/>
                  <a:pt x="898" y="789"/>
                  <a:pt x="898" y="785"/>
                </a:cubicBezTo>
                <a:cubicBezTo>
                  <a:pt x="898" y="781"/>
                  <a:pt x="901" y="777"/>
                  <a:pt x="905" y="777"/>
                </a:cubicBezTo>
                <a:cubicBezTo>
                  <a:pt x="1104" y="777"/>
                  <a:pt x="1104" y="777"/>
                  <a:pt x="1104" y="777"/>
                </a:cubicBezTo>
                <a:cubicBezTo>
                  <a:pt x="1116" y="777"/>
                  <a:pt x="1125" y="768"/>
                  <a:pt x="1125" y="756"/>
                </a:cubicBezTo>
                <a:cubicBezTo>
                  <a:pt x="1125" y="744"/>
                  <a:pt x="1116" y="734"/>
                  <a:pt x="1104" y="734"/>
                </a:cubicBezTo>
                <a:cubicBezTo>
                  <a:pt x="791" y="734"/>
                  <a:pt x="791" y="734"/>
                  <a:pt x="791" y="734"/>
                </a:cubicBezTo>
                <a:cubicBezTo>
                  <a:pt x="787" y="734"/>
                  <a:pt x="784" y="731"/>
                  <a:pt x="784" y="727"/>
                </a:cubicBezTo>
                <a:cubicBezTo>
                  <a:pt x="784" y="723"/>
                  <a:pt x="787" y="720"/>
                  <a:pt x="791" y="720"/>
                </a:cubicBezTo>
                <a:cubicBezTo>
                  <a:pt x="1046" y="720"/>
                  <a:pt x="1046" y="720"/>
                  <a:pt x="1046" y="720"/>
                </a:cubicBezTo>
                <a:cubicBezTo>
                  <a:pt x="1058" y="720"/>
                  <a:pt x="1068" y="710"/>
                  <a:pt x="1068" y="698"/>
                </a:cubicBezTo>
                <a:cubicBezTo>
                  <a:pt x="1068" y="686"/>
                  <a:pt x="1058" y="676"/>
                  <a:pt x="1046" y="676"/>
                </a:cubicBezTo>
                <a:cubicBezTo>
                  <a:pt x="763" y="676"/>
                  <a:pt x="763" y="676"/>
                  <a:pt x="763" y="676"/>
                </a:cubicBezTo>
                <a:cubicBezTo>
                  <a:pt x="759" y="676"/>
                  <a:pt x="755" y="673"/>
                  <a:pt x="755" y="669"/>
                </a:cubicBezTo>
                <a:cubicBezTo>
                  <a:pt x="755" y="665"/>
                  <a:pt x="759" y="662"/>
                  <a:pt x="763" y="662"/>
                </a:cubicBezTo>
                <a:cubicBezTo>
                  <a:pt x="1011" y="662"/>
                  <a:pt x="1011" y="662"/>
                  <a:pt x="1011" y="662"/>
                </a:cubicBezTo>
                <a:cubicBezTo>
                  <a:pt x="1022" y="662"/>
                  <a:pt x="1032" y="652"/>
                  <a:pt x="1032" y="640"/>
                </a:cubicBezTo>
                <a:cubicBezTo>
                  <a:pt x="1032" y="628"/>
                  <a:pt x="1022" y="619"/>
                  <a:pt x="1011" y="619"/>
                </a:cubicBezTo>
                <a:cubicBezTo>
                  <a:pt x="805" y="619"/>
                  <a:pt x="805" y="619"/>
                  <a:pt x="805" y="619"/>
                </a:cubicBezTo>
                <a:cubicBezTo>
                  <a:pt x="801" y="619"/>
                  <a:pt x="798" y="615"/>
                  <a:pt x="798" y="611"/>
                </a:cubicBezTo>
                <a:cubicBezTo>
                  <a:pt x="798" y="607"/>
                  <a:pt x="801" y="604"/>
                  <a:pt x="805" y="604"/>
                </a:cubicBezTo>
                <a:cubicBezTo>
                  <a:pt x="860" y="604"/>
                  <a:pt x="860" y="604"/>
                  <a:pt x="860" y="604"/>
                </a:cubicBezTo>
                <a:cubicBezTo>
                  <a:pt x="872" y="604"/>
                  <a:pt x="881" y="594"/>
                  <a:pt x="881" y="582"/>
                </a:cubicBezTo>
                <a:cubicBezTo>
                  <a:pt x="881" y="570"/>
                  <a:pt x="872" y="561"/>
                  <a:pt x="860" y="561"/>
                </a:cubicBezTo>
                <a:cubicBezTo>
                  <a:pt x="805" y="561"/>
                  <a:pt x="805" y="561"/>
                  <a:pt x="805" y="561"/>
                </a:cubicBezTo>
                <a:cubicBezTo>
                  <a:pt x="801" y="561"/>
                  <a:pt x="798" y="557"/>
                  <a:pt x="798" y="553"/>
                </a:cubicBezTo>
                <a:cubicBezTo>
                  <a:pt x="798" y="549"/>
                  <a:pt x="801" y="546"/>
                  <a:pt x="805" y="546"/>
                </a:cubicBezTo>
                <a:cubicBezTo>
                  <a:pt x="972" y="546"/>
                  <a:pt x="972" y="546"/>
                  <a:pt x="972" y="546"/>
                </a:cubicBezTo>
                <a:cubicBezTo>
                  <a:pt x="984" y="546"/>
                  <a:pt x="993" y="536"/>
                  <a:pt x="993" y="524"/>
                </a:cubicBezTo>
                <a:cubicBezTo>
                  <a:pt x="993" y="513"/>
                  <a:pt x="984" y="503"/>
                  <a:pt x="972" y="503"/>
                </a:cubicBezTo>
                <a:cubicBezTo>
                  <a:pt x="846" y="503"/>
                  <a:pt x="846" y="503"/>
                  <a:pt x="846" y="503"/>
                </a:cubicBezTo>
                <a:cubicBezTo>
                  <a:pt x="842" y="503"/>
                  <a:pt x="839" y="500"/>
                  <a:pt x="839" y="496"/>
                </a:cubicBezTo>
                <a:cubicBezTo>
                  <a:pt x="839" y="492"/>
                  <a:pt x="842" y="488"/>
                  <a:pt x="846" y="488"/>
                </a:cubicBezTo>
                <a:cubicBezTo>
                  <a:pt x="969" y="488"/>
                  <a:pt x="969" y="488"/>
                  <a:pt x="969" y="488"/>
                </a:cubicBezTo>
                <a:cubicBezTo>
                  <a:pt x="981" y="488"/>
                  <a:pt x="991" y="479"/>
                  <a:pt x="991" y="467"/>
                </a:cubicBezTo>
                <a:cubicBezTo>
                  <a:pt x="991" y="455"/>
                  <a:pt x="981" y="445"/>
                  <a:pt x="969" y="445"/>
                </a:cubicBezTo>
                <a:cubicBezTo>
                  <a:pt x="768" y="445"/>
                  <a:pt x="768" y="445"/>
                  <a:pt x="768" y="445"/>
                </a:cubicBezTo>
                <a:cubicBezTo>
                  <a:pt x="764" y="445"/>
                  <a:pt x="761" y="442"/>
                  <a:pt x="761" y="438"/>
                </a:cubicBezTo>
                <a:cubicBezTo>
                  <a:pt x="761" y="434"/>
                  <a:pt x="764" y="430"/>
                  <a:pt x="768" y="430"/>
                </a:cubicBezTo>
                <a:cubicBezTo>
                  <a:pt x="804" y="430"/>
                  <a:pt x="804" y="430"/>
                  <a:pt x="804" y="430"/>
                </a:cubicBezTo>
                <a:cubicBezTo>
                  <a:pt x="816" y="430"/>
                  <a:pt x="826" y="421"/>
                  <a:pt x="826" y="409"/>
                </a:cubicBezTo>
                <a:cubicBezTo>
                  <a:pt x="826" y="397"/>
                  <a:pt x="816" y="387"/>
                  <a:pt x="804" y="387"/>
                </a:cubicBezTo>
                <a:cubicBezTo>
                  <a:pt x="766" y="387"/>
                  <a:pt x="766" y="387"/>
                  <a:pt x="766" y="387"/>
                </a:cubicBezTo>
                <a:cubicBezTo>
                  <a:pt x="762" y="387"/>
                  <a:pt x="759" y="384"/>
                  <a:pt x="759" y="380"/>
                </a:cubicBezTo>
                <a:cubicBezTo>
                  <a:pt x="759" y="376"/>
                  <a:pt x="762" y="373"/>
                  <a:pt x="766" y="373"/>
                </a:cubicBezTo>
                <a:cubicBezTo>
                  <a:pt x="885" y="373"/>
                  <a:pt x="885" y="373"/>
                  <a:pt x="885" y="373"/>
                </a:cubicBezTo>
                <a:cubicBezTo>
                  <a:pt x="886" y="373"/>
                  <a:pt x="887" y="373"/>
                  <a:pt x="888" y="373"/>
                </a:cubicBezTo>
                <a:cubicBezTo>
                  <a:pt x="1592" y="373"/>
                  <a:pt x="1592" y="373"/>
                  <a:pt x="1592" y="373"/>
                </a:cubicBezTo>
                <a:cubicBezTo>
                  <a:pt x="1596" y="373"/>
                  <a:pt x="1599" y="376"/>
                  <a:pt x="1599" y="380"/>
                </a:cubicBezTo>
                <a:cubicBezTo>
                  <a:pt x="1599" y="384"/>
                  <a:pt x="1596" y="388"/>
                  <a:pt x="1592" y="388"/>
                </a:cubicBezTo>
                <a:cubicBezTo>
                  <a:pt x="855" y="388"/>
                  <a:pt x="855" y="388"/>
                  <a:pt x="855" y="388"/>
                </a:cubicBezTo>
                <a:cubicBezTo>
                  <a:pt x="843" y="388"/>
                  <a:pt x="834" y="397"/>
                  <a:pt x="834" y="409"/>
                </a:cubicBezTo>
                <a:cubicBezTo>
                  <a:pt x="834" y="421"/>
                  <a:pt x="843" y="431"/>
                  <a:pt x="855" y="431"/>
                </a:cubicBezTo>
                <a:cubicBezTo>
                  <a:pt x="1592" y="431"/>
                  <a:pt x="1592" y="431"/>
                  <a:pt x="1592" y="431"/>
                </a:cubicBezTo>
                <a:cubicBezTo>
                  <a:pt x="1596" y="431"/>
                  <a:pt x="1599" y="434"/>
                  <a:pt x="1599" y="438"/>
                </a:cubicBezTo>
                <a:cubicBezTo>
                  <a:pt x="1599" y="442"/>
                  <a:pt x="1596" y="445"/>
                  <a:pt x="1592" y="445"/>
                </a:cubicBezTo>
                <a:cubicBezTo>
                  <a:pt x="1039" y="445"/>
                  <a:pt x="1039" y="445"/>
                  <a:pt x="1039" y="445"/>
                </a:cubicBezTo>
                <a:cubicBezTo>
                  <a:pt x="1027" y="445"/>
                  <a:pt x="1017" y="455"/>
                  <a:pt x="1017" y="467"/>
                </a:cubicBezTo>
                <a:cubicBezTo>
                  <a:pt x="1017" y="479"/>
                  <a:pt x="1027" y="489"/>
                  <a:pt x="1039" y="489"/>
                </a:cubicBezTo>
                <a:cubicBezTo>
                  <a:pt x="1553" y="489"/>
                  <a:pt x="1553" y="489"/>
                  <a:pt x="1553" y="489"/>
                </a:cubicBezTo>
                <a:cubicBezTo>
                  <a:pt x="1557" y="489"/>
                  <a:pt x="1560" y="492"/>
                  <a:pt x="1560" y="496"/>
                </a:cubicBezTo>
                <a:cubicBezTo>
                  <a:pt x="1560" y="500"/>
                  <a:pt x="1557" y="503"/>
                  <a:pt x="1553" y="503"/>
                </a:cubicBezTo>
                <a:cubicBezTo>
                  <a:pt x="1039" y="503"/>
                  <a:pt x="1039" y="503"/>
                  <a:pt x="1039" y="503"/>
                </a:cubicBezTo>
                <a:cubicBezTo>
                  <a:pt x="1027" y="503"/>
                  <a:pt x="1017" y="513"/>
                  <a:pt x="1017" y="525"/>
                </a:cubicBezTo>
                <a:cubicBezTo>
                  <a:pt x="1017" y="537"/>
                  <a:pt x="1027" y="546"/>
                  <a:pt x="1039" y="546"/>
                </a:cubicBezTo>
                <a:cubicBezTo>
                  <a:pt x="1528" y="546"/>
                  <a:pt x="1528" y="546"/>
                  <a:pt x="1528" y="546"/>
                </a:cubicBezTo>
                <a:cubicBezTo>
                  <a:pt x="1532" y="546"/>
                  <a:pt x="1536" y="550"/>
                  <a:pt x="1536" y="554"/>
                </a:cubicBezTo>
                <a:cubicBezTo>
                  <a:pt x="1536" y="558"/>
                  <a:pt x="1532" y="561"/>
                  <a:pt x="1528" y="561"/>
                </a:cubicBezTo>
                <a:cubicBezTo>
                  <a:pt x="1019" y="561"/>
                  <a:pt x="1019" y="561"/>
                  <a:pt x="1019" y="561"/>
                </a:cubicBezTo>
                <a:cubicBezTo>
                  <a:pt x="1007" y="561"/>
                  <a:pt x="997" y="571"/>
                  <a:pt x="997" y="583"/>
                </a:cubicBezTo>
                <a:cubicBezTo>
                  <a:pt x="997" y="595"/>
                  <a:pt x="1007" y="604"/>
                  <a:pt x="1019" y="604"/>
                </a:cubicBezTo>
                <a:cubicBezTo>
                  <a:pt x="1526" y="604"/>
                  <a:pt x="1526" y="604"/>
                  <a:pt x="1526" y="604"/>
                </a:cubicBezTo>
                <a:cubicBezTo>
                  <a:pt x="1530" y="604"/>
                  <a:pt x="1534" y="607"/>
                  <a:pt x="1534" y="612"/>
                </a:cubicBezTo>
                <a:cubicBezTo>
                  <a:pt x="1534" y="616"/>
                  <a:pt x="1530" y="619"/>
                  <a:pt x="1526" y="619"/>
                </a:cubicBezTo>
                <a:cubicBezTo>
                  <a:pt x="1068" y="619"/>
                  <a:pt x="1068" y="619"/>
                  <a:pt x="1068" y="619"/>
                </a:cubicBezTo>
                <a:cubicBezTo>
                  <a:pt x="1056" y="619"/>
                  <a:pt x="1046" y="629"/>
                  <a:pt x="1046" y="640"/>
                </a:cubicBezTo>
                <a:cubicBezTo>
                  <a:pt x="1046" y="652"/>
                  <a:pt x="1056" y="662"/>
                  <a:pt x="1068" y="662"/>
                </a:cubicBezTo>
                <a:cubicBezTo>
                  <a:pt x="1436" y="662"/>
                  <a:pt x="1436" y="662"/>
                  <a:pt x="1436" y="662"/>
                </a:cubicBezTo>
                <a:cubicBezTo>
                  <a:pt x="1440" y="662"/>
                  <a:pt x="1443" y="665"/>
                  <a:pt x="1443" y="669"/>
                </a:cubicBezTo>
                <a:cubicBezTo>
                  <a:pt x="1443" y="673"/>
                  <a:pt x="1440" y="677"/>
                  <a:pt x="1436" y="677"/>
                </a:cubicBezTo>
                <a:cubicBezTo>
                  <a:pt x="1287" y="677"/>
                  <a:pt x="1287" y="677"/>
                  <a:pt x="1287" y="677"/>
                </a:cubicBezTo>
                <a:cubicBezTo>
                  <a:pt x="1276" y="677"/>
                  <a:pt x="1266" y="686"/>
                  <a:pt x="1266" y="698"/>
                </a:cubicBezTo>
                <a:cubicBezTo>
                  <a:pt x="1266" y="710"/>
                  <a:pt x="1276" y="720"/>
                  <a:pt x="1287" y="720"/>
                </a:cubicBezTo>
                <a:cubicBezTo>
                  <a:pt x="1454" y="720"/>
                  <a:pt x="1454" y="720"/>
                  <a:pt x="1454" y="720"/>
                </a:cubicBezTo>
                <a:cubicBezTo>
                  <a:pt x="1458" y="720"/>
                  <a:pt x="1461" y="723"/>
                  <a:pt x="1461" y="727"/>
                </a:cubicBezTo>
                <a:cubicBezTo>
                  <a:pt x="1461" y="731"/>
                  <a:pt x="1458" y="734"/>
                  <a:pt x="1454" y="734"/>
                </a:cubicBezTo>
                <a:cubicBezTo>
                  <a:pt x="1321" y="734"/>
                  <a:pt x="1321" y="734"/>
                  <a:pt x="1321" y="734"/>
                </a:cubicBezTo>
                <a:cubicBezTo>
                  <a:pt x="1309" y="734"/>
                  <a:pt x="1300" y="744"/>
                  <a:pt x="1300" y="756"/>
                </a:cubicBezTo>
                <a:cubicBezTo>
                  <a:pt x="1300" y="768"/>
                  <a:pt x="1309" y="778"/>
                  <a:pt x="1321" y="778"/>
                </a:cubicBezTo>
                <a:cubicBezTo>
                  <a:pt x="1549" y="778"/>
                  <a:pt x="1549" y="778"/>
                  <a:pt x="1549" y="778"/>
                </a:cubicBezTo>
                <a:cubicBezTo>
                  <a:pt x="1553" y="778"/>
                  <a:pt x="1556" y="781"/>
                  <a:pt x="1556" y="785"/>
                </a:cubicBezTo>
                <a:cubicBezTo>
                  <a:pt x="1556" y="789"/>
                  <a:pt x="1553" y="792"/>
                  <a:pt x="1549" y="792"/>
                </a:cubicBezTo>
                <a:cubicBezTo>
                  <a:pt x="1455" y="792"/>
                  <a:pt x="1455" y="792"/>
                  <a:pt x="1455" y="792"/>
                </a:cubicBezTo>
                <a:cubicBezTo>
                  <a:pt x="1443" y="792"/>
                  <a:pt x="1434" y="802"/>
                  <a:pt x="1434" y="814"/>
                </a:cubicBezTo>
                <a:cubicBezTo>
                  <a:pt x="1434" y="826"/>
                  <a:pt x="1443" y="835"/>
                  <a:pt x="1455" y="835"/>
                </a:cubicBezTo>
                <a:cubicBezTo>
                  <a:pt x="1623" y="835"/>
                  <a:pt x="1623" y="835"/>
                  <a:pt x="1623" y="835"/>
                </a:cubicBezTo>
                <a:cubicBezTo>
                  <a:pt x="1635" y="835"/>
                  <a:pt x="1645" y="826"/>
                  <a:pt x="1645" y="814"/>
                </a:cubicBezTo>
                <a:cubicBezTo>
                  <a:pt x="1645" y="802"/>
                  <a:pt x="1635" y="792"/>
                  <a:pt x="1623" y="792"/>
                </a:cubicBezTo>
                <a:cubicBezTo>
                  <a:pt x="1607" y="792"/>
                  <a:pt x="1607" y="792"/>
                  <a:pt x="1607" y="792"/>
                </a:cubicBezTo>
                <a:cubicBezTo>
                  <a:pt x="1603" y="792"/>
                  <a:pt x="1600" y="789"/>
                  <a:pt x="1600" y="785"/>
                </a:cubicBezTo>
                <a:cubicBezTo>
                  <a:pt x="1600" y="781"/>
                  <a:pt x="1603" y="778"/>
                  <a:pt x="1607" y="778"/>
                </a:cubicBezTo>
                <a:cubicBezTo>
                  <a:pt x="1683" y="778"/>
                  <a:pt x="1683" y="778"/>
                  <a:pt x="1683" y="778"/>
                </a:cubicBezTo>
                <a:cubicBezTo>
                  <a:pt x="1687" y="778"/>
                  <a:pt x="1690" y="781"/>
                  <a:pt x="1690" y="785"/>
                </a:cubicBezTo>
                <a:cubicBezTo>
                  <a:pt x="1690" y="789"/>
                  <a:pt x="1687" y="792"/>
                  <a:pt x="1683" y="792"/>
                </a:cubicBezTo>
                <a:cubicBezTo>
                  <a:pt x="1673" y="792"/>
                  <a:pt x="1673" y="792"/>
                  <a:pt x="1673" y="792"/>
                </a:cubicBezTo>
                <a:cubicBezTo>
                  <a:pt x="1662" y="792"/>
                  <a:pt x="1652" y="802"/>
                  <a:pt x="1652" y="814"/>
                </a:cubicBezTo>
                <a:cubicBezTo>
                  <a:pt x="1652" y="826"/>
                  <a:pt x="1662" y="835"/>
                  <a:pt x="1673" y="835"/>
                </a:cubicBezTo>
                <a:cubicBezTo>
                  <a:pt x="1681" y="835"/>
                  <a:pt x="1681" y="835"/>
                  <a:pt x="1681" y="835"/>
                </a:cubicBezTo>
                <a:cubicBezTo>
                  <a:pt x="1693" y="835"/>
                  <a:pt x="1703" y="845"/>
                  <a:pt x="1703" y="857"/>
                </a:cubicBezTo>
                <a:cubicBezTo>
                  <a:pt x="1703" y="869"/>
                  <a:pt x="1693" y="879"/>
                  <a:pt x="1681" y="879"/>
                </a:cubicBezTo>
                <a:cubicBezTo>
                  <a:pt x="1550" y="879"/>
                  <a:pt x="1550" y="879"/>
                  <a:pt x="1550" y="879"/>
                </a:cubicBezTo>
                <a:cubicBezTo>
                  <a:pt x="1538" y="879"/>
                  <a:pt x="1529" y="889"/>
                  <a:pt x="1529" y="901"/>
                </a:cubicBezTo>
                <a:cubicBezTo>
                  <a:pt x="1529" y="913"/>
                  <a:pt x="1538" y="922"/>
                  <a:pt x="1550" y="922"/>
                </a:cubicBezTo>
                <a:cubicBezTo>
                  <a:pt x="1697" y="922"/>
                  <a:pt x="1697" y="922"/>
                  <a:pt x="1697" y="922"/>
                </a:cubicBezTo>
                <a:cubicBezTo>
                  <a:pt x="1701" y="922"/>
                  <a:pt x="1704" y="925"/>
                  <a:pt x="1704" y="929"/>
                </a:cubicBezTo>
                <a:cubicBezTo>
                  <a:pt x="1704" y="934"/>
                  <a:pt x="1701" y="937"/>
                  <a:pt x="1697" y="937"/>
                </a:cubicBezTo>
                <a:cubicBezTo>
                  <a:pt x="1504" y="937"/>
                  <a:pt x="1504" y="937"/>
                  <a:pt x="1504" y="937"/>
                </a:cubicBezTo>
                <a:cubicBezTo>
                  <a:pt x="1492" y="937"/>
                  <a:pt x="1482" y="946"/>
                  <a:pt x="1482" y="958"/>
                </a:cubicBezTo>
                <a:cubicBezTo>
                  <a:pt x="1482" y="970"/>
                  <a:pt x="1492" y="980"/>
                  <a:pt x="1504" y="980"/>
                </a:cubicBezTo>
                <a:cubicBezTo>
                  <a:pt x="1712" y="980"/>
                  <a:pt x="1712" y="980"/>
                  <a:pt x="1712" y="980"/>
                </a:cubicBezTo>
                <a:cubicBezTo>
                  <a:pt x="1716" y="980"/>
                  <a:pt x="1719" y="983"/>
                  <a:pt x="1719" y="987"/>
                </a:cubicBezTo>
                <a:cubicBezTo>
                  <a:pt x="1719" y="991"/>
                  <a:pt x="1716" y="995"/>
                  <a:pt x="1712" y="995"/>
                </a:cubicBezTo>
                <a:cubicBezTo>
                  <a:pt x="1505" y="995"/>
                  <a:pt x="1505" y="995"/>
                  <a:pt x="1505" y="995"/>
                </a:cubicBezTo>
                <a:cubicBezTo>
                  <a:pt x="1494" y="995"/>
                  <a:pt x="1484" y="1004"/>
                  <a:pt x="1484" y="1016"/>
                </a:cubicBezTo>
                <a:cubicBezTo>
                  <a:pt x="1484" y="1028"/>
                  <a:pt x="1494" y="1038"/>
                  <a:pt x="1505" y="1038"/>
                </a:cubicBezTo>
                <a:cubicBezTo>
                  <a:pt x="1693" y="1038"/>
                  <a:pt x="1693" y="1038"/>
                  <a:pt x="1693" y="1038"/>
                </a:cubicBezTo>
                <a:cubicBezTo>
                  <a:pt x="1697" y="1038"/>
                  <a:pt x="1701" y="1041"/>
                  <a:pt x="1701" y="1045"/>
                </a:cubicBezTo>
                <a:cubicBezTo>
                  <a:pt x="1701" y="1049"/>
                  <a:pt x="1697" y="1052"/>
                  <a:pt x="1693" y="1052"/>
                </a:cubicBezTo>
                <a:cubicBezTo>
                  <a:pt x="1635" y="1052"/>
                  <a:pt x="1635" y="1052"/>
                  <a:pt x="1635" y="1052"/>
                </a:cubicBezTo>
                <a:cubicBezTo>
                  <a:pt x="1623" y="1052"/>
                  <a:pt x="1613" y="1062"/>
                  <a:pt x="1613" y="1074"/>
                </a:cubicBezTo>
                <a:cubicBezTo>
                  <a:pt x="1613" y="1086"/>
                  <a:pt x="1623" y="1096"/>
                  <a:pt x="1635" y="1096"/>
                </a:cubicBezTo>
                <a:cubicBezTo>
                  <a:pt x="1658" y="1096"/>
                  <a:pt x="1658" y="1096"/>
                  <a:pt x="1658" y="1096"/>
                </a:cubicBezTo>
                <a:cubicBezTo>
                  <a:pt x="1662" y="1096"/>
                  <a:pt x="1665" y="1099"/>
                  <a:pt x="1665" y="1103"/>
                </a:cubicBezTo>
                <a:cubicBezTo>
                  <a:pt x="1665" y="1107"/>
                  <a:pt x="1662" y="1110"/>
                  <a:pt x="1658" y="1110"/>
                </a:cubicBezTo>
                <a:cubicBezTo>
                  <a:pt x="1650" y="1110"/>
                  <a:pt x="1650" y="1110"/>
                  <a:pt x="1650" y="1110"/>
                </a:cubicBezTo>
                <a:cubicBezTo>
                  <a:pt x="1630" y="1110"/>
                  <a:pt x="1614" y="1126"/>
                  <a:pt x="1614" y="1146"/>
                </a:cubicBezTo>
                <a:cubicBezTo>
                  <a:pt x="1614" y="1166"/>
                  <a:pt x="1630" y="1182"/>
                  <a:pt x="1650" y="1182"/>
                </a:cubicBezTo>
                <a:cubicBezTo>
                  <a:pt x="1789" y="1182"/>
                  <a:pt x="1789" y="1182"/>
                  <a:pt x="1789" y="1182"/>
                </a:cubicBezTo>
                <a:cubicBezTo>
                  <a:pt x="1801" y="1182"/>
                  <a:pt x="1811" y="1173"/>
                  <a:pt x="1811" y="1161"/>
                </a:cubicBezTo>
                <a:cubicBezTo>
                  <a:pt x="1811" y="1149"/>
                  <a:pt x="1801" y="1139"/>
                  <a:pt x="1789" y="1139"/>
                </a:cubicBezTo>
                <a:cubicBezTo>
                  <a:pt x="1766" y="1139"/>
                  <a:pt x="1766" y="1139"/>
                  <a:pt x="1766" y="1139"/>
                </a:cubicBezTo>
                <a:cubicBezTo>
                  <a:pt x="1762" y="1139"/>
                  <a:pt x="1759" y="1136"/>
                  <a:pt x="1759" y="1132"/>
                </a:cubicBezTo>
                <a:cubicBezTo>
                  <a:pt x="1759" y="1128"/>
                  <a:pt x="1762" y="1125"/>
                  <a:pt x="1766" y="1125"/>
                </a:cubicBezTo>
                <a:cubicBezTo>
                  <a:pt x="1824" y="1125"/>
                  <a:pt x="1824" y="1125"/>
                  <a:pt x="1824" y="1125"/>
                </a:cubicBezTo>
                <a:cubicBezTo>
                  <a:pt x="1836" y="1125"/>
                  <a:pt x="1846" y="1115"/>
                  <a:pt x="1846" y="1103"/>
                </a:cubicBezTo>
                <a:cubicBezTo>
                  <a:pt x="1846" y="1091"/>
                  <a:pt x="1836" y="1081"/>
                  <a:pt x="1824" y="1081"/>
                </a:cubicBezTo>
                <a:cubicBezTo>
                  <a:pt x="1797" y="1081"/>
                  <a:pt x="1797" y="1081"/>
                  <a:pt x="1797" y="1081"/>
                </a:cubicBezTo>
                <a:cubicBezTo>
                  <a:pt x="1793" y="1081"/>
                  <a:pt x="1790" y="1078"/>
                  <a:pt x="1790" y="1074"/>
                </a:cubicBezTo>
                <a:cubicBezTo>
                  <a:pt x="1790" y="1070"/>
                  <a:pt x="1793" y="1067"/>
                  <a:pt x="1797" y="1067"/>
                </a:cubicBezTo>
                <a:cubicBezTo>
                  <a:pt x="1843" y="1067"/>
                  <a:pt x="1843" y="1067"/>
                  <a:pt x="1843" y="1067"/>
                </a:cubicBezTo>
                <a:cubicBezTo>
                  <a:pt x="1855" y="1067"/>
                  <a:pt x="1864" y="1057"/>
                  <a:pt x="1864" y="1045"/>
                </a:cubicBezTo>
                <a:cubicBezTo>
                  <a:pt x="1864" y="1033"/>
                  <a:pt x="1855" y="1024"/>
                  <a:pt x="1843" y="1024"/>
                </a:cubicBezTo>
                <a:cubicBezTo>
                  <a:pt x="1791" y="1023"/>
                  <a:pt x="1791" y="1023"/>
                  <a:pt x="1791" y="1023"/>
                </a:cubicBezTo>
                <a:cubicBezTo>
                  <a:pt x="1787" y="1023"/>
                  <a:pt x="1784" y="1020"/>
                  <a:pt x="1784" y="1016"/>
                </a:cubicBezTo>
                <a:cubicBezTo>
                  <a:pt x="1784" y="1012"/>
                  <a:pt x="1787" y="1009"/>
                  <a:pt x="1791" y="1009"/>
                </a:cubicBezTo>
                <a:cubicBezTo>
                  <a:pt x="1876" y="1009"/>
                  <a:pt x="1876" y="1009"/>
                  <a:pt x="1876" y="1009"/>
                </a:cubicBezTo>
                <a:cubicBezTo>
                  <a:pt x="1945" y="1009"/>
                  <a:pt x="2002" y="955"/>
                  <a:pt x="2008" y="887"/>
                </a:cubicBezTo>
                <a:cubicBezTo>
                  <a:pt x="2015" y="884"/>
                  <a:pt x="2020" y="878"/>
                  <a:pt x="2020" y="870"/>
                </a:cubicBezTo>
                <a:cubicBezTo>
                  <a:pt x="2020" y="860"/>
                  <a:pt x="2011" y="851"/>
                  <a:pt x="2001" y="851"/>
                </a:cubicBezTo>
                <a:close/>
                <a:moveTo>
                  <a:pt x="868" y="358"/>
                </a:moveTo>
                <a:cubicBezTo>
                  <a:pt x="766" y="358"/>
                  <a:pt x="766" y="358"/>
                  <a:pt x="766" y="358"/>
                </a:cubicBezTo>
                <a:cubicBezTo>
                  <a:pt x="754" y="358"/>
                  <a:pt x="744" y="368"/>
                  <a:pt x="744" y="380"/>
                </a:cubicBezTo>
                <a:cubicBezTo>
                  <a:pt x="744" y="392"/>
                  <a:pt x="754" y="402"/>
                  <a:pt x="766" y="402"/>
                </a:cubicBezTo>
                <a:cubicBezTo>
                  <a:pt x="804" y="402"/>
                  <a:pt x="804" y="402"/>
                  <a:pt x="804" y="402"/>
                </a:cubicBezTo>
                <a:cubicBezTo>
                  <a:pt x="809" y="402"/>
                  <a:pt x="812" y="405"/>
                  <a:pt x="812" y="409"/>
                </a:cubicBezTo>
                <a:cubicBezTo>
                  <a:pt x="812" y="413"/>
                  <a:pt x="809" y="416"/>
                  <a:pt x="804" y="416"/>
                </a:cubicBezTo>
                <a:cubicBezTo>
                  <a:pt x="768" y="416"/>
                  <a:pt x="768" y="416"/>
                  <a:pt x="768" y="416"/>
                </a:cubicBezTo>
                <a:cubicBezTo>
                  <a:pt x="756" y="416"/>
                  <a:pt x="747" y="426"/>
                  <a:pt x="747" y="438"/>
                </a:cubicBezTo>
                <a:cubicBezTo>
                  <a:pt x="747" y="450"/>
                  <a:pt x="756" y="459"/>
                  <a:pt x="768" y="459"/>
                </a:cubicBezTo>
                <a:cubicBezTo>
                  <a:pt x="969" y="459"/>
                  <a:pt x="969" y="459"/>
                  <a:pt x="969" y="459"/>
                </a:cubicBezTo>
                <a:cubicBezTo>
                  <a:pt x="973" y="459"/>
                  <a:pt x="977" y="463"/>
                  <a:pt x="977" y="467"/>
                </a:cubicBezTo>
                <a:cubicBezTo>
                  <a:pt x="977" y="471"/>
                  <a:pt x="973" y="474"/>
                  <a:pt x="969" y="474"/>
                </a:cubicBezTo>
                <a:cubicBezTo>
                  <a:pt x="846" y="474"/>
                  <a:pt x="846" y="474"/>
                  <a:pt x="846" y="474"/>
                </a:cubicBezTo>
                <a:cubicBezTo>
                  <a:pt x="834" y="474"/>
                  <a:pt x="824" y="484"/>
                  <a:pt x="824" y="496"/>
                </a:cubicBezTo>
                <a:cubicBezTo>
                  <a:pt x="824" y="507"/>
                  <a:pt x="834" y="517"/>
                  <a:pt x="846" y="517"/>
                </a:cubicBezTo>
                <a:cubicBezTo>
                  <a:pt x="972" y="517"/>
                  <a:pt x="972" y="517"/>
                  <a:pt x="972" y="517"/>
                </a:cubicBezTo>
                <a:cubicBezTo>
                  <a:pt x="976" y="517"/>
                  <a:pt x="979" y="520"/>
                  <a:pt x="979" y="524"/>
                </a:cubicBezTo>
                <a:cubicBezTo>
                  <a:pt x="979" y="529"/>
                  <a:pt x="976" y="532"/>
                  <a:pt x="972" y="532"/>
                </a:cubicBezTo>
                <a:cubicBezTo>
                  <a:pt x="805" y="532"/>
                  <a:pt x="805" y="532"/>
                  <a:pt x="805" y="532"/>
                </a:cubicBezTo>
                <a:cubicBezTo>
                  <a:pt x="793" y="532"/>
                  <a:pt x="783" y="541"/>
                  <a:pt x="783" y="553"/>
                </a:cubicBezTo>
                <a:cubicBezTo>
                  <a:pt x="783" y="565"/>
                  <a:pt x="793" y="575"/>
                  <a:pt x="805" y="575"/>
                </a:cubicBezTo>
                <a:cubicBezTo>
                  <a:pt x="860" y="575"/>
                  <a:pt x="860" y="575"/>
                  <a:pt x="860" y="575"/>
                </a:cubicBezTo>
                <a:cubicBezTo>
                  <a:pt x="864" y="575"/>
                  <a:pt x="867" y="578"/>
                  <a:pt x="867" y="582"/>
                </a:cubicBezTo>
                <a:cubicBezTo>
                  <a:pt x="867" y="586"/>
                  <a:pt x="864" y="590"/>
                  <a:pt x="860" y="590"/>
                </a:cubicBezTo>
                <a:cubicBezTo>
                  <a:pt x="805" y="590"/>
                  <a:pt x="805" y="590"/>
                  <a:pt x="805" y="590"/>
                </a:cubicBezTo>
                <a:cubicBezTo>
                  <a:pt x="793" y="590"/>
                  <a:pt x="783" y="599"/>
                  <a:pt x="783" y="611"/>
                </a:cubicBezTo>
                <a:cubicBezTo>
                  <a:pt x="783" y="623"/>
                  <a:pt x="793" y="633"/>
                  <a:pt x="805" y="633"/>
                </a:cubicBezTo>
                <a:cubicBezTo>
                  <a:pt x="1011" y="633"/>
                  <a:pt x="1011" y="633"/>
                  <a:pt x="1011" y="633"/>
                </a:cubicBezTo>
                <a:cubicBezTo>
                  <a:pt x="1015" y="633"/>
                  <a:pt x="1018" y="636"/>
                  <a:pt x="1018" y="640"/>
                </a:cubicBezTo>
                <a:cubicBezTo>
                  <a:pt x="1018" y="644"/>
                  <a:pt x="1015" y="647"/>
                  <a:pt x="1011" y="647"/>
                </a:cubicBezTo>
                <a:cubicBezTo>
                  <a:pt x="763" y="647"/>
                  <a:pt x="763" y="647"/>
                  <a:pt x="763" y="647"/>
                </a:cubicBezTo>
                <a:cubicBezTo>
                  <a:pt x="751" y="647"/>
                  <a:pt x="741" y="657"/>
                  <a:pt x="741" y="669"/>
                </a:cubicBezTo>
                <a:cubicBezTo>
                  <a:pt x="741" y="681"/>
                  <a:pt x="751" y="691"/>
                  <a:pt x="763" y="691"/>
                </a:cubicBezTo>
                <a:cubicBezTo>
                  <a:pt x="1046" y="691"/>
                  <a:pt x="1046" y="691"/>
                  <a:pt x="1046" y="691"/>
                </a:cubicBezTo>
                <a:cubicBezTo>
                  <a:pt x="1050" y="691"/>
                  <a:pt x="1054" y="694"/>
                  <a:pt x="1054" y="698"/>
                </a:cubicBezTo>
                <a:cubicBezTo>
                  <a:pt x="1054" y="702"/>
                  <a:pt x="1050" y="705"/>
                  <a:pt x="1046" y="705"/>
                </a:cubicBezTo>
                <a:cubicBezTo>
                  <a:pt x="791" y="705"/>
                  <a:pt x="791" y="705"/>
                  <a:pt x="791" y="705"/>
                </a:cubicBezTo>
                <a:cubicBezTo>
                  <a:pt x="779" y="705"/>
                  <a:pt x="770" y="715"/>
                  <a:pt x="770" y="727"/>
                </a:cubicBezTo>
                <a:cubicBezTo>
                  <a:pt x="770" y="739"/>
                  <a:pt x="779" y="748"/>
                  <a:pt x="791" y="748"/>
                </a:cubicBezTo>
                <a:cubicBezTo>
                  <a:pt x="1104" y="748"/>
                  <a:pt x="1104" y="748"/>
                  <a:pt x="1104" y="748"/>
                </a:cubicBezTo>
                <a:cubicBezTo>
                  <a:pt x="1108" y="748"/>
                  <a:pt x="1111" y="752"/>
                  <a:pt x="1111" y="756"/>
                </a:cubicBezTo>
                <a:cubicBezTo>
                  <a:pt x="1111" y="760"/>
                  <a:pt x="1108" y="763"/>
                  <a:pt x="1104" y="763"/>
                </a:cubicBezTo>
                <a:cubicBezTo>
                  <a:pt x="905" y="763"/>
                  <a:pt x="905" y="763"/>
                  <a:pt x="905" y="763"/>
                </a:cubicBezTo>
                <a:cubicBezTo>
                  <a:pt x="893" y="763"/>
                  <a:pt x="883" y="773"/>
                  <a:pt x="883" y="785"/>
                </a:cubicBezTo>
                <a:cubicBezTo>
                  <a:pt x="883" y="797"/>
                  <a:pt x="893" y="806"/>
                  <a:pt x="905" y="806"/>
                </a:cubicBezTo>
                <a:cubicBezTo>
                  <a:pt x="1049" y="806"/>
                  <a:pt x="1049" y="806"/>
                  <a:pt x="1049" y="806"/>
                </a:cubicBezTo>
                <a:cubicBezTo>
                  <a:pt x="1053" y="806"/>
                  <a:pt x="1057" y="810"/>
                  <a:pt x="1057" y="814"/>
                </a:cubicBezTo>
                <a:cubicBezTo>
                  <a:pt x="1057" y="818"/>
                  <a:pt x="1053" y="821"/>
                  <a:pt x="1049" y="821"/>
                </a:cubicBezTo>
                <a:cubicBezTo>
                  <a:pt x="914" y="821"/>
                  <a:pt x="914" y="821"/>
                  <a:pt x="914" y="821"/>
                </a:cubicBezTo>
                <a:cubicBezTo>
                  <a:pt x="902" y="821"/>
                  <a:pt x="892" y="831"/>
                  <a:pt x="892" y="842"/>
                </a:cubicBezTo>
                <a:cubicBezTo>
                  <a:pt x="892" y="854"/>
                  <a:pt x="902" y="864"/>
                  <a:pt x="914" y="864"/>
                </a:cubicBezTo>
                <a:cubicBezTo>
                  <a:pt x="1053" y="864"/>
                  <a:pt x="1053" y="864"/>
                  <a:pt x="1053" y="864"/>
                </a:cubicBezTo>
                <a:cubicBezTo>
                  <a:pt x="1057" y="864"/>
                  <a:pt x="1061" y="867"/>
                  <a:pt x="1061" y="871"/>
                </a:cubicBezTo>
                <a:cubicBezTo>
                  <a:pt x="1061" y="875"/>
                  <a:pt x="1057" y="879"/>
                  <a:pt x="1053" y="879"/>
                </a:cubicBezTo>
                <a:cubicBezTo>
                  <a:pt x="919" y="879"/>
                  <a:pt x="919" y="879"/>
                  <a:pt x="919" y="879"/>
                </a:cubicBezTo>
                <a:cubicBezTo>
                  <a:pt x="907" y="879"/>
                  <a:pt x="898" y="888"/>
                  <a:pt x="898" y="900"/>
                </a:cubicBezTo>
                <a:cubicBezTo>
                  <a:pt x="898" y="912"/>
                  <a:pt x="907" y="922"/>
                  <a:pt x="919" y="922"/>
                </a:cubicBezTo>
                <a:cubicBezTo>
                  <a:pt x="1017" y="922"/>
                  <a:pt x="1017" y="922"/>
                  <a:pt x="1017" y="922"/>
                </a:cubicBezTo>
                <a:cubicBezTo>
                  <a:pt x="1021" y="922"/>
                  <a:pt x="1024" y="925"/>
                  <a:pt x="1024" y="929"/>
                </a:cubicBezTo>
                <a:cubicBezTo>
                  <a:pt x="1024" y="933"/>
                  <a:pt x="1021" y="936"/>
                  <a:pt x="1017" y="936"/>
                </a:cubicBezTo>
                <a:cubicBezTo>
                  <a:pt x="941" y="936"/>
                  <a:pt x="941" y="936"/>
                  <a:pt x="941" y="936"/>
                </a:cubicBezTo>
                <a:cubicBezTo>
                  <a:pt x="929" y="936"/>
                  <a:pt x="919" y="946"/>
                  <a:pt x="919" y="958"/>
                </a:cubicBezTo>
                <a:cubicBezTo>
                  <a:pt x="919" y="970"/>
                  <a:pt x="929" y="980"/>
                  <a:pt x="941" y="980"/>
                </a:cubicBezTo>
                <a:cubicBezTo>
                  <a:pt x="979" y="980"/>
                  <a:pt x="979" y="980"/>
                  <a:pt x="979" y="980"/>
                </a:cubicBezTo>
                <a:cubicBezTo>
                  <a:pt x="983" y="980"/>
                  <a:pt x="986" y="983"/>
                  <a:pt x="986" y="987"/>
                </a:cubicBezTo>
                <a:cubicBezTo>
                  <a:pt x="986" y="991"/>
                  <a:pt x="983" y="994"/>
                  <a:pt x="979" y="994"/>
                </a:cubicBezTo>
                <a:cubicBezTo>
                  <a:pt x="976" y="994"/>
                  <a:pt x="976" y="994"/>
                  <a:pt x="976" y="994"/>
                </a:cubicBezTo>
                <a:cubicBezTo>
                  <a:pt x="956" y="994"/>
                  <a:pt x="940" y="1010"/>
                  <a:pt x="940" y="1030"/>
                </a:cubicBezTo>
                <a:cubicBezTo>
                  <a:pt x="940" y="1050"/>
                  <a:pt x="956" y="1066"/>
                  <a:pt x="976" y="1066"/>
                </a:cubicBezTo>
                <a:cubicBezTo>
                  <a:pt x="1017" y="1066"/>
                  <a:pt x="1017" y="1066"/>
                  <a:pt x="1017" y="1066"/>
                </a:cubicBezTo>
                <a:cubicBezTo>
                  <a:pt x="1029" y="1066"/>
                  <a:pt x="1039" y="1076"/>
                  <a:pt x="1039" y="1088"/>
                </a:cubicBezTo>
                <a:cubicBezTo>
                  <a:pt x="1039" y="1100"/>
                  <a:pt x="1029" y="1110"/>
                  <a:pt x="1017" y="1110"/>
                </a:cubicBezTo>
                <a:cubicBezTo>
                  <a:pt x="443" y="1110"/>
                  <a:pt x="443" y="1110"/>
                  <a:pt x="443" y="1110"/>
                </a:cubicBezTo>
                <a:cubicBezTo>
                  <a:pt x="439" y="1110"/>
                  <a:pt x="436" y="1107"/>
                  <a:pt x="436" y="1103"/>
                </a:cubicBezTo>
                <a:cubicBezTo>
                  <a:pt x="436" y="1099"/>
                  <a:pt x="439" y="1095"/>
                  <a:pt x="443" y="1095"/>
                </a:cubicBezTo>
                <a:cubicBezTo>
                  <a:pt x="472" y="1095"/>
                  <a:pt x="472" y="1095"/>
                  <a:pt x="472" y="1095"/>
                </a:cubicBezTo>
                <a:cubicBezTo>
                  <a:pt x="484" y="1095"/>
                  <a:pt x="493" y="1086"/>
                  <a:pt x="493" y="1074"/>
                </a:cubicBezTo>
                <a:cubicBezTo>
                  <a:pt x="493" y="1062"/>
                  <a:pt x="484" y="1052"/>
                  <a:pt x="472" y="1052"/>
                </a:cubicBezTo>
                <a:cubicBezTo>
                  <a:pt x="443" y="1052"/>
                  <a:pt x="443" y="1052"/>
                  <a:pt x="443" y="1052"/>
                </a:cubicBezTo>
                <a:cubicBezTo>
                  <a:pt x="439" y="1052"/>
                  <a:pt x="436" y="1049"/>
                  <a:pt x="436" y="1045"/>
                </a:cubicBezTo>
                <a:cubicBezTo>
                  <a:pt x="436" y="1041"/>
                  <a:pt x="439" y="1037"/>
                  <a:pt x="443" y="1037"/>
                </a:cubicBezTo>
                <a:cubicBezTo>
                  <a:pt x="495" y="1037"/>
                  <a:pt x="495" y="1037"/>
                  <a:pt x="495" y="1037"/>
                </a:cubicBezTo>
                <a:cubicBezTo>
                  <a:pt x="507" y="1037"/>
                  <a:pt x="517" y="1028"/>
                  <a:pt x="517" y="1016"/>
                </a:cubicBezTo>
                <a:cubicBezTo>
                  <a:pt x="517" y="1004"/>
                  <a:pt x="507" y="994"/>
                  <a:pt x="495" y="994"/>
                </a:cubicBezTo>
                <a:cubicBezTo>
                  <a:pt x="438" y="994"/>
                  <a:pt x="438" y="994"/>
                  <a:pt x="438" y="994"/>
                </a:cubicBezTo>
                <a:cubicBezTo>
                  <a:pt x="434" y="994"/>
                  <a:pt x="431" y="991"/>
                  <a:pt x="431" y="987"/>
                </a:cubicBezTo>
                <a:cubicBezTo>
                  <a:pt x="431" y="983"/>
                  <a:pt x="434" y="980"/>
                  <a:pt x="438" y="980"/>
                </a:cubicBezTo>
                <a:cubicBezTo>
                  <a:pt x="551" y="980"/>
                  <a:pt x="551" y="980"/>
                  <a:pt x="551" y="980"/>
                </a:cubicBezTo>
                <a:cubicBezTo>
                  <a:pt x="563" y="980"/>
                  <a:pt x="572" y="970"/>
                  <a:pt x="572" y="958"/>
                </a:cubicBezTo>
                <a:cubicBezTo>
                  <a:pt x="572" y="946"/>
                  <a:pt x="563" y="936"/>
                  <a:pt x="551" y="936"/>
                </a:cubicBezTo>
                <a:cubicBezTo>
                  <a:pt x="446" y="936"/>
                  <a:pt x="446" y="936"/>
                  <a:pt x="446" y="936"/>
                </a:cubicBezTo>
                <a:cubicBezTo>
                  <a:pt x="442" y="936"/>
                  <a:pt x="439" y="933"/>
                  <a:pt x="439" y="929"/>
                </a:cubicBezTo>
                <a:cubicBezTo>
                  <a:pt x="439" y="925"/>
                  <a:pt x="442" y="922"/>
                  <a:pt x="446" y="922"/>
                </a:cubicBezTo>
                <a:cubicBezTo>
                  <a:pt x="593" y="922"/>
                  <a:pt x="593" y="922"/>
                  <a:pt x="593" y="922"/>
                </a:cubicBezTo>
                <a:cubicBezTo>
                  <a:pt x="605" y="922"/>
                  <a:pt x="614" y="912"/>
                  <a:pt x="614" y="900"/>
                </a:cubicBezTo>
                <a:cubicBezTo>
                  <a:pt x="614" y="888"/>
                  <a:pt x="605" y="879"/>
                  <a:pt x="593" y="879"/>
                </a:cubicBezTo>
                <a:cubicBezTo>
                  <a:pt x="417" y="879"/>
                  <a:pt x="417" y="879"/>
                  <a:pt x="417" y="879"/>
                </a:cubicBezTo>
                <a:cubicBezTo>
                  <a:pt x="413" y="879"/>
                  <a:pt x="410" y="875"/>
                  <a:pt x="410" y="871"/>
                </a:cubicBezTo>
                <a:cubicBezTo>
                  <a:pt x="410" y="867"/>
                  <a:pt x="413" y="864"/>
                  <a:pt x="417" y="864"/>
                </a:cubicBezTo>
                <a:cubicBezTo>
                  <a:pt x="607" y="864"/>
                  <a:pt x="607" y="864"/>
                  <a:pt x="607" y="864"/>
                </a:cubicBezTo>
                <a:cubicBezTo>
                  <a:pt x="619" y="864"/>
                  <a:pt x="629" y="854"/>
                  <a:pt x="629" y="842"/>
                </a:cubicBezTo>
                <a:cubicBezTo>
                  <a:pt x="629" y="831"/>
                  <a:pt x="619" y="821"/>
                  <a:pt x="607" y="821"/>
                </a:cubicBezTo>
                <a:cubicBezTo>
                  <a:pt x="377" y="821"/>
                  <a:pt x="377" y="821"/>
                  <a:pt x="377" y="821"/>
                </a:cubicBezTo>
                <a:cubicBezTo>
                  <a:pt x="373" y="821"/>
                  <a:pt x="370" y="818"/>
                  <a:pt x="370" y="814"/>
                </a:cubicBezTo>
                <a:cubicBezTo>
                  <a:pt x="370" y="810"/>
                  <a:pt x="373" y="806"/>
                  <a:pt x="377" y="806"/>
                </a:cubicBezTo>
                <a:cubicBezTo>
                  <a:pt x="529" y="806"/>
                  <a:pt x="529" y="806"/>
                  <a:pt x="529" y="806"/>
                </a:cubicBezTo>
                <a:cubicBezTo>
                  <a:pt x="541" y="806"/>
                  <a:pt x="551" y="797"/>
                  <a:pt x="551" y="785"/>
                </a:cubicBezTo>
                <a:cubicBezTo>
                  <a:pt x="551" y="773"/>
                  <a:pt x="541" y="763"/>
                  <a:pt x="529" y="763"/>
                </a:cubicBezTo>
                <a:cubicBezTo>
                  <a:pt x="337" y="763"/>
                  <a:pt x="337" y="763"/>
                  <a:pt x="337" y="763"/>
                </a:cubicBezTo>
                <a:cubicBezTo>
                  <a:pt x="333" y="763"/>
                  <a:pt x="330" y="760"/>
                  <a:pt x="330" y="756"/>
                </a:cubicBezTo>
                <a:cubicBezTo>
                  <a:pt x="330" y="752"/>
                  <a:pt x="333" y="748"/>
                  <a:pt x="337" y="748"/>
                </a:cubicBezTo>
                <a:cubicBezTo>
                  <a:pt x="353" y="748"/>
                  <a:pt x="353" y="748"/>
                  <a:pt x="353" y="748"/>
                </a:cubicBezTo>
                <a:cubicBezTo>
                  <a:pt x="365" y="748"/>
                  <a:pt x="375" y="739"/>
                  <a:pt x="375" y="727"/>
                </a:cubicBezTo>
                <a:cubicBezTo>
                  <a:pt x="375" y="715"/>
                  <a:pt x="365" y="705"/>
                  <a:pt x="353" y="705"/>
                </a:cubicBezTo>
                <a:cubicBezTo>
                  <a:pt x="273" y="705"/>
                  <a:pt x="273" y="705"/>
                  <a:pt x="273" y="705"/>
                </a:cubicBezTo>
                <a:cubicBezTo>
                  <a:pt x="269" y="705"/>
                  <a:pt x="266" y="702"/>
                  <a:pt x="266" y="698"/>
                </a:cubicBezTo>
                <a:cubicBezTo>
                  <a:pt x="266" y="694"/>
                  <a:pt x="269" y="691"/>
                  <a:pt x="273" y="691"/>
                </a:cubicBezTo>
                <a:cubicBezTo>
                  <a:pt x="276" y="691"/>
                  <a:pt x="276" y="691"/>
                  <a:pt x="276" y="691"/>
                </a:cubicBezTo>
                <a:cubicBezTo>
                  <a:pt x="288" y="691"/>
                  <a:pt x="297" y="681"/>
                  <a:pt x="297" y="669"/>
                </a:cubicBezTo>
                <a:cubicBezTo>
                  <a:pt x="297" y="657"/>
                  <a:pt x="288" y="647"/>
                  <a:pt x="276" y="647"/>
                </a:cubicBezTo>
                <a:cubicBezTo>
                  <a:pt x="236" y="647"/>
                  <a:pt x="236" y="647"/>
                  <a:pt x="236" y="647"/>
                </a:cubicBezTo>
                <a:cubicBezTo>
                  <a:pt x="232" y="647"/>
                  <a:pt x="229" y="644"/>
                  <a:pt x="229" y="640"/>
                </a:cubicBezTo>
                <a:cubicBezTo>
                  <a:pt x="229" y="636"/>
                  <a:pt x="232" y="633"/>
                  <a:pt x="236" y="633"/>
                </a:cubicBezTo>
                <a:cubicBezTo>
                  <a:pt x="266" y="633"/>
                  <a:pt x="266" y="633"/>
                  <a:pt x="266" y="633"/>
                </a:cubicBezTo>
                <a:cubicBezTo>
                  <a:pt x="278" y="633"/>
                  <a:pt x="288" y="623"/>
                  <a:pt x="288" y="611"/>
                </a:cubicBezTo>
                <a:cubicBezTo>
                  <a:pt x="288" y="599"/>
                  <a:pt x="278" y="590"/>
                  <a:pt x="266" y="590"/>
                </a:cubicBezTo>
                <a:cubicBezTo>
                  <a:pt x="190" y="590"/>
                  <a:pt x="190" y="590"/>
                  <a:pt x="190" y="590"/>
                </a:cubicBezTo>
                <a:cubicBezTo>
                  <a:pt x="186" y="590"/>
                  <a:pt x="182" y="586"/>
                  <a:pt x="182" y="582"/>
                </a:cubicBezTo>
                <a:cubicBezTo>
                  <a:pt x="182" y="578"/>
                  <a:pt x="186" y="575"/>
                  <a:pt x="190" y="575"/>
                </a:cubicBezTo>
                <a:cubicBezTo>
                  <a:pt x="381" y="575"/>
                  <a:pt x="381" y="575"/>
                  <a:pt x="381" y="575"/>
                </a:cubicBezTo>
                <a:cubicBezTo>
                  <a:pt x="393" y="575"/>
                  <a:pt x="402" y="565"/>
                  <a:pt x="402" y="553"/>
                </a:cubicBezTo>
                <a:cubicBezTo>
                  <a:pt x="402" y="541"/>
                  <a:pt x="393" y="532"/>
                  <a:pt x="381" y="532"/>
                </a:cubicBezTo>
                <a:cubicBezTo>
                  <a:pt x="162" y="532"/>
                  <a:pt x="162" y="532"/>
                  <a:pt x="162" y="532"/>
                </a:cubicBezTo>
                <a:cubicBezTo>
                  <a:pt x="158" y="532"/>
                  <a:pt x="154" y="529"/>
                  <a:pt x="154" y="524"/>
                </a:cubicBezTo>
                <a:cubicBezTo>
                  <a:pt x="154" y="520"/>
                  <a:pt x="158" y="517"/>
                  <a:pt x="162" y="517"/>
                </a:cubicBezTo>
                <a:cubicBezTo>
                  <a:pt x="433" y="517"/>
                  <a:pt x="433" y="517"/>
                  <a:pt x="433" y="517"/>
                </a:cubicBezTo>
                <a:cubicBezTo>
                  <a:pt x="445" y="517"/>
                  <a:pt x="454" y="507"/>
                  <a:pt x="454" y="496"/>
                </a:cubicBezTo>
                <a:cubicBezTo>
                  <a:pt x="454" y="484"/>
                  <a:pt x="445" y="474"/>
                  <a:pt x="433" y="474"/>
                </a:cubicBezTo>
                <a:cubicBezTo>
                  <a:pt x="180" y="474"/>
                  <a:pt x="180" y="474"/>
                  <a:pt x="180" y="474"/>
                </a:cubicBezTo>
                <a:cubicBezTo>
                  <a:pt x="176" y="474"/>
                  <a:pt x="173" y="471"/>
                  <a:pt x="173" y="467"/>
                </a:cubicBezTo>
                <a:cubicBezTo>
                  <a:pt x="173" y="463"/>
                  <a:pt x="176" y="459"/>
                  <a:pt x="180" y="459"/>
                </a:cubicBezTo>
                <a:cubicBezTo>
                  <a:pt x="518" y="459"/>
                  <a:pt x="518" y="459"/>
                  <a:pt x="518" y="459"/>
                </a:cubicBezTo>
                <a:cubicBezTo>
                  <a:pt x="530" y="459"/>
                  <a:pt x="540" y="450"/>
                  <a:pt x="540" y="438"/>
                </a:cubicBezTo>
                <a:cubicBezTo>
                  <a:pt x="540" y="426"/>
                  <a:pt x="530" y="416"/>
                  <a:pt x="518" y="416"/>
                </a:cubicBezTo>
                <a:cubicBezTo>
                  <a:pt x="164" y="416"/>
                  <a:pt x="164" y="416"/>
                  <a:pt x="164" y="416"/>
                </a:cubicBezTo>
                <a:cubicBezTo>
                  <a:pt x="160" y="416"/>
                  <a:pt x="156" y="413"/>
                  <a:pt x="156" y="409"/>
                </a:cubicBezTo>
                <a:cubicBezTo>
                  <a:pt x="156" y="405"/>
                  <a:pt x="160" y="402"/>
                  <a:pt x="164" y="402"/>
                </a:cubicBezTo>
                <a:cubicBezTo>
                  <a:pt x="522" y="402"/>
                  <a:pt x="522" y="402"/>
                  <a:pt x="522" y="402"/>
                </a:cubicBezTo>
                <a:cubicBezTo>
                  <a:pt x="534" y="402"/>
                  <a:pt x="544" y="392"/>
                  <a:pt x="544" y="380"/>
                </a:cubicBezTo>
                <a:cubicBezTo>
                  <a:pt x="544" y="378"/>
                  <a:pt x="543" y="375"/>
                  <a:pt x="543" y="373"/>
                </a:cubicBezTo>
                <a:cubicBezTo>
                  <a:pt x="625" y="373"/>
                  <a:pt x="625" y="373"/>
                  <a:pt x="625" y="373"/>
                </a:cubicBezTo>
                <a:cubicBezTo>
                  <a:pt x="636" y="373"/>
                  <a:pt x="646" y="363"/>
                  <a:pt x="646" y="351"/>
                </a:cubicBezTo>
                <a:cubicBezTo>
                  <a:pt x="646" y="339"/>
                  <a:pt x="636" y="330"/>
                  <a:pt x="625" y="330"/>
                </a:cubicBezTo>
                <a:cubicBezTo>
                  <a:pt x="601" y="330"/>
                  <a:pt x="601" y="330"/>
                  <a:pt x="601" y="330"/>
                </a:cubicBezTo>
                <a:cubicBezTo>
                  <a:pt x="597" y="330"/>
                  <a:pt x="594" y="326"/>
                  <a:pt x="594" y="322"/>
                </a:cubicBezTo>
                <a:cubicBezTo>
                  <a:pt x="594" y="318"/>
                  <a:pt x="597" y="315"/>
                  <a:pt x="601" y="315"/>
                </a:cubicBezTo>
                <a:cubicBezTo>
                  <a:pt x="721" y="315"/>
                  <a:pt x="721" y="315"/>
                  <a:pt x="721" y="315"/>
                </a:cubicBezTo>
                <a:cubicBezTo>
                  <a:pt x="733" y="315"/>
                  <a:pt x="743" y="305"/>
                  <a:pt x="743" y="294"/>
                </a:cubicBezTo>
                <a:cubicBezTo>
                  <a:pt x="743" y="282"/>
                  <a:pt x="733" y="272"/>
                  <a:pt x="721" y="272"/>
                </a:cubicBezTo>
                <a:cubicBezTo>
                  <a:pt x="600" y="272"/>
                  <a:pt x="600" y="272"/>
                  <a:pt x="600" y="272"/>
                </a:cubicBezTo>
                <a:cubicBezTo>
                  <a:pt x="596" y="272"/>
                  <a:pt x="593" y="269"/>
                  <a:pt x="593" y="265"/>
                </a:cubicBezTo>
                <a:cubicBezTo>
                  <a:pt x="593" y="261"/>
                  <a:pt x="596" y="257"/>
                  <a:pt x="600" y="257"/>
                </a:cubicBezTo>
                <a:cubicBezTo>
                  <a:pt x="734" y="257"/>
                  <a:pt x="734" y="257"/>
                  <a:pt x="734" y="257"/>
                </a:cubicBezTo>
                <a:cubicBezTo>
                  <a:pt x="746" y="257"/>
                  <a:pt x="756" y="248"/>
                  <a:pt x="756" y="236"/>
                </a:cubicBezTo>
                <a:cubicBezTo>
                  <a:pt x="756" y="224"/>
                  <a:pt x="746" y="214"/>
                  <a:pt x="734" y="214"/>
                </a:cubicBezTo>
                <a:cubicBezTo>
                  <a:pt x="581" y="214"/>
                  <a:pt x="581" y="214"/>
                  <a:pt x="581" y="214"/>
                </a:cubicBezTo>
                <a:cubicBezTo>
                  <a:pt x="577" y="214"/>
                  <a:pt x="573" y="211"/>
                  <a:pt x="573" y="207"/>
                </a:cubicBezTo>
                <a:cubicBezTo>
                  <a:pt x="573" y="203"/>
                  <a:pt x="577" y="200"/>
                  <a:pt x="581" y="200"/>
                </a:cubicBezTo>
                <a:cubicBezTo>
                  <a:pt x="749" y="200"/>
                  <a:pt x="749" y="200"/>
                  <a:pt x="749" y="200"/>
                </a:cubicBezTo>
                <a:cubicBezTo>
                  <a:pt x="760" y="200"/>
                  <a:pt x="770" y="190"/>
                  <a:pt x="770" y="178"/>
                </a:cubicBezTo>
                <a:cubicBezTo>
                  <a:pt x="770" y="166"/>
                  <a:pt x="760" y="156"/>
                  <a:pt x="749" y="156"/>
                </a:cubicBezTo>
                <a:cubicBezTo>
                  <a:pt x="561" y="156"/>
                  <a:pt x="561" y="156"/>
                  <a:pt x="561" y="156"/>
                </a:cubicBezTo>
                <a:cubicBezTo>
                  <a:pt x="557" y="156"/>
                  <a:pt x="554" y="153"/>
                  <a:pt x="554" y="149"/>
                </a:cubicBezTo>
                <a:cubicBezTo>
                  <a:pt x="554" y="145"/>
                  <a:pt x="557" y="142"/>
                  <a:pt x="561" y="142"/>
                </a:cubicBezTo>
                <a:cubicBezTo>
                  <a:pt x="754" y="142"/>
                  <a:pt x="754" y="142"/>
                  <a:pt x="754" y="142"/>
                </a:cubicBezTo>
                <a:cubicBezTo>
                  <a:pt x="766" y="142"/>
                  <a:pt x="776" y="132"/>
                  <a:pt x="776" y="120"/>
                </a:cubicBezTo>
                <a:cubicBezTo>
                  <a:pt x="776" y="108"/>
                  <a:pt x="766" y="99"/>
                  <a:pt x="754" y="99"/>
                </a:cubicBezTo>
                <a:cubicBezTo>
                  <a:pt x="622" y="99"/>
                  <a:pt x="622" y="99"/>
                  <a:pt x="622" y="99"/>
                </a:cubicBezTo>
                <a:cubicBezTo>
                  <a:pt x="618" y="99"/>
                  <a:pt x="614" y="95"/>
                  <a:pt x="614" y="91"/>
                </a:cubicBezTo>
                <a:cubicBezTo>
                  <a:pt x="614" y="87"/>
                  <a:pt x="618" y="84"/>
                  <a:pt x="622" y="84"/>
                </a:cubicBezTo>
                <a:cubicBezTo>
                  <a:pt x="1237" y="84"/>
                  <a:pt x="1237" y="84"/>
                  <a:pt x="1237" y="84"/>
                </a:cubicBezTo>
                <a:cubicBezTo>
                  <a:pt x="1241" y="84"/>
                  <a:pt x="1244" y="87"/>
                  <a:pt x="1244" y="91"/>
                </a:cubicBezTo>
                <a:cubicBezTo>
                  <a:pt x="1244" y="95"/>
                  <a:pt x="1241" y="99"/>
                  <a:pt x="1237" y="99"/>
                </a:cubicBezTo>
                <a:cubicBezTo>
                  <a:pt x="1225" y="99"/>
                  <a:pt x="1225" y="99"/>
                  <a:pt x="1225" y="99"/>
                </a:cubicBezTo>
                <a:cubicBezTo>
                  <a:pt x="1213" y="99"/>
                  <a:pt x="1203" y="108"/>
                  <a:pt x="1203" y="120"/>
                </a:cubicBezTo>
                <a:cubicBezTo>
                  <a:pt x="1203" y="132"/>
                  <a:pt x="1213" y="142"/>
                  <a:pt x="1225" y="142"/>
                </a:cubicBezTo>
                <a:cubicBezTo>
                  <a:pt x="1693" y="142"/>
                  <a:pt x="1693" y="142"/>
                  <a:pt x="1693" y="142"/>
                </a:cubicBezTo>
                <a:cubicBezTo>
                  <a:pt x="1697" y="142"/>
                  <a:pt x="1701" y="145"/>
                  <a:pt x="1701" y="149"/>
                </a:cubicBezTo>
                <a:cubicBezTo>
                  <a:pt x="1701" y="153"/>
                  <a:pt x="1697" y="156"/>
                  <a:pt x="1693" y="156"/>
                </a:cubicBezTo>
                <a:cubicBezTo>
                  <a:pt x="1075" y="156"/>
                  <a:pt x="1075" y="156"/>
                  <a:pt x="1075" y="156"/>
                </a:cubicBezTo>
                <a:cubicBezTo>
                  <a:pt x="1063" y="156"/>
                  <a:pt x="1054" y="166"/>
                  <a:pt x="1054" y="178"/>
                </a:cubicBezTo>
                <a:cubicBezTo>
                  <a:pt x="1054" y="190"/>
                  <a:pt x="1063" y="200"/>
                  <a:pt x="1075" y="200"/>
                </a:cubicBezTo>
                <a:cubicBezTo>
                  <a:pt x="1686" y="200"/>
                  <a:pt x="1686" y="200"/>
                  <a:pt x="1686" y="200"/>
                </a:cubicBezTo>
                <a:cubicBezTo>
                  <a:pt x="1690" y="200"/>
                  <a:pt x="1693" y="203"/>
                  <a:pt x="1693" y="207"/>
                </a:cubicBezTo>
                <a:cubicBezTo>
                  <a:pt x="1693" y="211"/>
                  <a:pt x="1690" y="214"/>
                  <a:pt x="1686" y="214"/>
                </a:cubicBezTo>
                <a:cubicBezTo>
                  <a:pt x="1145" y="214"/>
                  <a:pt x="1145" y="214"/>
                  <a:pt x="1145" y="214"/>
                </a:cubicBezTo>
                <a:cubicBezTo>
                  <a:pt x="1133" y="214"/>
                  <a:pt x="1123" y="224"/>
                  <a:pt x="1123" y="236"/>
                </a:cubicBezTo>
                <a:cubicBezTo>
                  <a:pt x="1123" y="248"/>
                  <a:pt x="1133" y="257"/>
                  <a:pt x="1145" y="257"/>
                </a:cubicBezTo>
                <a:cubicBezTo>
                  <a:pt x="1683" y="257"/>
                  <a:pt x="1683" y="257"/>
                  <a:pt x="1683" y="257"/>
                </a:cubicBezTo>
                <a:cubicBezTo>
                  <a:pt x="1687" y="257"/>
                  <a:pt x="1691" y="261"/>
                  <a:pt x="1691" y="265"/>
                </a:cubicBezTo>
                <a:cubicBezTo>
                  <a:pt x="1691" y="269"/>
                  <a:pt x="1687" y="272"/>
                  <a:pt x="1683" y="272"/>
                </a:cubicBezTo>
                <a:cubicBezTo>
                  <a:pt x="940" y="272"/>
                  <a:pt x="940" y="272"/>
                  <a:pt x="940" y="272"/>
                </a:cubicBezTo>
                <a:cubicBezTo>
                  <a:pt x="929" y="272"/>
                  <a:pt x="919" y="282"/>
                  <a:pt x="919" y="294"/>
                </a:cubicBezTo>
                <a:cubicBezTo>
                  <a:pt x="919" y="305"/>
                  <a:pt x="929" y="315"/>
                  <a:pt x="940" y="315"/>
                </a:cubicBezTo>
                <a:cubicBezTo>
                  <a:pt x="1553" y="315"/>
                  <a:pt x="1553" y="315"/>
                  <a:pt x="1553" y="315"/>
                </a:cubicBezTo>
                <a:cubicBezTo>
                  <a:pt x="1557" y="315"/>
                  <a:pt x="1561" y="318"/>
                  <a:pt x="1561" y="322"/>
                </a:cubicBezTo>
                <a:cubicBezTo>
                  <a:pt x="1561" y="326"/>
                  <a:pt x="1557" y="330"/>
                  <a:pt x="1553" y="330"/>
                </a:cubicBezTo>
                <a:cubicBezTo>
                  <a:pt x="888" y="330"/>
                  <a:pt x="888" y="330"/>
                  <a:pt x="888" y="330"/>
                </a:cubicBezTo>
                <a:cubicBezTo>
                  <a:pt x="876" y="330"/>
                  <a:pt x="867" y="339"/>
                  <a:pt x="867" y="351"/>
                </a:cubicBezTo>
                <a:cubicBezTo>
                  <a:pt x="867" y="354"/>
                  <a:pt x="867" y="356"/>
                  <a:pt x="868" y="358"/>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5882318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795992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26629115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50 Right Photo Layou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16720706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159915"/>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239078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7293980"/>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436474" cy="6994525"/>
          </a:xfrm>
          <a:prstGeom prst="rect">
            <a:avLst/>
          </a:prstGeom>
        </p:spPr>
      </p:pic>
      <p:sp>
        <p:nvSpPr>
          <p:cNvPr id="2" name="Rectangle 1"/>
          <p:cNvSpPr/>
          <p:nvPr userDrawn="1"/>
        </p:nvSpPr>
        <p:spPr bwMode="auto">
          <a:xfrm>
            <a:off x="274638" y="2125663"/>
            <a:ext cx="6400800" cy="3566160"/>
          </a:xfrm>
          <a:prstGeom prst="rect">
            <a:avLst/>
          </a:prstGeom>
          <a:solidFill>
            <a:srgbClr val="107C10">
              <a:alpha val="87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77"/>
            <a:ext cx="6402388" cy="1828800"/>
          </a:xfrm>
          <a:noFill/>
        </p:spPr>
        <p:txBody>
          <a:bodyPr lIns="146304" tIns="91440" rIns="146304" bIns="91440" anchor="t" anchorCtr="0"/>
          <a:lstStyle>
            <a:lvl1pPr>
              <a:defRPr sz="5400" spc="-100" baseline="0">
                <a:gradFill>
                  <a:gsLst>
                    <a:gs pos="57576">
                      <a:srgbClr val="FFFFFF"/>
                    </a:gs>
                    <a:gs pos="3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57"/>
            <a:ext cx="6402388" cy="1737360"/>
          </a:xfrm>
        </p:spPr>
        <p:txBody>
          <a:bodyPr tIns="109728"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50475" y="6120853"/>
            <a:ext cx="1828800" cy="393896"/>
          </a:xfrm>
          <a:prstGeom prst="rect">
            <a:avLst/>
          </a:prstGeom>
        </p:spPr>
      </p:pic>
    </p:spTree>
    <p:extLst>
      <p:ext uri="{BB962C8B-B14F-4D97-AF65-F5344CB8AC3E}">
        <p14:creationId xmlns:p14="http://schemas.microsoft.com/office/powerpoint/2010/main" val="343897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46304" tIns="109728" rIns="146304"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38428951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24212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88256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443336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0412302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767958588"/>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6820964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1753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30235113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89287072"/>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93793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25170"/>
          </a:xfrm>
        </p:spPr>
        <p:txBody>
          <a:bodyPr>
            <a:spAutoFit/>
          </a:bodyPr>
          <a:lstStyle>
            <a:lvl1pPr>
              <a:defRPr sz="3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0001403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174792848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027961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65533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75192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06307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743402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2014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241699997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8036523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Click to edit Master text styles</a:t>
            </a:r>
          </a:p>
        </p:txBody>
      </p:sp>
    </p:spTree>
    <p:extLst>
      <p:ext uri="{BB962C8B-B14F-4D97-AF65-F5344CB8AC3E}">
        <p14:creationId xmlns:p14="http://schemas.microsoft.com/office/powerpoint/2010/main" val="151203791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2217913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43336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8194176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bg1"/>
        </a:solidFill>
        <a:effectLst/>
      </p:bgPr>
    </p:bg>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529662" y="233151"/>
            <a:ext cx="11375537" cy="664756"/>
          </a:xfrm>
          <a:prstGeom prst="rect">
            <a:avLst/>
          </a:prstGeom>
        </p:spPr>
        <p:txBody>
          <a:bodyPr vert="horz" wrap="square" lIns="0" tIns="0" rIns="0" bIns="0" rtlCol="0" anchor="t">
            <a:spAutoFit/>
          </a:bodyPr>
          <a:lstStyle/>
          <a:p>
            <a:r>
              <a:rPr lang="en-US" dirty="0"/>
              <a:t>Click to edit Master title style</a:t>
            </a:r>
          </a:p>
        </p:txBody>
      </p:sp>
      <p:sp>
        <p:nvSpPr>
          <p:cNvPr id="8" name="Content Placeholder 7"/>
          <p:cNvSpPr>
            <a:spLocks noGrp="1"/>
          </p:cNvSpPr>
          <p:nvPr>
            <p:ph sz="quarter" idx="10"/>
          </p:nvPr>
        </p:nvSpPr>
        <p:spPr>
          <a:xfrm>
            <a:off x="552068" y="1513863"/>
            <a:ext cx="11420033" cy="2092881"/>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E"/>
          </a:p>
        </p:txBody>
      </p:sp>
    </p:spTree>
    <p:extLst>
      <p:ext uri="{BB962C8B-B14F-4D97-AF65-F5344CB8AC3E}">
        <p14:creationId xmlns:p14="http://schemas.microsoft.com/office/powerpoint/2010/main" val="102677600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slideLayout" Target="../slideLayouts/slideLayout45.xml"/><Relationship Id="rId3" Type="http://schemas.openxmlformats.org/officeDocument/2006/relationships/slideLayout" Target="../slideLayouts/slideLayout30.xml"/><Relationship Id="rId21" Type="http://schemas.openxmlformats.org/officeDocument/2006/relationships/theme" Target="../theme/theme2.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20" Type="http://schemas.openxmlformats.org/officeDocument/2006/relationships/slideLayout" Target="../slideLayouts/slideLayout47.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slideLayout" Target="../slideLayouts/slideLayout46.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 Id="rId22"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26" Type="http://schemas.openxmlformats.org/officeDocument/2006/relationships/slideLayout" Target="../slideLayouts/slideLayout73.xml"/><Relationship Id="rId3" Type="http://schemas.openxmlformats.org/officeDocument/2006/relationships/slideLayout" Target="../slideLayouts/slideLayout50.xml"/><Relationship Id="rId21" Type="http://schemas.openxmlformats.org/officeDocument/2006/relationships/slideLayout" Target="../slideLayouts/slideLayout68.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5" Type="http://schemas.openxmlformats.org/officeDocument/2006/relationships/slideLayout" Target="../slideLayouts/slideLayout72.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slideLayout" Target="../slideLayouts/slideLayout67.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24" Type="http://schemas.openxmlformats.org/officeDocument/2006/relationships/slideLayout" Target="../slideLayouts/slideLayout71.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23" Type="http://schemas.openxmlformats.org/officeDocument/2006/relationships/slideLayout" Target="../slideLayouts/slideLayout70.xml"/><Relationship Id="rId28" Type="http://schemas.openxmlformats.org/officeDocument/2006/relationships/image" Target="../media/image8.png"/><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 Id="rId22" Type="http://schemas.openxmlformats.org/officeDocument/2006/relationships/slideLayout" Target="../slideLayouts/slideLayout69.xml"/><Relationship Id="rId27"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167" r:id="rId2"/>
    <p:sldLayoutId id="2147484087" r:id="rId3"/>
    <p:sldLayoutId id="2147484098" r:id="rId4"/>
    <p:sldLayoutId id="2147484107" r:id="rId5"/>
    <p:sldLayoutId id="2147484086" r:id="rId6"/>
    <p:sldLayoutId id="2147484099" r:id="rId7"/>
    <p:sldLayoutId id="2147484100" r:id="rId8"/>
    <p:sldLayoutId id="2147484106" r:id="rId9"/>
    <p:sldLayoutId id="2147484089" r:id="rId10"/>
    <p:sldLayoutId id="2147484092" r:id="rId11"/>
    <p:sldLayoutId id="2147484105" r:id="rId12"/>
    <p:sldLayoutId id="2147484182" r:id="rId13"/>
    <p:sldLayoutId id="2147484130" r:id="rId14"/>
    <p:sldLayoutId id="2147484101" r:id="rId15"/>
    <p:sldLayoutId id="2147484102" r:id="rId16"/>
    <p:sldLayoutId id="2147484189" r:id="rId17"/>
    <p:sldLayoutId id="2147484093" r:id="rId18"/>
    <p:sldLayoutId id="2147484127" r:id="rId19"/>
    <p:sldLayoutId id="2147484128" r:id="rId20"/>
    <p:sldLayoutId id="2147484129" r:id="rId21"/>
    <p:sldLayoutId id="2147484094" r:id="rId22"/>
    <p:sldLayoutId id="2147484195" r:id="rId23"/>
    <p:sldLayoutId id="2147484096" r:id="rId24"/>
    <p:sldLayoutId id="2147484268" r:id="rId25"/>
    <p:sldLayoutId id="2147484269" r:id="rId26"/>
    <p:sldLayoutId id="2147484270" r:id="rId27"/>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3588427678"/>
      </p:ext>
    </p:extLst>
  </p:cSld>
  <p:clrMap bg1="dk1" tx1="lt1" bg2="dk2" tx2="lt2" accent1="accent1" accent2="accent2" accent3="accent3" accent4="accent4" accent5="accent5" accent6="accent6" hlink="hlink" folHlink="folHlink"/>
  <p:sldLayoutIdLst>
    <p:sldLayoutId id="2147484236" r:id="rId1"/>
    <p:sldLayoutId id="2147484240" r:id="rId2"/>
    <p:sldLayoutId id="2147484241" r:id="rId3"/>
    <p:sldLayoutId id="2147484244" r:id="rId4"/>
    <p:sldLayoutId id="2147484245" r:id="rId5"/>
    <p:sldLayoutId id="2147484247" r:id="rId6"/>
    <p:sldLayoutId id="2147484249" r:id="rId7"/>
    <p:sldLayoutId id="2147484250" r:id="rId8"/>
    <p:sldLayoutId id="2147484264" r:id="rId9"/>
    <p:sldLayoutId id="2147484251" r:id="rId10"/>
    <p:sldLayoutId id="2147484252" r:id="rId11"/>
    <p:sldLayoutId id="2147484253" r:id="rId12"/>
    <p:sldLayoutId id="2147484267" r:id="rId13"/>
    <p:sldLayoutId id="2147484256" r:id="rId14"/>
    <p:sldLayoutId id="2147484257" r:id="rId15"/>
    <p:sldLayoutId id="2147484258" r:id="rId16"/>
    <p:sldLayoutId id="2147484259" r:id="rId17"/>
    <p:sldLayoutId id="2147484260" r:id="rId18"/>
    <p:sldLayoutId id="2147484261" r:id="rId19"/>
    <p:sldLayoutId id="2147484263"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8"/>
          <a:stretch>
            <a:fillRect/>
          </a:stretch>
        </p:blipFill>
        <p:spPr>
          <a:xfrm rot="5400000">
            <a:off x="9393899" y="3050513"/>
            <a:ext cx="6995160" cy="894134"/>
          </a:xfrm>
          <a:prstGeom prst="rect">
            <a:avLst/>
          </a:prstGeom>
        </p:spPr>
      </p:pic>
    </p:spTree>
    <p:extLst>
      <p:ext uri="{BB962C8B-B14F-4D97-AF65-F5344CB8AC3E}">
        <p14:creationId xmlns:p14="http://schemas.microsoft.com/office/powerpoint/2010/main" val="141174992"/>
      </p:ext>
    </p:extLst>
  </p:cSld>
  <p:clrMap bg1="dk1" tx1="lt1" bg2="dk2" tx2="lt2" accent1="accent1" accent2="accent2" accent3="accent3" accent4="accent4" accent5="accent5" accent6="accent6" hlink="hlink" folHlink="folHlink"/>
  <p:sldLayoutIdLst>
    <p:sldLayoutId id="2147484272" r:id="rId1"/>
    <p:sldLayoutId id="2147484273" r:id="rId2"/>
    <p:sldLayoutId id="2147484274" r:id="rId3"/>
    <p:sldLayoutId id="2147484275" r:id="rId4"/>
    <p:sldLayoutId id="2147484276" r:id="rId5"/>
    <p:sldLayoutId id="2147484277" r:id="rId6"/>
    <p:sldLayoutId id="2147484278" r:id="rId7"/>
    <p:sldLayoutId id="2147484279" r:id="rId8"/>
    <p:sldLayoutId id="2147484280" r:id="rId9"/>
    <p:sldLayoutId id="2147484281" r:id="rId10"/>
    <p:sldLayoutId id="2147484282" r:id="rId11"/>
    <p:sldLayoutId id="2147484283" r:id="rId12"/>
    <p:sldLayoutId id="2147484284" r:id="rId13"/>
    <p:sldLayoutId id="2147484285" r:id="rId14"/>
    <p:sldLayoutId id="2147484286" r:id="rId15"/>
    <p:sldLayoutId id="2147484287" r:id="rId16"/>
    <p:sldLayoutId id="2147484288" r:id="rId17"/>
    <p:sldLayoutId id="2147484289" r:id="rId18"/>
    <p:sldLayoutId id="2147484290" r:id="rId19"/>
    <p:sldLayoutId id="2147484291" r:id="rId20"/>
    <p:sldLayoutId id="2147484292" r:id="rId21"/>
    <p:sldLayoutId id="2147484293" r:id="rId22"/>
    <p:sldLayoutId id="2147484295" r:id="rId23"/>
    <p:sldLayoutId id="2147484296" r:id="rId24"/>
    <p:sldLayoutId id="2147484297" r:id="rId25"/>
    <p:sldLayoutId id="2147484298" r:id="rId26"/>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documentation/articles/vpn-gateway-about-vpn-devices/"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6" Type="http://schemas.openxmlformats.org/officeDocument/2006/relationships/hyperlink" Target="http://aka.ms/cyberpaw" TargetMode="External"/><Relationship Id="rId117" Type="http://schemas.openxmlformats.org/officeDocument/2006/relationships/hyperlink" Target="https://www.microsoft.com/trustcenter" TargetMode="External"/><Relationship Id="rId21" Type="http://schemas.openxmlformats.org/officeDocument/2006/relationships/hyperlink" Target="https://docs.microsoft.com/en-us/azure/active-directory/" TargetMode="External"/><Relationship Id="rId42" Type="http://schemas.openxmlformats.org/officeDocument/2006/relationships/image" Target="../media/image39.png"/><Relationship Id="rId47" Type="http://schemas.openxmlformats.org/officeDocument/2006/relationships/hyperlink" Target="https://msdn.microsoft.com/en-us/library/dn948096.aspx" TargetMode="External"/><Relationship Id="rId63" Type="http://schemas.openxmlformats.org/officeDocument/2006/relationships/hyperlink" Target="https://docs.microsoft.com/en-us/azure/active-directory/authentication/multi-factor-authentication" TargetMode="External"/><Relationship Id="rId68" Type="http://schemas.openxmlformats.org/officeDocument/2006/relationships/hyperlink" Target="https://docs.microsoft.com/en-us/azure/active-directory/active-directory-identityprotection" TargetMode="External"/><Relationship Id="rId84" Type="http://schemas.openxmlformats.org/officeDocument/2006/relationships/image" Target="../media/image54.png"/><Relationship Id="rId89" Type="http://schemas.openxmlformats.org/officeDocument/2006/relationships/image" Target="../media/image56.png"/><Relationship Id="rId112" Type="http://schemas.openxmlformats.org/officeDocument/2006/relationships/hyperlink" Target="https://www.microsoft.com/en-us/cloud-platform/windows-server-security" TargetMode="External"/><Relationship Id="rId16" Type="http://schemas.openxmlformats.org/officeDocument/2006/relationships/hyperlink" Target="https://blogs.office.com/2015/04/21/announcing-customer-lockbox-for-office-365/" TargetMode="External"/><Relationship Id="rId107" Type="http://schemas.openxmlformats.org/officeDocument/2006/relationships/image" Target="../media/image63.png"/><Relationship Id="rId11" Type="http://schemas.openxmlformats.org/officeDocument/2006/relationships/image" Target="../media/image25.png"/><Relationship Id="rId32" Type="http://schemas.openxmlformats.org/officeDocument/2006/relationships/image" Target="../media/image34.png"/><Relationship Id="rId37" Type="http://schemas.openxmlformats.org/officeDocument/2006/relationships/hyperlink" Target="https://developer.microsoft.com/en-us/windows/iot" TargetMode="External"/><Relationship Id="rId53" Type="http://schemas.openxmlformats.org/officeDocument/2006/relationships/hyperlink" Target="https://docs.microsoft.com/en-us/azure/security-center/security-center-just-in-time" TargetMode="External"/><Relationship Id="rId58" Type="http://schemas.openxmlformats.org/officeDocument/2006/relationships/hyperlink" Target="https://support.office.com/en-us/article/Office-365-ATP-for-SharePoint-OneDrive-and-Microsoft-Teams-26261670-db33-4c53-b125-af0662c34607" TargetMode="External"/><Relationship Id="rId74" Type="http://schemas.openxmlformats.org/officeDocument/2006/relationships/hyperlink" Target="http://www.iiconsortium.org/pdf/SMM_Description_and_Intended_Use_2018-04-09.pdf" TargetMode="External"/><Relationship Id="rId79" Type="http://schemas.openxmlformats.org/officeDocument/2006/relationships/hyperlink" Target="https://docs.microsoft.com/en-us/information-protection/get-started/requirements-applications" TargetMode="External"/><Relationship Id="rId102" Type="http://schemas.openxmlformats.org/officeDocument/2006/relationships/image" Target="../media/image61.png"/><Relationship Id="rId123" Type="http://schemas.openxmlformats.org/officeDocument/2006/relationships/hyperlink" Target="https://blogs.office.com/2013/10/28/office-365-compliance-controls-data-loss-prevention/" TargetMode="External"/><Relationship Id="rId5" Type="http://schemas.openxmlformats.org/officeDocument/2006/relationships/image" Target="../media/image20.png"/><Relationship Id="rId90" Type="http://schemas.openxmlformats.org/officeDocument/2006/relationships/hyperlink" Target="https://docs.microsoft.com/en-us/azure/virtual-network/virtual-networks-nsg" TargetMode="External"/><Relationship Id="rId95" Type="http://schemas.openxmlformats.org/officeDocument/2006/relationships/image" Target="../media/image59.png"/><Relationship Id="rId19" Type="http://schemas.openxmlformats.org/officeDocument/2006/relationships/hyperlink" Target="https://aka.ms/O365SecRoadmap" TargetMode="External"/><Relationship Id="rId14" Type="http://schemas.openxmlformats.org/officeDocument/2006/relationships/image" Target="../media/image28.png"/><Relationship Id="rId22" Type="http://schemas.openxmlformats.org/officeDocument/2006/relationships/hyperlink" Target="https://aka.ms/cyberpaw" TargetMode="External"/><Relationship Id="rId27" Type="http://schemas.openxmlformats.org/officeDocument/2006/relationships/hyperlink" Target="https://azure.microsoft.com/en-us/marketplace/" TargetMode="External"/><Relationship Id="rId30" Type="http://schemas.openxmlformats.org/officeDocument/2006/relationships/image" Target="../media/image32.png"/><Relationship Id="rId35" Type="http://schemas.openxmlformats.org/officeDocument/2006/relationships/image" Target="../media/image37.png"/><Relationship Id="rId43" Type="http://schemas.openxmlformats.org/officeDocument/2006/relationships/hyperlink" Target="https://www.microsoft.com/en-us/cloud-platform/cloud-app-security" TargetMode="External"/><Relationship Id="rId48" Type="http://schemas.openxmlformats.org/officeDocument/2006/relationships/hyperlink" Target="https://azure.microsoft.com/en-us/blog/introducing-sql-information-protection-for-azure-sql-database-and-on-premises-sql-server/" TargetMode="External"/><Relationship Id="rId56" Type="http://schemas.openxmlformats.org/officeDocument/2006/relationships/hyperlink" Target="https://www.microsoft.com/en-us/microsoftservices/campaigns/cybersecurity-protection.aspx#stage-3" TargetMode="External"/><Relationship Id="rId64" Type="http://schemas.openxmlformats.org/officeDocument/2006/relationships/image" Target="../media/image44.png"/><Relationship Id="rId69" Type="http://schemas.openxmlformats.org/officeDocument/2006/relationships/hyperlink" Target="https://docs.microsoft.com/en-us/azure/active-directory-b2c/" TargetMode="External"/><Relationship Id="rId77" Type="http://schemas.openxmlformats.org/officeDocument/2006/relationships/hyperlink" Target="https://www.microsoft.com/en-us/cloud-platform/azure-information-protection" TargetMode="External"/><Relationship Id="rId100" Type="http://schemas.openxmlformats.org/officeDocument/2006/relationships/hyperlink" Target="https://docs.microsoft.com/en-us/azure/azure-policy/azure-policy-introduction" TargetMode="External"/><Relationship Id="rId105" Type="http://schemas.openxmlformats.org/officeDocument/2006/relationships/hyperlink" Target="https://www.microsoft.com/en-us/WindowsForBusiness/Windows-security" TargetMode="External"/><Relationship Id="rId113" Type="http://schemas.openxmlformats.org/officeDocument/2006/relationships/hyperlink" Target="https://azure.microsoft.com/en-us/services/expressroute/" TargetMode="External"/><Relationship Id="rId118" Type="http://schemas.openxmlformats.org/officeDocument/2006/relationships/hyperlink" Target="https://www.microsoft.com/security/intelligence" TargetMode="External"/><Relationship Id="rId126" Type="http://schemas.openxmlformats.org/officeDocument/2006/relationships/image" Target="../media/image67.png"/><Relationship Id="rId8" Type="http://schemas.openxmlformats.org/officeDocument/2006/relationships/image" Target="../media/image23.svg"/><Relationship Id="rId51" Type="http://schemas.openxmlformats.org/officeDocument/2006/relationships/hyperlink" Target="https://www.microsoft.com/en-us/cloud-platform/microsoft-intune" TargetMode="External"/><Relationship Id="rId72" Type="http://schemas.openxmlformats.org/officeDocument/2006/relationships/image" Target="../media/image47.png"/><Relationship Id="rId80" Type="http://schemas.openxmlformats.org/officeDocument/2006/relationships/image" Target="../media/image50.jpg"/><Relationship Id="rId85" Type="http://schemas.openxmlformats.org/officeDocument/2006/relationships/hyperlink" Target="https://blogs.technet.microsoft.com/enterprisemobility/2015/09/08/sealpath-brings-rms-protection-to-autocad/" TargetMode="External"/><Relationship Id="rId93" Type="http://schemas.openxmlformats.org/officeDocument/2006/relationships/hyperlink" Target="https://docs.microsoft.com/en-us/azure/security/azure-security-antimalware" TargetMode="External"/><Relationship Id="rId98" Type="http://schemas.openxmlformats.org/officeDocument/2006/relationships/hyperlink" Target="https://azure.microsoft.com/en-us/services/site-recovery/" TargetMode="External"/><Relationship Id="rId121" Type="http://schemas.openxmlformats.org/officeDocument/2006/relationships/hyperlink" Target="https://technet.microsoft.com/en-us/windows-server-docs/security/guarded-fabric-shielded-vm/guarded-fabric-and-shielded-vms" TargetMode="External"/><Relationship Id="rId3" Type="http://schemas.openxmlformats.org/officeDocument/2006/relationships/image" Target="../media/image18.png"/><Relationship Id="rId12" Type="http://schemas.openxmlformats.org/officeDocument/2006/relationships/image" Target="../media/image26.png"/><Relationship Id="rId17" Type="http://schemas.openxmlformats.org/officeDocument/2006/relationships/hyperlink" Target="https://support.office.com/en-us/article/Introducing-the-Office-365-Secure-Score-c9e7160f-2c34-4bd0-a548-5ddcc862eaef" TargetMode="External"/><Relationship Id="rId25" Type="http://schemas.openxmlformats.org/officeDocument/2006/relationships/hyperlink" Target="https://aka.ms/ESAE" TargetMode="External"/><Relationship Id="rId33" Type="http://schemas.openxmlformats.org/officeDocument/2006/relationships/image" Target="../media/image35.png"/><Relationship Id="rId38" Type="http://schemas.openxmlformats.org/officeDocument/2006/relationships/hyperlink" Target="https://www.microsoft.com/en-us/iot-central/" TargetMode="External"/><Relationship Id="rId46" Type="http://schemas.openxmlformats.org/officeDocument/2006/relationships/image" Target="../media/image41.png"/><Relationship Id="rId59" Type="http://schemas.openxmlformats.org/officeDocument/2006/relationships/hyperlink" Target="https://aka.ms/graphsecuritydocs" TargetMode="External"/><Relationship Id="rId67" Type="http://schemas.openxmlformats.org/officeDocument/2006/relationships/image" Target="../media/image45.jpeg"/><Relationship Id="rId103" Type="http://schemas.openxmlformats.org/officeDocument/2006/relationships/hyperlink" Target="https://technet.microsoft.com/en-us/itpro/windows/keep-secure/windows-10-security-guide" TargetMode="External"/><Relationship Id="rId108" Type="http://schemas.openxmlformats.org/officeDocument/2006/relationships/hyperlink" Target="https://www.microsoft.com/en-us/WindowsForBusiness/windows-atp" TargetMode="External"/><Relationship Id="rId116" Type="http://schemas.openxmlformats.org/officeDocument/2006/relationships/hyperlink" Target="https://aka.ms/STP" TargetMode="External"/><Relationship Id="rId124" Type="http://schemas.openxmlformats.org/officeDocument/2006/relationships/hyperlink" Target="https://support.office.com/en-us/article/Manage-data-governance-in-Office-365-48064107-fed2-4db0-9e5c-aa5ddd5ccb09" TargetMode="External"/><Relationship Id="rId20" Type="http://schemas.openxmlformats.org/officeDocument/2006/relationships/hyperlink" Target="http://aka.ms/rapidattack" TargetMode="External"/><Relationship Id="rId41" Type="http://schemas.openxmlformats.org/officeDocument/2006/relationships/hyperlink" Target="https://aka.ms/cyberstrategies" TargetMode="External"/><Relationship Id="rId54" Type="http://schemas.openxmlformats.org/officeDocument/2006/relationships/hyperlink" Target="https://docs.microsoft.com/en-us/azure/security-center/security-center-monitoring" TargetMode="External"/><Relationship Id="rId62" Type="http://schemas.openxmlformats.org/officeDocument/2006/relationships/hyperlink" Target="https://docs.microsoft.com/en-us/azure/security-center/security-center-adaptive-application" TargetMode="External"/><Relationship Id="rId70" Type="http://schemas.openxmlformats.org/officeDocument/2006/relationships/image" Target="../media/image46.png"/><Relationship Id="rId75" Type="http://schemas.openxmlformats.org/officeDocument/2006/relationships/hyperlink" Target="https://azure.microsoft.com/en-us/blog/introducing-microsoft-azure-sphere-secure-and-power-the-intelligent-edge/" TargetMode="External"/><Relationship Id="rId83" Type="http://schemas.openxmlformats.org/officeDocument/2006/relationships/image" Target="../media/image53.png"/><Relationship Id="rId88" Type="http://schemas.openxmlformats.org/officeDocument/2006/relationships/hyperlink" Target="https://docs.microsoft.com/en-us/azure/key-vault/key-vault-overview" TargetMode="External"/><Relationship Id="rId91" Type="http://schemas.openxmlformats.org/officeDocument/2006/relationships/hyperlink" Target="https://docs.microsoft.com/en-us/azure/application-gateway/application-gateway-web-application-firewall-overview" TargetMode="External"/><Relationship Id="rId96" Type="http://schemas.openxmlformats.org/officeDocument/2006/relationships/hyperlink" Target="https://docs.microsoft.com/en-us/azure/security/azure-security-disk-encryption" TargetMode="External"/><Relationship Id="rId111" Type="http://schemas.openxmlformats.org/officeDocument/2006/relationships/hyperlink" Target="https://docs.microsoft.com/en-us/windows/security/threat-protection/windows-defender-atp/threat-analytics-dashboard-windows-defender-advanced-threat-protection" TargetMode="External"/><Relationship Id="rId1" Type="http://schemas.openxmlformats.org/officeDocument/2006/relationships/slideLayout" Target="../slideLayouts/slideLayout3.xml"/><Relationship Id="rId6" Type="http://schemas.openxmlformats.org/officeDocument/2006/relationships/image" Target="../media/image21.svg"/><Relationship Id="rId15" Type="http://schemas.openxmlformats.org/officeDocument/2006/relationships/image" Target="../media/image29.png"/><Relationship Id="rId23" Type="http://schemas.openxmlformats.org/officeDocument/2006/relationships/hyperlink" Target="https://docs.microsoft.com/en-us/azure-advanced-threat-protection/" TargetMode="External"/><Relationship Id="rId28" Type="http://schemas.openxmlformats.org/officeDocument/2006/relationships/image" Target="../media/image30.png"/><Relationship Id="rId36" Type="http://schemas.openxmlformats.org/officeDocument/2006/relationships/image" Target="../media/image38.svg"/><Relationship Id="rId49" Type="http://schemas.openxmlformats.org/officeDocument/2006/relationships/image" Target="../media/image42.emf"/><Relationship Id="rId57" Type="http://schemas.openxmlformats.org/officeDocument/2006/relationships/hyperlink" Target="https://docs.microsoft.com/en-us/windows/security/threat-protection/windows-defender-atp/windows-defender-advanced-threat-protection" TargetMode="External"/><Relationship Id="rId106" Type="http://schemas.openxmlformats.org/officeDocument/2006/relationships/hyperlink" Target="https://docs.microsoft.com/en-us/windows/deployment/windows-10-pro-in-s-mode" TargetMode="External"/><Relationship Id="rId114" Type="http://schemas.openxmlformats.org/officeDocument/2006/relationships/image" Target="../media/image65.png"/><Relationship Id="rId119" Type="http://schemas.openxmlformats.org/officeDocument/2006/relationships/hyperlink" Target="https://docs.microsoft.com/en-us/azure/active-directory/active-directory-conditional-access-azure-portal" TargetMode="External"/><Relationship Id="rId127" Type="http://schemas.openxmlformats.org/officeDocument/2006/relationships/hyperlink" Target="http://aka.ms/pam" TargetMode="External"/><Relationship Id="rId10" Type="http://schemas.openxmlformats.org/officeDocument/2006/relationships/image" Target="../media/image24.png"/><Relationship Id="rId31" Type="http://schemas.openxmlformats.org/officeDocument/2006/relationships/image" Target="../media/image33.png"/><Relationship Id="rId44" Type="http://schemas.openxmlformats.org/officeDocument/2006/relationships/image" Target="../media/image40.png"/><Relationship Id="rId52" Type="http://schemas.openxmlformats.org/officeDocument/2006/relationships/hyperlink" Target="https://docs.microsoft.com/en-us/azure/security-center/security-center-intro" TargetMode="External"/><Relationship Id="rId60" Type="http://schemas.openxmlformats.org/officeDocument/2006/relationships/hyperlink" Target="https://www.microsoft.com/en-us/security/threat-protection" TargetMode="External"/><Relationship Id="rId65" Type="http://schemas.openxmlformats.org/officeDocument/2006/relationships/hyperlink" Target="https://docs.microsoft.com/en-us/azure/active-directory/active-directory-privileged-identity-management-configure" TargetMode="External"/><Relationship Id="rId73" Type="http://schemas.openxmlformats.org/officeDocument/2006/relationships/image" Target="../media/image48.svg"/><Relationship Id="rId78" Type="http://schemas.openxmlformats.org/officeDocument/2006/relationships/hyperlink" Target="https://blogs.technet.microsoft.com/enterprisemobility/2016/08/10/azure-information-protection-with-hyok-hold-your-own-key/" TargetMode="External"/><Relationship Id="rId81" Type="http://schemas.openxmlformats.org/officeDocument/2006/relationships/image" Target="../media/image51.png"/><Relationship Id="rId86" Type="http://schemas.openxmlformats.org/officeDocument/2006/relationships/image" Target="../media/image55.png"/><Relationship Id="rId94" Type="http://schemas.openxmlformats.org/officeDocument/2006/relationships/image" Target="../media/image58.png"/><Relationship Id="rId99" Type="http://schemas.openxmlformats.org/officeDocument/2006/relationships/image" Target="../media/image60.png"/><Relationship Id="rId101" Type="http://schemas.openxmlformats.org/officeDocument/2006/relationships/hyperlink" Target="https://azure.microsoft.com/en-us/blog/azure-confidential-computing/" TargetMode="External"/><Relationship Id="rId122" Type="http://schemas.openxmlformats.org/officeDocument/2006/relationships/hyperlink" Target="https://azure.microsoft.com/en-us/blog/security-and-compliance-in-azure-stack/" TargetMode="External"/><Relationship Id="rId4" Type="http://schemas.openxmlformats.org/officeDocument/2006/relationships/image" Target="../media/image19.svg"/><Relationship Id="rId9" Type="http://schemas.openxmlformats.org/officeDocument/2006/relationships/hyperlink" Target="https://docs.microsoft.com/en-us/sccm/" TargetMode="External"/><Relationship Id="rId13" Type="http://schemas.openxmlformats.org/officeDocument/2006/relationships/image" Target="../media/image27.png"/><Relationship Id="rId18" Type="http://schemas.openxmlformats.org/officeDocument/2006/relationships/hyperlink" Target="https://aka.ms/SPARoadmap" TargetMode="External"/><Relationship Id="rId39" Type="http://schemas.openxmlformats.org/officeDocument/2006/relationships/hyperlink" Target="https://aka.ms/MCRA" TargetMode="External"/><Relationship Id="rId109" Type="http://schemas.openxmlformats.org/officeDocument/2006/relationships/image" Target="../media/image64.jpg"/><Relationship Id="rId34" Type="http://schemas.openxmlformats.org/officeDocument/2006/relationships/image" Target="../media/image36.emf"/><Relationship Id="rId50" Type="http://schemas.openxmlformats.org/officeDocument/2006/relationships/image" Target="../media/image43.png"/><Relationship Id="rId55" Type="http://schemas.openxmlformats.org/officeDocument/2006/relationships/hyperlink" Target="http://download.microsoft.com/download/5/0/8/50856745-C5AE-451A-80DC-47A920B9D545/AFCEA_PADS_Datasheet.pdf" TargetMode="External"/><Relationship Id="rId76" Type="http://schemas.openxmlformats.org/officeDocument/2006/relationships/image" Target="../media/image49.png"/><Relationship Id="rId97" Type="http://schemas.openxmlformats.org/officeDocument/2006/relationships/hyperlink" Target="https://docs.microsoft.com/en-us/azure/virtual-network/ddos-protection-overview" TargetMode="External"/><Relationship Id="rId104" Type="http://schemas.openxmlformats.org/officeDocument/2006/relationships/image" Target="../media/image62.emf"/><Relationship Id="rId120" Type="http://schemas.openxmlformats.org/officeDocument/2006/relationships/image" Target="../media/image66.png"/><Relationship Id="rId125" Type="http://schemas.openxmlformats.org/officeDocument/2006/relationships/hyperlink" Target="Simplifies%20the%20eDiscovery%20process%20and%20helps%20analyze%20unstructured%20data%20within%20Office%20365,%20efficiently%20review%20documents,%20and%20make%20scope%20reduction%20decisions%20for%20eDiscovery." TargetMode="External"/><Relationship Id="rId7" Type="http://schemas.openxmlformats.org/officeDocument/2006/relationships/image" Target="../media/image22.png"/><Relationship Id="rId71" Type="http://schemas.openxmlformats.org/officeDocument/2006/relationships/hyperlink" Target="https://docs.microsoft.com/en-us/azure/iot-hub/iot-hub-security-architecture" TargetMode="External"/><Relationship Id="rId92" Type="http://schemas.openxmlformats.org/officeDocument/2006/relationships/image" Target="../media/image57.png"/><Relationship Id="rId2" Type="http://schemas.openxmlformats.org/officeDocument/2006/relationships/notesSlide" Target="../notesSlides/notesSlide14.xml"/><Relationship Id="rId29" Type="http://schemas.openxmlformats.org/officeDocument/2006/relationships/image" Target="../media/image31.png"/><Relationship Id="rId24" Type="http://schemas.openxmlformats.org/officeDocument/2006/relationships/hyperlink" Target="https://azure.microsoft.com/en-us/services/security-center/" TargetMode="External"/><Relationship Id="rId40" Type="http://schemas.openxmlformats.org/officeDocument/2006/relationships/hyperlink" Target="https://aka.ms/mcra-mva" TargetMode="External"/><Relationship Id="rId45" Type="http://schemas.openxmlformats.org/officeDocument/2006/relationships/hyperlink" Target="https://docs.microsoft.com/en-us/azure/sql-database/sql-database-threat-detection" TargetMode="External"/><Relationship Id="rId66" Type="http://schemas.openxmlformats.org/officeDocument/2006/relationships/hyperlink" Target="https://docs.microsoft.com/en-us/windows/security/identity-protection/hello-for-business/hello-identity-verification" TargetMode="External"/><Relationship Id="rId87" Type="http://schemas.openxmlformats.org/officeDocument/2006/relationships/hyperlink" Target="https://docs.microsoft.com/en-us/azure/information-protection/deploy-use/deploy-aip-scanner" TargetMode="External"/><Relationship Id="rId110" Type="http://schemas.openxmlformats.org/officeDocument/2006/relationships/hyperlink" Target="https://docs.microsoft.com/en-us/windows/security/threat-protection/windows-defender-atp/secure-score-dashboard-windows-defender-advanced-threat-protection" TargetMode="External"/><Relationship Id="rId115" Type="http://schemas.openxmlformats.org/officeDocument/2006/relationships/hyperlink" Target="http://www.microsoft.com/SDL" TargetMode="External"/><Relationship Id="rId61" Type="http://schemas.openxmlformats.org/officeDocument/2006/relationships/hyperlink" Target="https://aka.ms/SIEMConnect" TargetMode="External"/><Relationship Id="rId82"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0.png"/><Relationship Id="rId7" Type="http://schemas.openxmlformats.org/officeDocument/2006/relationships/diagramColors" Target="../diagrams/colors2.xm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3" Type="http://schemas.openxmlformats.org/officeDocument/2006/relationships/hyperlink" Target="https://blogs.msdn.microsoft.com/azuregov/2016/08/11/stakeholders-in-the-authorization-to-operate-process/"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channel9.msdn.com/blogs/EA.Azure.com/Using-the-EA-Azure-Power-BI-Link" TargetMode="External"/><Relationship Id="rId7" Type="http://schemas.openxmlformats.org/officeDocument/2006/relationships/image" Target="../media/image7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hyperlink" Target="http://blogs.msdn.com/b/powerbi/archive/2015/10/21/visualize-your-azure-enterprise-data-with-power-bi.aspx" TargetMode="External"/><Relationship Id="rId5" Type="http://schemas.openxmlformats.org/officeDocument/2006/relationships/hyperlink" Target="https://blogs.msdn.microsoft.com/azuregov/2016/06/05/announcing-on-demand-azure-government-customer-onboarding/" TargetMode="External"/><Relationship Id="rId4" Type="http://schemas.openxmlformats.org/officeDocument/2006/relationships/hyperlink" Target="https://automaticbillingspec.blob.core.windows.net/spec/TestEnrollmentUsageApiKey.tx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75.png"/><Relationship Id="rId7" Type="http://schemas.openxmlformats.org/officeDocument/2006/relationships/diagramColors" Target="../diagrams/colors3.xml"/><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5.png"/><Relationship Id="rId7" Type="http://schemas.openxmlformats.org/officeDocument/2006/relationships/diagramColors" Target="../diagrams/colors4.xml"/><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78.emf"/></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site-recovery/"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hyperlink" Target="https://azure.microsoft.com/en-us/documentation/learning-paths/site-recovery/" TargetMode="External"/><Relationship Id="rId5" Type="http://schemas.openxmlformats.org/officeDocument/2006/relationships/hyperlink" Target="https://docs.microsoft.com/en-us/azure/site-recovery/site-recovery-sql" TargetMode="External"/><Relationship Id="rId4" Type="http://schemas.openxmlformats.org/officeDocument/2006/relationships/hyperlink" Target="https://docs.microsoft.com/en-us/azure/azure-government/documentation-government-services-monitoringandmanagemen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79.wmf"/><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81.png"/><Relationship Id="rId7" Type="http://schemas.openxmlformats.org/officeDocument/2006/relationships/diagramColors" Target="../diagrams/colors5.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3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82.png"/><Relationship Id="rId7" Type="http://schemas.openxmlformats.org/officeDocument/2006/relationships/diagramColors" Target="../diagrams/colors6.xml"/><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83.png"/><Relationship Id="rId7" Type="http://schemas.openxmlformats.org/officeDocument/2006/relationships/diagramQuickStyle" Target="../diagrams/quickStyle7.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84.emf"/><Relationship Id="rId9" Type="http://schemas.microsoft.com/office/2007/relationships/diagramDrawing" Target="../diagrams/drawing7.xml"/></Relationships>
</file>

<file path=ppt/slides/_rels/slide41.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83.png"/><Relationship Id="rId7" Type="http://schemas.openxmlformats.org/officeDocument/2006/relationships/diagramQuickStyle" Target="../diagrams/quickStyle8.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85.emf"/><Relationship Id="rId9" Type="http://schemas.microsoft.com/office/2007/relationships/diagramDrawing" Target="../diagrams/drawing8.xml"/></Relationships>
</file>

<file path=ppt/slides/_rels/slide42.xml.rels><?xml version="1.0" encoding="UTF-8" standalone="yes"?>
<Relationships xmlns="http://schemas.openxmlformats.org/package/2006/relationships"><Relationship Id="rId8" Type="http://schemas.openxmlformats.org/officeDocument/2006/relationships/diagramColors" Target="../diagrams/colors9.xml"/><Relationship Id="rId3" Type="http://schemas.openxmlformats.org/officeDocument/2006/relationships/image" Target="../media/image83.png"/><Relationship Id="rId7" Type="http://schemas.openxmlformats.org/officeDocument/2006/relationships/diagramQuickStyle" Target="../diagrams/quickStyle9.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Layout" Target="../diagrams/layout9.xml"/><Relationship Id="rId5" Type="http://schemas.openxmlformats.org/officeDocument/2006/relationships/diagramData" Target="../diagrams/data9.xml"/><Relationship Id="rId4" Type="http://schemas.openxmlformats.org/officeDocument/2006/relationships/image" Target="../media/image86.emf"/><Relationship Id="rId9" Type="http://schemas.microsoft.com/office/2007/relationships/diagramDrawing" Target="../diagrams/drawing9.xml"/></Relationships>
</file>

<file path=ppt/slides/_rels/slide43.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83.png"/><Relationship Id="rId7" Type="http://schemas.openxmlformats.org/officeDocument/2006/relationships/diagramQuickStyle" Target="../diagrams/quickStyle10.xm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87.emf"/><Relationship Id="rId9" Type="http://schemas.microsoft.com/office/2007/relationships/diagramDrawing" Target="../diagrams/drawing10.xml"/></Relationships>
</file>

<file path=ppt/slides/_rels/slide44.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88.png"/><Relationship Id="rId7" Type="http://schemas.openxmlformats.org/officeDocument/2006/relationships/diagramColors" Target="../diagrams/colors11.xml"/><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92.emf"/></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1.xml"/><Relationship Id="rId1" Type="http://schemas.openxmlformats.org/officeDocument/2006/relationships/slideLayout" Target="../slideLayouts/slideLayout4.xml"/><Relationship Id="rId4" Type="http://schemas.openxmlformats.org/officeDocument/2006/relationships/hyperlink" Target="https://github.com/willstg/AzureFoundation"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aka.ms/AzureFoundation" TargetMode="External"/><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jp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willstg/AzureFoundation/blob/master/Presentations/SOW_AzureFoundation_Working.docx"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8" Type="http://schemas.openxmlformats.org/officeDocument/2006/relationships/hyperlink" Target="https://blogs.msdn.microsoft.com/azuregov/2016/06/12/managing-azure-government-subscriptions-with-powershell/" TargetMode="External"/><Relationship Id="rId13" Type="http://schemas.openxmlformats.org/officeDocument/2006/relationships/hyperlink" Target="https://azure.microsoft.com/en-us/documentation/government/" TargetMode="External"/><Relationship Id="rId3" Type="http://schemas.openxmlformats.org/officeDocument/2006/relationships/hyperlink" Target="https://ea.azure.com/" TargetMode="External"/><Relationship Id="rId7" Type="http://schemas.openxmlformats.org/officeDocument/2006/relationships/hyperlink" Target="https://portal.office.com/" TargetMode="External"/><Relationship Id="rId12" Type="http://schemas.openxmlformats.org/officeDocument/2006/relationships/hyperlink" Target="http://aka.ms/azuregovsupport" TargetMode="External"/><Relationship Id="rId2" Type="http://schemas.openxmlformats.org/officeDocument/2006/relationships/notesSlide" Target="../notesSlides/notesSlide61.xml"/><Relationship Id="rId16" Type="http://schemas.openxmlformats.org/officeDocument/2006/relationships/image" Target="../media/image98.svg"/><Relationship Id="rId1" Type="http://schemas.openxmlformats.org/officeDocument/2006/relationships/slideLayout" Target="../slideLayouts/slideLayout6.xml"/><Relationship Id="rId6" Type="http://schemas.openxmlformats.org/officeDocument/2006/relationships/hyperlink" Target="http://aka.ms/AzureEntSupport" TargetMode="External"/><Relationship Id="rId11" Type="http://schemas.openxmlformats.org/officeDocument/2006/relationships/hyperlink" Target="https://manage.windowsazure.us/" TargetMode="External"/><Relationship Id="rId5" Type="http://schemas.openxmlformats.org/officeDocument/2006/relationships/hyperlink" Target="https://manage.windowsazure.com/" TargetMode="External"/><Relationship Id="rId15" Type="http://schemas.openxmlformats.org/officeDocument/2006/relationships/image" Target="../media/image97.png"/><Relationship Id="rId10" Type="http://schemas.openxmlformats.org/officeDocument/2006/relationships/hyperlink" Target="https://account.windowsazure.us/" TargetMode="External"/><Relationship Id="rId4" Type="http://schemas.openxmlformats.org/officeDocument/2006/relationships/hyperlink" Target="https://account.windowsazure.com/" TargetMode="External"/><Relationship Id="rId9" Type="http://schemas.openxmlformats.org/officeDocument/2006/relationships/hyperlink" Target="https://blogs.msdn.microsoft.com/allthingscontainer/2016/09/28/the-worlds-most-complete-review-of-the-azure-portal/" TargetMode="External"/><Relationship Id="rId14" Type="http://schemas.openxmlformats.org/officeDocument/2006/relationships/hyperlink" Target="http://blog.mikehacker.net/2015/01/18/getting-started-with-powershell-for-azure-government/" TargetMode="Externa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62.xml"/><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6.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99.png"/><Relationship Id="rId7" Type="http://schemas.openxmlformats.org/officeDocument/2006/relationships/diagramColors" Target="../diagrams/colors13.xml"/><Relationship Id="rId2" Type="http://schemas.openxmlformats.org/officeDocument/2006/relationships/notesSlide" Target="../notesSlides/notesSlide63.xml"/><Relationship Id="rId1" Type="http://schemas.openxmlformats.org/officeDocument/2006/relationships/slideLayout" Target="../slideLayouts/slideLayout4.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6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8" Type="http://schemas.openxmlformats.org/officeDocument/2006/relationships/diagramColors" Target="../diagrams/colors14.xml"/><Relationship Id="rId3" Type="http://schemas.openxmlformats.org/officeDocument/2006/relationships/image" Target="../media/image101.png"/><Relationship Id="rId7" Type="http://schemas.openxmlformats.org/officeDocument/2006/relationships/diagramQuickStyle" Target="../diagrams/quickStyle14.xml"/><Relationship Id="rId2" Type="http://schemas.openxmlformats.org/officeDocument/2006/relationships/notesSlide" Target="../notesSlides/notesSlide65.xml"/><Relationship Id="rId1" Type="http://schemas.openxmlformats.org/officeDocument/2006/relationships/slideLayout" Target="../slideLayouts/slideLayout4.xml"/><Relationship Id="rId6" Type="http://schemas.openxmlformats.org/officeDocument/2006/relationships/diagramLayout" Target="../diagrams/layout14.xml"/><Relationship Id="rId5" Type="http://schemas.openxmlformats.org/officeDocument/2006/relationships/diagramData" Target="../diagrams/data14.xml"/><Relationship Id="rId4" Type="http://schemas.openxmlformats.org/officeDocument/2006/relationships/image" Target="../media/image77.png"/><Relationship Id="rId9" Type="http://schemas.microsoft.com/office/2007/relationships/diagramDrawing" Target="../diagrams/drawing14.xml"/></Relationships>
</file>

<file path=ppt/slides/_rels/slide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hyperlink" Target="https://blogs.msdn.microsoft.com/azuregov/2016/09/20/how-to-use-storage-explorer-with-microsoft-azure-for-governmen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3" Type="http://schemas.openxmlformats.org/officeDocument/2006/relationships/hyperlink" Target="http://aka.ms/migaz" TargetMode="External"/><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79.xml"/><Relationship Id="rId1" Type="http://schemas.openxmlformats.org/officeDocument/2006/relationships/slideLayout" Target="../slideLayouts/slideLayout27.xml"/></Relationships>
</file>

<file path=ppt/slides/_rels/slide83.xml.rels><?xml version="1.0" encoding="UTF-8" standalone="yes"?>
<Relationships xmlns="http://schemas.openxmlformats.org/package/2006/relationships"><Relationship Id="rId3" Type="http://schemas.openxmlformats.org/officeDocument/2006/relationships/hyperlink" Target="http://datacenter-tco-tool.azurewebsites.net/home" TargetMode="External"/><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hyperlink" Target="https://portal.office.com/Signup?OfferId=B07A1127-DE83-4a6d-9F85-2C104BDAE8B4&amp;dl=ENTERPRISEPACK&amp;culture=en-US&amp;country=US&amp;ali=1" TargetMode="External"/><Relationship Id="rId5" Type="http://schemas.openxmlformats.org/officeDocument/2006/relationships/hyperlink" Target="https://www.yammer.com/msuspartner/#/threads/inGroup?type=in_group&amp;feedId=3145169" TargetMode="External"/><Relationship Id="rId4" Type="http://schemas.openxmlformats.org/officeDocument/2006/relationships/hyperlink" Target="https://www.microsoftpartnerinvestments.com/" TargetMode="Externa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09.png"/><Relationship Id="rId7" Type="http://schemas.openxmlformats.org/officeDocument/2006/relationships/diagramColors" Target="../diagrams/colors15.xml"/><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hyperlink" Target="mailto:admin@mag.msftgov.us" TargetMode="External"/><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AzureFoundation</a:t>
            </a:r>
          </a:p>
        </p:txBody>
      </p:sp>
      <p:sp>
        <p:nvSpPr>
          <p:cNvPr id="3" name="Text Placeholder 2"/>
          <p:cNvSpPr>
            <a:spLocks noGrp="1"/>
          </p:cNvSpPr>
          <p:nvPr>
            <p:ph type="body" sz="quarter" idx="14"/>
          </p:nvPr>
        </p:nvSpPr>
        <p:spPr/>
        <p:txBody>
          <a:bodyPr/>
          <a:lstStyle/>
          <a:p>
            <a:r>
              <a:rPr lang="en-US" dirty="0"/>
              <a:t>Microsoft</a:t>
            </a:r>
          </a:p>
          <a:p>
            <a:r>
              <a:rPr lang="en-US" dirty="0"/>
              <a:t>Cloud </a:t>
            </a:r>
            <a:r>
              <a:rPr lang="en-US"/>
              <a:t>Solution Architects</a:t>
            </a:r>
            <a:endParaRPr lang="en-US" dirty="0"/>
          </a:p>
        </p:txBody>
      </p:sp>
    </p:spTree>
    <p:extLst>
      <p:ext uri="{BB962C8B-B14F-4D97-AF65-F5344CB8AC3E}">
        <p14:creationId xmlns:p14="http://schemas.microsoft.com/office/powerpoint/2010/main" val="40103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6446838" y="1135063"/>
            <a:ext cx="5486400" cy="6444841"/>
          </a:xfrm>
        </p:spPr>
        <p:txBody>
          <a:bodyPr/>
          <a:lstStyle/>
          <a:p>
            <a:pPr marL="0" indent="0">
              <a:buNone/>
            </a:pPr>
            <a:r>
              <a:rPr lang="en-US" sz="4000" dirty="0">
                <a:latin typeface="+mn-lt"/>
              </a:rPr>
              <a:t>Prerequisites:</a:t>
            </a:r>
          </a:p>
          <a:p>
            <a:pPr marL="457200" indent="-457200">
              <a:buFont typeface="+mj-lt"/>
              <a:buAutoNum type="alphaUcPeriod"/>
            </a:pPr>
            <a:r>
              <a:rPr lang="en-US" sz="2000" dirty="0">
                <a:latin typeface="+mn-lt"/>
              </a:rPr>
              <a:t>An Azure Enrollment with Enterprise Administrator access</a:t>
            </a:r>
          </a:p>
          <a:p>
            <a:pPr marL="457200" indent="-457200">
              <a:buFont typeface="+mj-lt"/>
              <a:buAutoNum type="alphaUcPeriod"/>
            </a:pPr>
            <a:r>
              <a:rPr lang="en-US" sz="2000" dirty="0">
                <a:latin typeface="+mn-lt"/>
              </a:rPr>
              <a:t>Two Account Administrator service account assigned to each Department.</a:t>
            </a:r>
          </a:p>
          <a:p>
            <a:pPr marL="457200" indent="-457200">
              <a:buFont typeface="+mj-lt"/>
              <a:buAutoNum type="alphaUcPeriod"/>
            </a:pPr>
            <a:r>
              <a:rPr lang="en-US" sz="2000" dirty="0">
                <a:latin typeface="+mn-lt"/>
              </a:rPr>
              <a:t>A Class B (/16) IP space per Department.</a:t>
            </a:r>
          </a:p>
          <a:p>
            <a:pPr marL="457200" indent="-457200">
              <a:buFont typeface="+mj-lt"/>
              <a:buAutoNum type="alphaUcPeriod"/>
            </a:pPr>
            <a:r>
              <a:rPr lang="en-US" sz="2000" dirty="0">
                <a:latin typeface="+mn-lt"/>
              </a:rPr>
              <a:t>A </a:t>
            </a:r>
            <a:r>
              <a:rPr lang="en-US" sz="2000" dirty="0">
                <a:latin typeface="+mn-lt"/>
                <a:hlinkClick r:id="rId3"/>
              </a:rPr>
              <a:t>supported</a:t>
            </a:r>
            <a:r>
              <a:rPr lang="en-US" sz="2000" dirty="0">
                <a:latin typeface="+mn-lt"/>
              </a:rPr>
              <a:t> VPN device.</a:t>
            </a:r>
          </a:p>
          <a:p>
            <a:pPr marL="457200" indent="-457200">
              <a:buFont typeface="+mj-lt"/>
              <a:buAutoNum type="alphaUcPeriod"/>
            </a:pPr>
            <a:r>
              <a:rPr lang="en-US" sz="2000" dirty="0">
                <a:latin typeface="+mn-lt"/>
              </a:rPr>
              <a:t>A business and technical stakeholder to review configuration settings.</a:t>
            </a:r>
          </a:p>
          <a:p>
            <a:pPr marL="457200" indent="-457200">
              <a:buFont typeface="+mj-lt"/>
              <a:buAutoNum type="alphaUcPeriod"/>
            </a:pPr>
            <a:r>
              <a:rPr lang="en-US" sz="2000" dirty="0">
                <a:latin typeface="+mn-lt"/>
              </a:rPr>
              <a:t>Managing and Monitoring Standards</a:t>
            </a:r>
          </a:p>
          <a:p>
            <a:pPr marL="457200" indent="-457200">
              <a:buFont typeface="+mj-lt"/>
              <a:buAutoNum type="alphaUcPeriod"/>
            </a:pPr>
            <a:r>
              <a:rPr lang="en-US" sz="2000" dirty="0">
                <a:latin typeface="+mn-lt"/>
              </a:rPr>
              <a:t>Identity Standards</a:t>
            </a:r>
          </a:p>
          <a:p>
            <a:pPr marL="457200" indent="-457200">
              <a:buFont typeface="+mj-lt"/>
              <a:buAutoNum type="alphaUcPeriod"/>
            </a:pPr>
            <a:r>
              <a:rPr lang="en-US" sz="2000" dirty="0">
                <a:latin typeface="+mn-lt"/>
              </a:rPr>
              <a:t>Policy Standards</a:t>
            </a:r>
          </a:p>
          <a:p>
            <a:pPr marL="457200" indent="-457200">
              <a:buFont typeface="+mj-lt"/>
              <a:buAutoNum type="alphaUcPeriod"/>
            </a:pPr>
            <a:r>
              <a:rPr lang="en-US" sz="2000" dirty="0">
                <a:latin typeface="+mn-lt"/>
              </a:rPr>
              <a:t>ExpressRoute Peering </a:t>
            </a:r>
          </a:p>
          <a:p>
            <a:endParaRPr lang="en-US" dirty="0">
              <a:latin typeface="+mn-lt"/>
            </a:endParaRPr>
          </a:p>
          <a:p>
            <a:endParaRPr lang="en-US" dirty="0">
              <a:latin typeface="+mn-lt"/>
            </a:endParaRPr>
          </a:p>
          <a:p>
            <a:endParaRPr lang="en-US" dirty="0">
              <a:latin typeface="+mn-lt"/>
            </a:endParaRPr>
          </a:p>
        </p:txBody>
      </p:sp>
      <p:sp>
        <p:nvSpPr>
          <p:cNvPr id="3" name="Title 2"/>
          <p:cNvSpPr>
            <a:spLocks noGrp="1"/>
          </p:cNvSpPr>
          <p:nvPr>
            <p:ph type="title"/>
          </p:nvPr>
        </p:nvSpPr>
        <p:spPr/>
        <p:txBody>
          <a:bodyPr/>
          <a:lstStyle/>
          <a:p>
            <a:r>
              <a:rPr lang="en-US" dirty="0"/>
              <a:t>AzureFoundation Checklist</a:t>
            </a:r>
          </a:p>
        </p:txBody>
      </p:sp>
      <p:sp>
        <p:nvSpPr>
          <p:cNvPr id="4" name="TextBox 3"/>
          <p:cNvSpPr txBox="1"/>
          <p:nvPr/>
        </p:nvSpPr>
        <p:spPr>
          <a:xfrm>
            <a:off x="273928" y="1287462"/>
            <a:ext cx="5791198" cy="4081117"/>
          </a:xfrm>
          <a:prstGeom prst="rect">
            <a:avLst/>
          </a:prstGeom>
          <a:noFill/>
        </p:spPr>
        <p:txBody>
          <a:bodyPr wrap="square" lIns="182880" tIns="146304" rIns="182880" bIns="146304" rtlCol="0">
            <a:spAutoFit/>
          </a:bodyPr>
          <a:lstStyle/>
          <a:p>
            <a:pPr>
              <a:lnSpc>
                <a:spcPct val="90000"/>
              </a:lnSpc>
              <a:spcAft>
                <a:spcPts val="600"/>
              </a:spcAft>
            </a:pPr>
            <a:r>
              <a:rPr lang="en-US" sz="4000" dirty="0">
                <a:solidFill>
                  <a:srgbClr val="B4009E"/>
                </a:solidFill>
              </a:rPr>
              <a:t>Goals and Desires for the Cloud</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Sandbox Environment (A, B)</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Hybrid Networking/Identity (A, B, C, D,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Modern Applications or PaaS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Production Workloads (A, B, E, F, G, H)</a:t>
            </a:r>
          </a:p>
          <a:p>
            <a:pPr marL="457200" indent="-4572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rPr>
              <a:t>Microsoft SaaS Application (A, B, G, H)</a:t>
            </a:r>
          </a:p>
          <a:p>
            <a:pPr marL="457200" indent="-457200">
              <a:lnSpc>
                <a:spcPct val="90000"/>
              </a:lnSpc>
              <a:spcAft>
                <a:spcPts val="600"/>
              </a:spcAft>
              <a:buFont typeface="+mj-lt"/>
              <a:buAutoNum type="arabicPeriod"/>
            </a:pPr>
            <a:endParaRPr lang="en-US" sz="20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3289680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The AzureFoundation Modules</a:t>
            </a:r>
          </a:p>
        </p:txBody>
      </p:sp>
    </p:spTree>
    <p:extLst>
      <p:ext uri="{BB962C8B-B14F-4D97-AF65-F5344CB8AC3E}">
        <p14:creationId xmlns:p14="http://schemas.microsoft.com/office/powerpoint/2010/main" val="415905368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Technology Used in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400">
                <a:solidFill>
                  <a:schemeClr val="tx1"/>
                </a:solidFill>
                <a:latin typeface="+mn-lt"/>
              </a:rPr>
              <a:t>Excel managed Metadata</a:t>
            </a:r>
          </a:p>
          <a:p>
            <a:pPr marL="342900" indent="-228600" defTabSz="914400">
              <a:buFont typeface="Arial" panose="020B0604020202020204" pitchFamily="34" charset="0"/>
              <a:buChar char="•"/>
            </a:pPr>
            <a:r>
              <a:rPr lang="en-US" sz="1400">
                <a:solidFill>
                  <a:schemeClr val="tx1"/>
                </a:solidFill>
                <a:latin typeface="+mn-lt"/>
              </a:rPr>
              <a:t>Azure Enrollment</a:t>
            </a:r>
          </a:p>
          <a:p>
            <a:pPr marL="342900" indent="-228600" defTabSz="914400">
              <a:buFont typeface="Arial" panose="020B0604020202020204" pitchFamily="34" charset="0"/>
              <a:buChar char="•"/>
            </a:pPr>
            <a:r>
              <a:rPr lang="en-US" sz="1400">
                <a:solidFill>
                  <a:schemeClr val="tx1"/>
                </a:solidFill>
                <a:latin typeface="+mn-lt"/>
              </a:rPr>
              <a:t>Azure Departments, Accounts, Subscriptions</a:t>
            </a:r>
          </a:p>
          <a:p>
            <a:pPr marL="342900" lvl="2" indent="-228600" defTabSz="914400">
              <a:buFont typeface="Arial" panose="020B0604020202020204" pitchFamily="34" charset="0"/>
              <a:buChar char="•"/>
            </a:pPr>
            <a:r>
              <a:rPr lang="en-US" sz="1400">
                <a:solidFill>
                  <a:schemeClr val="tx1"/>
                </a:solidFill>
              </a:rPr>
              <a:t>Azure Resource Model (ARM)</a:t>
            </a:r>
          </a:p>
          <a:p>
            <a:pPr marL="571500" lvl="2" indent="-228600" defTabSz="914400">
              <a:buFont typeface="Arial" panose="020B0604020202020204" pitchFamily="34" charset="0"/>
              <a:buChar char="•"/>
            </a:pPr>
            <a:r>
              <a:rPr lang="en-US" sz="1400">
                <a:solidFill>
                  <a:schemeClr val="tx1"/>
                </a:solidFill>
              </a:rPr>
              <a:t>Resource Groups</a:t>
            </a:r>
          </a:p>
          <a:p>
            <a:pPr marL="571500" lvl="2" indent="-228600" defTabSz="914400">
              <a:buFont typeface="Arial" panose="020B0604020202020204" pitchFamily="34" charset="0"/>
              <a:buChar char="•"/>
            </a:pPr>
            <a:r>
              <a:rPr lang="en-US" sz="1400">
                <a:solidFill>
                  <a:schemeClr val="tx1"/>
                </a:solidFill>
              </a:rPr>
              <a:t>Template Deployments</a:t>
            </a:r>
          </a:p>
          <a:p>
            <a:pPr marL="342900" lvl="2" indent="-228600" defTabSz="914400">
              <a:buFont typeface="Arial" panose="020B0604020202020204" pitchFamily="34" charset="0"/>
              <a:buChar char="•"/>
            </a:pPr>
            <a:r>
              <a:rPr lang="en-US" sz="1400">
                <a:solidFill>
                  <a:schemeClr val="tx1"/>
                </a:solidFill>
              </a:rPr>
              <a:t>Role Based Access Control</a:t>
            </a:r>
          </a:p>
          <a:p>
            <a:pPr marL="342900" indent="-228600" defTabSz="914400">
              <a:buFont typeface="Arial" panose="020B0604020202020204" pitchFamily="34" charset="0"/>
              <a:buChar char="•"/>
            </a:pPr>
            <a:r>
              <a:rPr lang="en-US" sz="1400">
                <a:solidFill>
                  <a:schemeClr val="tx1"/>
                </a:solidFill>
                <a:latin typeface="+mn-lt"/>
              </a:rPr>
              <a:t>Azure Compute/Networking</a:t>
            </a:r>
          </a:p>
          <a:p>
            <a:pPr marL="571500" lvl="2" indent="-228600" defTabSz="914400">
              <a:buFont typeface="Arial" panose="020B0604020202020204" pitchFamily="34" charset="0"/>
              <a:buChar char="•"/>
            </a:pPr>
            <a:r>
              <a:rPr lang="en-US" sz="1400">
                <a:solidFill>
                  <a:schemeClr val="tx1"/>
                </a:solidFill>
              </a:rPr>
              <a:t>Virtual Machines (VMs)</a:t>
            </a:r>
          </a:p>
          <a:p>
            <a:pPr marL="571500" lvl="2" indent="-228600" defTabSz="914400">
              <a:buFont typeface="Arial" panose="020B0604020202020204" pitchFamily="34" charset="0"/>
              <a:buChar char="•"/>
            </a:pPr>
            <a:r>
              <a:rPr lang="en-US" sz="1400">
                <a:solidFill>
                  <a:schemeClr val="tx1"/>
                </a:solidFill>
              </a:rPr>
              <a:t>Virtual Networks (VNETs)</a:t>
            </a:r>
          </a:p>
          <a:p>
            <a:pPr marL="571500" lvl="2" indent="-228600" defTabSz="914400">
              <a:buFont typeface="Arial" panose="020B0604020202020204" pitchFamily="34" charset="0"/>
              <a:buChar char="•"/>
            </a:pPr>
            <a:r>
              <a:rPr lang="en-US" sz="1400">
                <a:solidFill>
                  <a:schemeClr val="tx1"/>
                </a:solidFill>
              </a:rPr>
              <a:t>Network Security Groups (NSG)</a:t>
            </a:r>
          </a:p>
          <a:p>
            <a:pPr marL="571500" lvl="2" indent="-228600" defTabSz="914400">
              <a:buFont typeface="Arial" panose="020B0604020202020204" pitchFamily="34" charset="0"/>
              <a:buChar char="•"/>
            </a:pPr>
            <a:r>
              <a:rPr lang="en-US" sz="1400">
                <a:solidFill>
                  <a:schemeClr val="tx1"/>
                </a:solidFill>
              </a:rPr>
              <a:t>(Optional) User Defined Routing (USR)</a:t>
            </a:r>
          </a:p>
          <a:p>
            <a:pPr marL="342900" lvl="2" indent="-228600" defTabSz="914400">
              <a:buFont typeface="Arial" panose="020B0604020202020204" pitchFamily="34" charset="0"/>
              <a:buChar char="•"/>
            </a:pPr>
            <a:r>
              <a:rPr lang="en-US" sz="1400">
                <a:solidFill>
                  <a:schemeClr val="tx1"/>
                </a:solidFill>
              </a:rPr>
              <a:t>Visual Studio Team Services</a:t>
            </a:r>
          </a:p>
          <a:p>
            <a:pPr marL="342900" lvl="2" indent="-228600" defTabSz="914400">
              <a:buFont typeface="Arial" panose="020B0604020202020204" pitchFamily="34" charset="0"/>
              <a:buChar char="•"/>
            </a:pPr>
            <a:r>
              <a:rPr lang="en-US" sz="1400">
                <a:solidFill>
                  <a:schemeClr val="tx1"/>
                </a:solidFill>
              </a:rPr>
              <a:t>Visual Studio</a:t>
            </a:r>
          </a:p>
        </p:txBody>
      </p:sp>
      <p:pic>
        <p:nvPicPr>
          <p:cNvPr id="2" name="Picture 1"/>
          <p:cNvPicPr>
            <a:picLocks noChangeAspect="1"/>
          </p:cNvPicPr>
          <p:nvPr/>
        </p:nvPicPr>
        <p:blipFill rotWithShape="1">
          <a:blip r:embed="rId3"/>
          <a:srcRect t="27771" r="2"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61983608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Modules</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Compute:  (Resilient Identity, Service Fabric, HA SharePoint Farm, HA SQL Cluster)</a:t>
            </a:r>
          </a:p>
          <a:p>
            <a:pPr marL="342900" indent="-228600" defTabSz="914400">
              <a:buFont typeface="Arial" panose="020B0604020202020204" pitchFamily="34" charset="0"/>
              <a:buChar char="•"/>
            </a:pPr>
            <a:r>
              <a:rPr lang="en-US" sz="1500" dirty="0">
                <a:solidFill>
                  <a:schemeClr val="tx1"/>
                </a:solidFill>
                <a:latin typeface="+mn-lt"/>
              </a:rPr>
              <a:t>Networking:  (VNET, Network Virtual Appliances)</a:t>
            </a:r>
          </a:p>
          <a:p>
            <a:pPr marL="342900" indent="-228600" defTabSz="914400">
              <a:buFont typeface="Arial" panose="020B0604020202020204" pitchFamily="34" charset="0"/>
              <a:buChar char="•"/>
            </a:pPr>
            <a:r>
              <a:rPr lang="en-US" sz="1500" dirty="0">
                <a:solidFill>
                  <a:schemeClr val="tx1"/>
                </a:solidFill>
                <a:latin typeface="+mn-lt"/>
              </a:rPr>
              <a:t>Web &amp; Mobile</a:t>
            </a:r>
          </a:p>
          <a:p>
            <a:pPr marL="342900" indent="-228600" defTabSz="914400">
              <a:buFont typeface="Arial" panose="020B0604020202020204" pitchFamily="34" charset="0"/>
              <a:buChar char="•"/>
            </a:pPr>
            <a:r>
              <a:rPr lang="en-US" sz="1500" dirty="0">
                <a:solidFill>
                  <a:schemeClr val="tx1"/>
                </a:solidFill>
                <a:latin typeface="+mn-lt"/>
              </a:rPr>
              <a:t>Databases &amp; Storage (Coming Soon)</a:t>
            </a:r>
          </a:p>
          <a:p>
            <a:pPr marL="342900" indent="-228600" defTabSz="914400">
              <a:buFont typeface="Arial" panose="020B0604020202020204" pitchFamily="34" charset="0"/>
              <a:buChar char="•"/>
            </a:pPr>
            <a:r>
              <a:rPr lang="en-US" sz="1500" dirty="0">
                <a:solidFill>
                  <a:schemeClr val="tx1"/>
                </a:solidFill>
                <a:latin typeface="+mn-lt"/>
              </a:rPr>
              <a:t>Intelligence &amp; Analytics  (Coming Soon)</a:t>
            </a:r>
          </a:p>
          <a:p>
            <a:pPr marL="342900" indent="-228600" defTabSz="914400">
              <a:buFont typeface="Arial" panose="020B0604020202020204" pitchFamily="34" charset="0"/>
              <a:buChar char="•"/>
            </a:pPr>
            <a:r>
              <a:rPr lang="en-US" sz="1500" dirty="0">
                <a:solidFill>
                  <a:schemeClr val="tx1"/>
                </a:solidFill>
                <a:latin typeface="+mn-lt"/>
              </a:rPr>
              <a:t>Internet of Things &amp; Enterprise Integration (Coming Soon)</a:t>
            </a:r>
          </a:p>
          <a:p>
            <a:pPr marL="342900" indent="-228600" defTabSz="914400">
              <a:buFont typeface="Arial" panose="020B0604020202020204" pitchFamily="34" charset="0"/>
              <a:buChar char="•"/>
            </a:pPr>
            <a:r>
              <a:rPr lang="en-US" sz="1500" dirty="0">
                <a:solidFill>
                  <a:schemeClr val="tx1"/>
                </a:solidFill>
                <a:latin typeface="+mn-lt"/>
              </a:rPr>
              <a:t>Security + Identity  (Multi-region hybrid identity, Security Center)</a:t>
            </a:r>
          </a:p>
          <a:p>
            <a:pPr marL="342900" indent="-228600" defTabSz="914400">
              <a:buFont typeface="Arial" panose="020B0604020202020204" pitchFamily="34" charset="0"/>
              <a:buChar char="•"/>
            </a:pPr>
            <a:r>
              <a:rPr lang="en-US" sz="1500" dirty="0">
                <a:solidFill>
                  <a:schemeClr val="tx1"/>
                </a:solidFill>
                <a:latin typeface="+mn-lt"/>
              </a:rPr>
              <a:t>Developer Tools (coming soon)</a:t>
            </a:r>
          </a:p>
          <a:p>
            <a:pPr marL="342900" indent="-228600" defTabSz="914400">
              <a:buFont typeface="Arial" panose="020B0604020202020204" pitchFamily="34" charset="0"/>
              <a:buChar char="•"/>
            </a:pPr>
            <a:r>
              <a:rPr lang="en-US" sz="1500" dirty="0">
                <a:solidFill>
                  <a:schemeClr val="tx1"/>
                </a:solidFill>
                <a:latin typeface="+mn-lt"/>
              </a:rPr>
              <a:t>Monitoring and Management (Monitoring, </a:t>
            </a:r>
            <a:r>
              <a:rPr lang="en-US" sz="1500" dirty="0" err="1">
                <a:solidFill>
                  <a:schemeClr val="tx1"/>
                </a:solidFill>
                <a:latin typeface="+mn-lt"/>
              </a:rPr>
              <a:t>LogAnalytics</a:t>
            </a:r>
            <a:r>
              <a:rPr lang="en-US" sz="1500" dirty="0">
                <a:solidFill>
                  <a:schemeClr val="tx1"/>
                </a:solidFill>
                <a:latin typeface="+mn-lt"/>
              </a:rPr>
              <a:t>, Security Center and Departments, Accounts and Subscriptions)</a:t>
            </a:r>
          </a:p>
        </p:txBody>
      </p:sp>
      <p:pic>
        <p:nvPicPr>
          <p:cNvPr id="5" name="Picture 4"/>
          <p:cNvPicPr>
            <a:picLocks noChangeAspect="1"/>
          </p:cNvPicPr>
          <p:nvPr/>
        </p:nvPicPr>
        <p:blipFill rotWithShape="1">
          <a:blip r:embed="rId3"/>
          <a:srcRect l="8038" r="32117"/>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29019884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125662"/>
            <a:ext cx="11887200" cy="1181862"/>
          </a:xfrm>
        </p:spPr>
        <p:txBody>
          <a:bodyPr/>
          <a:lstStyle/>
          <a:p>
            <a:r>
              <a:rPr lang="en-US" dirty="0"/>
              <a:t>Security and Identity</a:t>
            </a:r>
          </a:p>
        </p:txBody>
      </p:sp>
    </p:spTree>
    <p:extLst>
      <p:ext uri="{BB962C8B-B14F-4D97-AF65-F5344CB8AC3E}">
        <p14:creationId xmlns:p14="http://schemas.microsoft.com/office/powerpoint/2010/main" val="3544220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94DEB955-D431-494F-B055-E02E3AAD9A9E}"/>
              </a:ext>
            </a:extLst>
          </p:cNvPr>
          <p:cNvGrpSpPr/>
          <p:nvPr/>
        </p:nvGrpSpPr>
        <p:grpSpPr>
          <a:xfrm>
            <a:off x="2089820" y="5618913"/>
            <a:ext cx="3838408" cy="910132"/>
            <a:chOff x="2048164" y="5509238"/>
            <a:chExt cx="3763487" cy="892367"/>
          </a:xfrm>
        </p:grpSpPr>
        <p:sp>
          <p:nvSpPr>
            <p:cNvPr id="246" name="Rectangle 245">
              <a:extLst>
                <a:ext uri="{FF2B5EF4-FFF2-40B4-BE49-F238E27FC236}">
                  <a16:creationId xmlns:a16="http://schemas.microsoft.com/office/drawing/2014/main" id="{147DBDAD-A291-48F6-BCAD-279826A0FA15}"/>
                </a:ext>
              </a:extLst>
            </p:cNvPr>
            <p:cNvSpPr/>
            <p:nvPr/>
          </p:nvSpPr>
          <p:spPr bwMode="auto">
            <a:xfrm>
              <a:off x="2048164" y="5517055"/>
              <a:ext cx="3763487" cy="884550"/>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68" name="Rectangle 667">
              <a:extLst>
                <a:ext uri="{FF2B5EF4-FFF2-40B4-BE49-F238E27FC236}">
                  <a16:creationId xmlns:a16="http://schemas.microsoft.com/office/drawing/2014/main" id="{6183ED31-37AA-4F47-AC7E-1F9B4813AD98}"/>
                </a:ext>
              </a:extLst>
            </p:cNvPr>
            <p:cNvSpPr/>
            <p:nvPr/>
          </p:nvSpPr>
          <p:spPr>
            <a:xfrm>
              <a:off x="2048165" y="5509238"/>
              <a:ext cx="3763485" cy="260969"/>
            </a:xfrm>
            <a:prstGeom prst="rect">
              <a:avLst/>
            </a:prstGeom>
            <a:solidFill>
              <a:srgbClr val="D83B01"/>
            </a:solidFill>
          </p:spPr>
          <p:txBody>
            <a:bodyPr wrap="square" rIns="9326">
              <a:spAutoFit/>
            </a:bodyPr>
            <a:lstStyle/>
            <a:p>
              <a:pPr algn="ctr" defTabSz="932597">
                <a:defRPr/>
              </a:pPr>
              <a:r>
                <a:rPr lang="en-US" sz="1096" b="1">
                  <a:gradFill>
                    <a:gsLst>
                      <a:gs pos="0">
                        <a:srgbClr val="FFFFFF"/>
                      </a:gs>
                      <a:gs pos="100000">
                        <a:srgbClr val="FFFFFF"/>
                      </a:gs>
                    </a:gsLst>
                    <a:lin ang="5400000" scaled="1"/>
                  </a:gradFill>
                  <a:latin typeface="Segoe"/>
                </a:rPr>
                <a:t>IoT and Operational Technology</a:t>
              </a:r>
            </a:p>
          </p:txBody>
        </p:sp>
        <p:sp>
          <p:nvSpPr>
            <p:cNvPr id="553" name="IoT">
              <a:extLst>
                <a:ext uri="{FF2B5EF4-FFF2-40B4-BE49-F238E27FC236}">
                  <a16:creationId xmlns:a16="http://schemas.microsoft.com/office/drawing/2014/main" id="{A590417D-DD59-4D57-8984-6587158FF907}"/>
                </a:ext>
              </a:extLst>
            </p:cNvPr>
            <p:cNvSpPr>
              <a:spLocks noChangeAspect="1" noEditPoints="1"/>
            </p:cNvSpPr>
            <p:nvPr/>
          </p:nvSpPr>
          <p:spPr bwMode="auto">
            <a:xfrm>
              <a:off x="2347820" y="5549533"/>
              <a:ext cx="184761" cy="18505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4224"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a:endParaRPr>
            </a:p>
          </p:txBody>
        </p:sp>
      </p:grpSp>
      <p:sp>
        <p:nvSpPr>
          <p:cNvPr id="562" name="Rectangle 561">
            <a:extLst>
              <a:ext uri="{FF2B5EF4-FFF2-40B4-BE49-F238E27FC236}">
                <a16:creationId xmlns:a16="http://schemas.microsoft.com/office/drawing/2014/main" id="{54630357-784F-40AC-A0AB-995EBF460BA8}"/>
              </a:ext>
            </a:extLst>
          </p:cNvPr>
          <p:cNvSpPr/>
          <p:nvPr/>
        </p:nvSpPr>
        <p:spPr>
          <a:xfrm rot="16200000">
            <a:off x="1622921" y="4781139"/>
            <a:ext cx="1203677" cy="266164"/>
          </a:xfrm>
          <a:prstGeom prst="rect">
            <a:avLst/>
          </a:prstGeom>
          <a:solidFill>
            <a:schemeClr val="bg1">
              <a:lumMod val="95000"/>
            </a:schemeClr>
          </a:solidFill>
        </p:spPr>
        <p:txBody>
          <a:bodyPr wrap="square" lIns="46630" rIns="46630">
            <a:spAutoFit/>
          </a:bodyPr>
          <a:lstStyle/>
          <a:p>
            <a:pPr algn="ctr" defTabSz="932597">
              <a:defRPr/>
            </a:pPr>
            <a:r>
              <a:rPr lang="en-US" sz="1096" b="1">
                <a:gradFill>
                  <a:gsLst>
                    <a:gs pos="0">
                      <a:srgbClr val="505050"/>
                    </a:gs>
                    <a:gs pos="100000">
                      <a:srgbClr val="505050"/>
                    </a:gs>
                  </a:gsLst>
                  <a:lin ang="5400000" scaled="1"/>
                </a:gradFill>
                <a:latin typeface="Segoe"/>
              </a:rPr>
              <a:t>Intranet Servers</a:t>
            </a:r>
          </a:p>
        </p:txBody>
      </p:sp>
      <p:sp>
        <p:nvSpPr>
          <p:cNvPr id="510" name="Rectangle 509">
            <a:extLst>
              <a:ext uri="{FF2B5EF4-FFF2-40B4-BE49-F238E27FC236}">
                <a16:creationId xmlns:a16="http://schemas.microsoft.com/office/drawing/2014/main" id="{6ECCD49E-51AE-4DD3-AE0C-3543F282C7EB}"/>
              </a:ext>
            </a:extLst>
          </p:cNvPr>
          <p:cNvSpPr/>
          <p:nvPr/>
        </p:nvSpPr>
        <p:spPr>
          <a:xfrm rot="16200000">
            <a:off x="1783361" y="3538823"/>
            <a:ext cx="928690" cy="266164"/>
          </a:xfrm>
          <a:prstGeom prst="rect">
            <a:avLst/>
          </a:prstGeom>
          <a:solidFill>
            <a:schemeClr val="bg1">
              <a:lumMod val="95000"/>
            </a:schemeClr>
          </a:solidFill>
        </p:spPr>
        <p:txBody>
          <a:bodyPr wrap="square">
            <a:spAutoFit/>
          </a:bodyPr>
          <a:lstStyle/>
          <a:p>
            <a:pPr algn="ctr" defTabSz="932597">
              <a:defRPr/>
            </a:pPr>
            <a:r>
              <a:rPr lang="en-US" sz="1096" b="1">
                <a:gradFill>
                  <a:gsLst>
                    <a:gs pos="0">
                      <a:srgbClr val="505050"/>
                    </a:gs>
                    <a:gs pos="100000">
                      <a:srgbClr val="505050"/>
                    </a:gs>
                  </a:gsLst>
                  <a:lin ang="5400000" scaled="1"/>
                </a:gradFill>
                <a:latin typeface="Segoe"/>
              </a:rPr>
              <a:t>Extranet</a:t>
            </a:r>
          </a:p>
        </p:txBody>
      </p:sp>
      <p:sp>
        <p:nvSpPr>
          <p:cNvPr id="152" name="Rectangle 151">
            <a:extLst>
              <a:ext uri="{FF2B5EF4-FFF2-40B4-BE49-F238E27FC236}">
                <a16:creationId xmlns:a16="http://schemas.microsoft.com/office/drawing/2014/main" id="{E9A1C1E5-5EB0-4F4F-B33A-2FD16A538B73}"/>
              </a:ext>
            </a:extLst>
          </p:cNvPr>
          <p:cNvSpPr/>
          <p:nvPr/>
        </p:nvSpPr>
        <p:spPr bwMode="auto">
          <a:xfrm>
            <a:off x="4341807" y="3209346"/>
            <a:ext cx="535032" cy="1923226"/>
          </a:xfrm>
          <a:prstGeom prst="rect">
            <a:avLst/>
          </a:prstGeom>
          <a:solidFill>
            <a:srgbClr val="F5B80B">
              <a:alpha val="2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93260" rIns="46630" bIns="93260"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09" name="Rectangle 508">
            <a:extLst>
              <a:ext uri="{FF2B5EF4-FFF2-40B4-BE49-F238E27FC236}">
                <a16:creationId xmlns:a16="http://schemas.microsoft.com/office/drawing/2014/main" id="{763F8F1F-DD93-463D-A3D7-CEFE1007A229}"/>
              </a:ext>
            </a:extLst>
          </p:cNvPr>
          <p:cNvSpPr/>
          <p:nvPr/>
        </p:nvSpPr>
        <p:spPr bwMode="auto">
          <a:xfrm>
            <a:off x="2107122" y="3201108"/>
            <a:ext cx="4281374" cy="942318"/>
          </a:xfrm>
          <a:prstGeom prst="rect">
            <a:avLst/>
          </a:pr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14" name="Freeform: Shape 13">
            <a:extLst>
              <a:ext uri="{FF2B5EF4-FFF2-40B4-BE49-F238E27FC236}">
                <a16:creationId xmlns:a16="http://schemas.microsoft.com/office/drawing/2014/main" id="{B502811E-8B98-4B54-A2E6-F18DCAD31C7A}"/>
              </a:ext>
            </a:extLst>
          </p:cNvPr>
          <p:cNvSpPr/>
          <p:nvPr/>
        </p:nvSpPr>
        <p:spPr bwMode="auto">
          <a:xfrm>
            <a:off x="187402" y="4025737"/>
            <a:ext cx="6196631" cy="1497346"/>
          </a:xfrm>
          <a:custGeom>
            <a:avLst/>
            <a:gdLst>
              <a:gd name="connsiteX0" fmla="*/ 0 w 6075680"/>
              <a:gd name="connsiteY0" fmla="*/ 1671320 h 1671320"/>
              <a:gd name="connsiteX1" fmla="*/ 0 w 6075680"/>
              <a:gd name="connsiteY1" fmla="*/ 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671320 h 1671320"/>
              <a:gd name="connsiteX1" fmla="*/ 0 w 6075680"/>
              <a:gd name="connsiteY1" fmla="*/ 208280 h 1671320"/>
              <a:gd name="connsiteX2" fmla="*/ 1681480 w 6075680"/>
              <a:gd name="connsiteY2" fmla="*/ 0 h 1671320"/>
              <a:gd name="connsiteX3" fmla="*/ 1681480 w 6075680"/>
              <a:gd name="connsiteY3" fmla="*/ 482600 h 1671320"/>
              <a:gd name="connsiteX4" fmla="*/ 6075680 w 6075680"/>
              <a:gd name="connsiteY4" fmla="*/ 482600 h 1671320"/>
              <a:gd name="connsiteX5" fmla="*/ 6075680 w 6075680"/>
              <a:gd name="connsiteY5" fmla="*/ 1666240 h 1671320"/>
              <a:gd name="connsiteX6" fmla="*/ 0 w 6075680"/>
              <a:gd name="connsiteY6" fmla="*/ 1671320 h 1671320"/>
              <a:gd name="connsiteX0" fmla="*/ 0 w 6075680"/>
              <a:gd name="connsiteY0" fmla="*/ 1468120 h 1468120"/>
              <a:gd name="connsiteX1" fmla="*/ 0 w 6075680"/>
              <a:gd name="connsiteY1" fmla="*/ 5080 h 1468120"/>
              <a:gd name="connsiteX2" fmla="*/ 1676400 w 6075680"/>
              <a:gd name="connsiteY2" fmla="*/ 0 h 1468120"/>
              <a:gd name="connsiteX3" fmla="*/ 1681480 w 6075680"/>
              <a:gd name="connsiteY3" fmla="*/ 279400 h 1468120"/>
              <a:gd name="connsiteX4" fmla="*/ 6075680 w 6075680"/>
              <a:gd name="connsiteY4" fmla="*/ 279400 h 1468120"/>
              <a:gd name="connsiteX5" fmla="*/ 6075680 w 6075680"/>
              <a:gd name="connsiteY5" fmla="*/ 1463040 h 1468120"/>
              <a:gd name="connsiteX6" fmla="*/ 0 w 6075680"/>
              <a:gd name="connsiteY6" fmla="*/ 1468120 h 1468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75680" h="1468120">
                <a:moveTo>
                  <a:pt x="0" y="1468120"/>
                </a:moveTo>
                <a:lnTo>
                  <a:pt x="0" y="5080"/>
                </a:lnTo>
                <a:lnTo>
                  <a:pt x="1676400" y="0"/>
                </a:lnTo>
                <a:cubicBezTo>
                  <a:pt x="1678093" y="93133"/>
                  <a:pt x="1679787" y="186267"/>
                  <a:pt x="1681480" y="279400"/>
                </a:cubicBezTo>
                <a:lnTo>
                  <a:pt x="6075680" y="279400"/>
                </a:lnTo>
                <a:lnTo>
                  <a:pt x="6075680" y="1463040"/>
                </a:lnTo>
                <a:lnTo>
                  <a:pt x="0" y="1468120"/>
                </a:lnTo>
                <a:close/>
              </a:path>
            </a:pathLst>
          </a:custGeom>
          <a:noFill/>
          <a:ln w="19050">
            <a:solidFill>
              <a:schemeClr val="tx2"/>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latin typeface="Segoe UI"/>
              <a:cs typeface="Segoe UI" pitchFamily="34" charset="0"/>
            </a:endParaRPr>
          </a:p>
        </p:txBody>
      </p:sp>
      <p:grpSp>
        <p:nvGrpSpPr>
          <p:cNvPr id="33" name="Group 32">
            <a:extLst>
              <a:ext uri="{FF2B5EF4-FFF2-40B4-BE49-F238E27FC236}">
                <a16:creationId xmlns:a16="http://schemas.microsoft.com/office/drawing/2014/main" id="{52D17B2D-D338-4AF2-A159-8494DEDAF906}"/>
              </a:ext>
            </a:extLst>
          </p:cNvPr>
          <p:cNvGrpSpPr/>
          <p:nvPr/>
        </p:nvGrpSpPr>
        <p:grpSpPr>
          <a:xfrm>
            <a:off x="2667608" y="3087596"/>
            <a:ext cx="3118647" cy="2083626"/>
            <a:chOff x="2614674" y="3027330"/>
            <a:chExt cx="3057775" cy="2042956"/>
          </a:xfrm>
        </p:grpSpPr>
        <p:cxnSp>
          <p:nvCxnSpPr>
            <p:cNvPr id="709" name="Straight Connector 708">
              <a:extLst>
                <a:ext uri="{FF2B5EF4-FFF2-40B4-BE49-F238E27FC236}">
                  <a16:creationId xmlns:a16="http://schemas.microsoft.com/office/drawing/2014/main" id="{E9568F12-BDB6-4786-9FDF-9011B5792C49}"/>
                </a:ext>
              </a:extLst>
            </p:cNvPr>
            <p:cNvCxnSpPr>
              <a:cxnSpLocks/>
              <a:endCxn id="120" idx="2"/>
            </p:cNvCxnSpPr>
            <p:nvPr/>
          </p:nvCxnSpPr>
          <p:spPr>
            <a:xfrm flipH="1">
              <a:off x="3483099" y="3027330"/>
              <a:ext cx="2390" cy="2042956"/>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0A9E273B-5B93-4B15-A8B3-F722EB239E57}"/>
                </a:ext>
              </a:extLst>
            </p:cNvPr>
            <p:cNvGrpSpPr/>
            <p:nvPr/>
          </p:nvGrpSpPr>
          <p:grpSpPr>
            <a:xfrm>
              <a:off x="3263369" y="4932189"/>
              <a:ext cx="2409080" cy="100096"/>
              <a:chOff x="1121512" y="4577223"/>
              <a:chExt cx="2941905" cy="110522"/>
            </a:xfrm>
          </p:grpSpPr>
          <p:cxnSp>
            <p:nvCxnSpPr>
              <p:cNvPr id="8" name="Straight Connector 7">
                <a:extLst>
                  <a:ext uri="{FF2B5EF4-FFF2-40B4-BE49-F238E27FC236}">
                    <a16:creationId xmlns:a16="http://schemas.microsoft.com/office/drawing/2014/main" id="{BAD359AE-970F-49F6-8BF0-C65C066D7E18}"/>
                  </a:ext>
                </a:extLst>
              </p:cNvPr>
              <p:cNvCxnSpPr>
                <a:cxnSpLocks/>
              </p:cNvCxnSpPr>
              <p:nvPr/>
            </p:nvCxnSpPr>
            <p:spPr>
              <a:xfrm>
                <a:off x="1121512" y="4687745"/>
                <a:ext cx="2941905"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375" name="Straight Connector 374">
                <a:extLst>
                  <a:ext uri="{FF2B5EF4-FFF2-40B4-BE49-F238E27FC236}">
                    <a16:creationId xmlns:a16="http://schemas.microsoft.com/office/drawing/2014/main" id="{DBBBA388-B4F3-4D28-AC63-BBF5C4360F27}"/>
                  </a:ext>
                </a:extLst>
              </p:cNvPr>
              <p:cNvCxnSpPr>
                <a:cxnSpLocks/>
              </p:cNvCxnSpPr>
              <p:nvPr/>
            </p:nvCxnSpPr>
            <p:spPr>
              <a:xfrm>
                <a:off x="4063417" y="4590891"/>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89" name="Straight Connector 488">
                <a:extLst>
                  <a:ext uri="{FF2B5EF4-FFF2-40B4-BE49-F238E27FC236}">
                    <a16:creationId xmlns:a16="http://schemas.microsoft.com/office/drawing/2014/main" id="{650168E9-E0D4-42C0-B58B-A1198F0386A4}"/>
                  </a:ext>
                </a:extLst>
              </p:cNvPr>
              <p:cNvCxnSpPr>
                <a:cxnSpLocks/>
              </p:cNvCxnSpPr>
              <p:nvPr/>
            </p:nvCxnSpPr>
            <p:spPr>
              <a:xfrm>
                <a:off x="1125389" y="4585112"/>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0" name="Straight Connector 489">
                <a:extLst>
                  <a:ext uri="{FF2B5EF4-FFF2-40B4-BE49-F238E27FC236}">
                    <a16:creationId xmlns:a16="http://schemas.microsoft.com/office/drawing/2014/main" id="{A7CFA49A-0FE0-4333-B570-F1BD3EC316E7}"/>
                  </a:ext>
                </a:extLst>
              </p:cNvPr>
              <p:cNvCxnSpPr>
                <a:cxnSpLocks/>
              </p:cNvCxnSpPr>
              <p:nvPr/>
            </p:nvCxnSpPr>
            <p:spPr>
              <a:xfrm>
                <a:off x="1878817" y="45772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493" name="Straight Connector 492">
                <a:extLst>
                  <a:ext uri="{FF2B5EF4-FFF2-40B4-BE49-F238E27FC236}">
                    <a16:creationId xmlns:a16="http://schemas.microsoft.com/office/drawing/2014/main" id="{C03CC399-2320-4359-95D4-F4C1E5F0961B}"/>
                  </a:ext>
                </a:extLst>
              </p:cNvPr>
              <p:cNvCxnSpPr>
                <a:cxnSpLocks/>
              </p:cNvCxnSpPr>
              <p:nvPr/>
            </p:nvCxnSpPr>
            <p:spPr>
              <a:xfrm>
                <a:off x="2645526" y="4583623"/>
                <a:ext cx="0" cy="93983"/>
              </a:xfrm>
              <a:prstGeom prst="line">
                <a:avLst/>
              </a:pr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120" name="Graphic 119">
              <a:extLst>
                <a:ext uri="{FF2B5EF4-FFF2-40B4-BE49-F238E27FC236}">
                  <a16:creationId xmlns:a16="http://schemas.microsoft.com/office/drawing/2014/main" id="{C3016580-9B6F-4370-9CDB-00CB168484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96121" y="4968297"/>
              <a:ext cx="373956" cy="101989"/>
            </a:xfrm>
            <a:prstGeom prst="rect">
              <a:avLst/>
            </a:prstGeom>
          </p:spPr>
        </p:pic>
        <p:pic>
          <p:nvPicPr>
            <p:cNvPr id="710" name="Graphic 709">
              <a:extLst>
                <a:ext uri="{FF2B5EF4-FFF2-40B4-BE49-F238E27FC236}">
                  <a16:creationId xmlns:a16="http://schemas.microsoft.com/office/drawing/2014/main" id="{CB1D2C0D-E006-4B23-8877-788EA47094A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12268" y="3989053"/>
              <a:ext cx="155363" cy="144264"/>
            </a:xfrm>
            <a:prstGeom prst="rect">
              <a:avLst/>
            </a:prstGeom>
          </p:spPr>
        </p:pic>
        <p:cxnSp>
          <p:nvCxnSpPr>
            <p:cNvPr id="202" name="Straight Connector 201">
              <a:extLst>
                <a:ext uri="{FF2B5EF4-FFF2-40B4-BE49-F238E27FC236}">
                  <a16:creationId xmlns:a16="http://schemas.microsoft.com/office/drawing/2014/main" id="{DEF14F5E-A9F1-49E8-B80F-3DD8F6374A7C}"/>
                </a:ext>
              </a:extLst>
            </p:cNvPr>
            <p:cNvCxnSpPr>
              <a:cxnSpLocks/>
            </p:cNvCxnSpPr>
            <p:nvPr/>
          </p:nvCxnSpPr>
          <p:spPr>
            <a:xfrm>
              <a:off x="2614674" y="3915841"/>
              <a:ext cx="1824456" cy="0"/>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212" name="Straight Connector 211">
              <a:extLst>
                <a:ext uri="{FF2B5EF4-FFF2-40B4-BE49-F238E27FC236}">
                  <a16:creationId xmlns:a16="http://schemas.microsoft.com/office/drawing/2014/main" id="{EE171817-09FA-430B-B729-CA2574A6DDF9}"/>
                </a:ext>
              </a:extLst>
            </p:cNvPr>
            <p:cNvCxnSpPr/>
            <p:nvPr/>
          </p:nvCxnSpPr>
          <p:spPr>
            <a:xfrm>
              <a:off x="4447393"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cxnSp>
          <p:nvCxnSpPr>
            <p:cNvPr id="727" name="Straight Connector 726">
              <a:extLst>
                <a:ext uri="{FF2B5EF4-FFF2-40B4-BE49-F238E27FC236}">
                  <a16:creationId xmlns:a16="http://schemas.microsoft.com/office/drawing/2014/main" id="{64CC8E28-889A-42AE-BC46-62AB329051E9}"/>
                </a:ext>
              </a:extLst>
            </p:cNvPr>
            <p:cNvCxnSpPr/>
            <p:nvPr/>
          </p:nvCxnSpPr>
          <p:spPr>
            <a:xfrm>
              <a:off x="3857342" y="3837347"/>
              <a:ext cx="0" cy="85431"/>
            </a:xfrm>
            <a:prstGeom prst="line">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cxnSp>
        <p:pic>
          <p:nvPicPr>
            <p:cNvPr id="728" name="Graphic 727">
              <a:extLst>
                <a:ext uri="{FF2B5EF4-FFF2-40B4-BE49-F238E27FC236}">
                  <a16:creationId xmlns:a16="http://schemas.microsoft.com/office/drawing/2014/main" id="{BD13DC4B-891F-412F-953A-99D8BD0F91D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0454" y="3455968"/>
              <a:ext cx="179094" cy="97688"/>
            </a:xfrm>
            <a:prstGeom prst="rect">
              <a:avLst/>
            </a:prstGeom>
          </p:spPr>
        </p:pic>
        <p:pic>
          <p:nvPicPr>
            <p:cNvPr id="154" name="Graphic 153">
              <a:extLst>
                <a:ext uri="{FF2B5EF4-FFF2-40B4-BE49-F238E27FC236}">
                  <a16:creationId xmlns:a16="http://schemas.microsoft.com/office/drawing/2014/main" id="{65A36AA8-A9F1-41B2-A4AB-7465E03C232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853121"/>
              <a:ext cx="179094" cy="97688"/>
            </a:xfrm>
            <a:prstGeom prst="rect">
              <a:avLst/>
            </a:prstGeom>
          </p:spPr>
        </p:pic>
        <p:pic>
          <p:nvPicPr>
            <p:cNvPr id="726" name="Graphic 725">
              <a:extLst>
                <a:ext uri="{FF2B5EF4-FFF2-40B4-BE49-F238E27FC236}">
                  <a16:creationId xmlns:a16="http://schemas.microsoft.com/office/drawing/2014/main" id="{C91DB333-653E-4081-B961-A1BA261D38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94372" y="3083790"/>
              <a:ext cx="179094" cy="97688"/>
            </a:xfrm>
            <a:prstGeom prst="rect">
              <a:avLst/>
            </a:prstGeom>
          </p:spPr>
        </p:pic>
      </p:grpSp>
      <p:grpSp>
        <p:nvGrpSpPr>
          <p:cNvPr id="25" name="Group 24">
            <a:extLst>
              <a:ext uri="{FF2B5EF4-FFF2-40B4-BE49-F238E27FC236}">
                <a16:creationId xmlns:a16="http://schemas.microsoft.com/office/drawing/2014/main" id="{1D2B6E65-2C6E-47A4-86EA-BE343E742049}"/>
              </a:ext>
            </a:extLst>
          </p:cNvPr>
          <p:cNvGrpSpPr/>
          <p:nvPr/>
        </p:nvGrpSpPr>
        <p:grpSpPr>
          <a:xfrm>
            <a:off x="8672763" y="105273"/>
            <a:ext cx="3570098" cy="1355523"/>
            <a:chOff x="8502616" y="103218"/>
            <a:chExt cx="3500414" cy="1329065"/>
          </a:xfrm>
        </p:grpSpPr>
        <p:sp>
          <p:nvSpPr>
            <p:cNvPr id="556" name="Freeform: Shape 555">
              <a:extLst>
                <a:ext uri="{FF2B5EF4-FFF2-40B4-BE49-F238E27FC236}">
                  <a16:creationId xmlns:a16="http://schemas.microsoft.com/office/drawing/2014/main" id="{A1ECC2D6-EEC8-457F-BB5F-0AE8F85B7DCE}"/>
                </a:ext>
              </a:extLst>
            </p:cNvPr>
            <p:cNvSpPr/>
            <p:nvPr/>
          </p:nvSpPr>
          <p:spPr bwMode="auto">
            <a:xfrm>
              <a:off x="8502616" y="103218"/>
              <a:ext cx="3498214" cy="1329065"/>
            </a:xfrm>
            <a:custGeom>
              <a:avLst/>
              <a:gdLst>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717260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0" fmla="*/ 0 w 3587842"/>
                <a:gd name="connsiteY0" fmla="*/ 0 h 1329065"/>
                <a:gd name="connsiteX1" fmla="*/ 3587842 w 3587842"/>
                <a:gd name="connsiteY1" fmla="*/ 0 h 1329065"/>
                <a:gd name="connsiteX2" fmla="*/ 3587842 w 3587842"/>
                <a:gd name="connsiteY2" fmla="*/ 1038838 h 1329065"/>
                <a:gd name="connsiteX3" fmla="*/ 1717260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 name="connsiteX0" fmla="*/ 0 w 3587842"/>
                <a:gd name="connsiteY0" fmla="*/ 0 h 1329065"/>
                <a:gd name="connsiteX1" fmla="*/ 3587842 w 3587842"/>
                <a:gd name="connsiteY1" fmla="*/ 0 h 1329065"/>
                <a:gd name="connsiteX2" fmla="*/ 3587842 w 3587842"/>
                <a:gd name="connsiteY2" fmla="*/ 1038838 h 1329065"/>
                <a:gd name="connsiteX3" fmla="*/ 1663974 w 3587842"/>
                <a:gd name="connsiteY3" fmla="*/ 1038838 h 1329065"/>
                <a:gd name="connsiteX4" fmla="*/ 1663974 w 3587842"/>
                <a:gd name="connsiteY4" fmla="*/ 1329065 h 1329065"/>
                <a:gd name="connsiteX5" fmla="*/ 0 w 3587842"/>
                <a:gd name="connsiteY5" fmla="*/ 1329065 h 1329065"/>
                <a:gd name="connsiteX6" fmla="*/ 0 w 3587842"/>
                <a:gd name="connsiteY6" fmla="*/ 1038838 h 1329065"/>
                <a:gd name="connsiteX7" fmla="*/ 0 w 3587842"/>
                <a:gd name="connsiteY7" fmla="*/ 1038548 h 1329065"/>
                <a:gd name="connsiteX8" fmla="*/ 0 w 3587842"/>
                <a:gd name="connsiteY8" fmla="*/ 0 h 132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87842" h="1329065">
                  <a:moveTo>
                    <a:pt x="0" y="0"/>
                  </a:moveTo>
                  <a:lnTo>
                    <a:pt x="3587842" y="0"/>
                  </a:lnTo>
                  <a:lnTo>
                    <a:pt x="3587842" y="1038838"/>
                  </a:lnTo>
                  <a:lnTo>
                    <a:pt x="1663974" y="1038838"/>
                  </a:lnTo>
                  <a:lnTo>
                    <a:pt x="1663974" y="1329065"/>
                  </a:lnTo>
                  <a:lnTo>
                    <a:pt x="0" y="1329065"/>
                  </a:lnTo>
                  <a:lnTo>
                    <a:pt x="0" y="1038838"/>
                  </a:lnTo>
                  <a:lnTo>
                    <a:pt x="0" y="1038548"/>
                  </a:lnTo>
                  <a:lnTo>
                    <a:pt x="0" y="0"/>
                  </a:lnTo>
                  <a:close/>
                </a:path>
              </a:pathLst>
            </a:cu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483" name="Rectangle 482">
              <a:extLst>
                <a:ext uri="{FF2B5EF4-FFF2-40B4-BE49-F238E27FC236}">
                  <a16:creationId xmlns:a16="http://schemas.microsoft.com/office/drawing/2014/main" id="{683B3E27-5CEA-4665-AE95-53E3E02BE90B}"/>
                </a:ext>
              </a:extLst>
            </p:cNvPr>
            <p:cNvSpPr/>
            <p:nvPr/>
          </p:nvSpPr>
          <p:spPr>
            <a:xfrm>
              <a:off x="8502616" y="103218"/>
              <a:ext cx="3500414" cy="260969"/>
            </a:xfrm>
            <a:prstGeom prst="rect">
              <a:avLst/>
            </a:prstGeom>
            <a:solidFill>
              <a:schemeClr val="bg1">
                <a:lumMod val="50000"/>
              </a:schemeClr>
            </a:solidFill>
          </p:spPr>
          <p:txBody>
            <a:bodyPr wrap="square" anchor="t" anchorCtr="0">
              <a:spAutoFit/>
            </a:bodyPr>
            <a:lstStyle/>
            <a:p>
              <a:pPr defTabSz="932597">
                <a:defRPr/>
              </a:pPr>
              <a:r>
                <a:rPr lang="en-US" sz="1096" b="1">
                  <a:gradFill>
                    <a:gsLst>
                      <a:gs pos="0">
                        <a:srgbClr val="FFFFFF"/>
                      </a:gs>
                      <a:gs pos="100000">
                        <a:srgbClr val="FFFFFF"/>
                      </a:gs>
                    </a:gsLst>
                    <a:lin ang="5400000" scaled="1"/>
                  </a:gradFill>
                  <a:latin typeface="Segoe"/>
                </a:rPr>
                <a:t>Software as a Service</a:t>
              </a:r>
            </a:p>
          </p:txBody>
        </p:sp>
      </p:grpSp>
      <p:sp>
        <p:nvSpPr>
          <p:cNvPr id="419" name="Rectangle 418">
            <a:extLst>
              <a:ext uri="{FF2B5EF4-FFF2-40B4-BE49-F238E27FC236}">
                <a16:creationId xmlns:a16="http://schemas.microsoft.com/office/drawing/2014/main" id="{5EB95F04-038D-4A6A-819C-FD0B49733238}"/>
              </a:ext>
            </a:extLst>
          </p:cNvPr>
          <p:cNvSpPr/>
          <p:nvPr/>
        </p:nvSpPr>
        <p:spPr bwMode="auto">
          <a:xfrm>
            <a:off x="8672762" y="1560322"/>
            <a:ext cx="1660034" cy="4740676"/>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35" name="Connector: Elbow 34">
            <a:extLst>
              <a:ext uri="{FF2B5EF4-FFF2-40B4-BE49-F238E27FC236}">
                <a16:creationId xmlns:a16="http://schemas.microsoft.com/office/drawing/2014/main" id="{4B151B1C-8727-499D-AA3F-92C3D3CFF5D8}"/>
              </a:ext>
            </a:extLst>
          </p:cNvPr>
          <p:cNvCxnSpPr>
            <a:endCxn id="462" idx="1"/>
          </p:cNvCxnSpPr>
          <p:nvPr/>
        </p:nvCxnSpPr>
        <p:spPr>
          <a:xfrm rot="16200000" flipH="1">
            <a:off x="6864860" y="4093500"/>
            <a:ext cx="3894113" cy="103334"/>
          </a:xfrm>
          <a:prstGeom prst="bentConnector2">
            <a:avLst/>
          </a:prstGeom>
          <a:ln w="28575">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2" name="Straight Connector 611">
            <a:extLst>
              <a:ext uri="{FF2B5EF4-FFF2-40B4-BE49-F238E27FC236}">
                <a16:creationId xmlns:a16="http://schemas.microsoft.com/office/drawing/2014/main" id="{C4D5DBA3-7806-4858-A0EF-EBC3CA3218B5}"/>
              </a:ext>
            </a:extLst>
          </p:cNvPr>
          <p:cNvCxnSpPr>
            <a:cxnSpLocks/>
          </p:cNvCxnSpPr>
          <p:nvPr/>
        </p:nvCxnSpPr>
        <p:spPr>
          <a:xfrm>
            <a:off x="2002239" y="860191"/>
            <a:ext cx="0" cy="783814"/>
          </a:xfrm>
          <a:prstGeom prst="line">
            <a:avLst/>
          </a:prstGeom>
          <a:noFill/>
          <a:ln w="38100" cap="flat" cmpd="sng" algn="ctr">
            <a:solidFill>
              <a:srgbClr val="505050"/>
            </a:solidFill>
            <a:prstDash val="solid"/>
            <a:headEnd type="none"/>
            <a:tailEnd type="none"/>
          </a:ln>
          <a:effectLst/>
        </p:spPr>
      </p:cxnSp>
      <p:cxnSp>
        <p:nvCxnSpPr>
          <p:cNvPr id="733" name="Connector: Elbow 732">
            <a:extLst>
              <a:ext uri="{FF2B5EF4-FFF2-40B4-BE49-F238E27FC236}">
                <a16:creationId xmlns:a16="http://schemas.microsoft.com/office/drawing/2014/main" id="{D5A8D2D0-54F0-4A7F-8639-B35A00D88B6C}"/>
              </a:ext>
            </a:extLst>
          </p:cNvPr>
          <p:cNvCxnSpPr>
            <a:cxnSpLocks/>
            <a:endCxn id="459" idx="1"/>
          </p:cNvCxnSpPr>
          <p:nvPr/>
        </p:nvCxnSpPr>
        <p:spPr>
          <a:xfrm rot="16200000" flipH="1">
            <a:off x="9109226" y="3303026"/>
            <a:ext cx="2799943" cy="173682"/>
          </a:xfrm>
          <a:prstGeom prst="bentConnector2">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C55BE7C5-C1B1-4448-AAC9-2C854664B595}"/>
              </a:ext>
            </a:extLst>
          </p:cNvPr>
          <p:cNvCxnSpPr>
            <a:cxnSpLocks/>
            <a:endCxn id="92" idx="1"/>
          </p:cNvCxnSpPr>
          <p:nvPr/>
        </p:nvCxnSpPr>
        <p:spPr>
          <a:xfrm rot="10800000" flipV="1">
            <a:off x="299163" y="2037939"/>
            <a:ext cx="9833239" cy="1420718"/>
          </a:xfrm>
          <a:prstGeom prst="bentConnector3">
            <a:avLst>
              <a:gd name="adj1" fmla="val 102371"/>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61" name="Rectangle 560">
            <a:extLst>
              <a:ext uri="{FF2B5EF4-FFF2-40B4-BE49-F238E27FC236}">
                <a16:creationId xmlns:a16="http://schemas.microsoft.com/office/drawing/2014/main" id="{CECADA6B-6F4D-4C04-B176-D9B01338770C}"/>
              </a:ext>
            </a:extLst>
          </p:cNvPr>
          <p:cNvSpPr/>
          <p:nvPr/>
        </p:nvSpPr>
        <p:spPr bwMode="auto">
          <a:xfrm>
            <a:off x="550915" y="4105110"/>
            <a:ext cx="5826956" cy="190239"/>
          </a:xfrm>
          <a:prstGeom prst="rect">
            <a:avLst/>
          </a:prstGeom>
          <a:noFill/>
        </p:spPr>
        <p:txBody>
          <a:bodyPr wrap="square" rtlCol="0">
            <a:spAutoFit/>
          </a:bodyPr>
          <a:lstStyle/>
          <a:p>
            <a:pPr defTabSz="932597">
              <a:defRPr/>
            </a:pPr>
            <a:endParaRPr lang="en-US" sz="612" b="1" err="1">
              <a:gradFill>
                <a:gsLst>
                  <a:gs pos="0">
                    <a:srgbClr val="FFFFFF"/>
                  </a:gs>
                  <a:gs pos="100000">
                    <a:srgbClr val="FFFFFF"/>
                  </a:gs>
                </a:gsLst>
                <a:lin ang="5400000" scaled="1"/>
              </a:gradFill>
              <a:latin typeface="Segoe UI" panose="020B0502040204020203" pitchFamily="34" charset="0"/>
              <a:cs typeface="Segoe UI" panose="020B0502040204020203" pitchFamily="34" charset="0"/>
            </a:endParaRPr>
          </a:p>
        </p:txBody>
      </p:sp>
      <p:cxnSp>
        <p:nvCxnSpPr>
          <p:cNvPr id="93" name="Connector: Elbow 92">
            <a:extLst>
              <a:ext uri="{FF2B5EF4-FFF2-40B4-BE49-F238E27FC236}">
                <a16:creationId xmlns:a16="http://schemas.microsoft.com/office/drawing/2014/main" id="{1A740571-9366-437D-B37B-8614158BCB0B}"/>
              </a:ext>
            </a:extLst>
          </p:cNvPr>
          <p:cNvCxnSpPr>
            <a:cxnSpLocks/>
          </p:cNvCxnSpPr>
          <p:nvPr/>
        </p:nvCxnSpPr>
        <p:spPr>
          <a:xfrm flipV="1">
            <a:off x="8453650" y="1749842"/>
            <a:ext cx="2131482" cy="194217"/>
          </a:xfrm>
          <a:prstGeom prst="bentConnector3">
            <a:avLst>
              <a:gd name="adj1" fmla="val 92386"/>
            </a:avLst>
          </a:prstGeom>
          <a:ln w="19050">
            <a:solidFill>
              <a:schemeClr val="tx1">
                <a:lumMod val="60000"/>
                <a:lumOff val="40000"/>
              </a:schemeClr>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2191215E-3CE0-4784-AFC2-9A50F6E3D8DA}"/>
              </a:ext>
            </a:extLst>
          </p:cNvPr>
          <p:cNvSpPr txBox="1"/>
          <p:nvPr/>
        </p:nvSpPr>
        <p:spPr>
          <a:xfrm>
            <a:off x="458333" y="2437101"/>
            <a:ext cx="1184005" cy="430309"/>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Unmanaged &amp; </a:t>
            </a:r>
          </a:p>
          <a:p>
            <a:pPr defTabSz="932597">
              <a:defRPr/>
            </a:pPr>
            <a:r>
              <a:rPr lang="en-US" sz="1071">
                <a:gradFill>
                  <a:gsLst>
                    <a:gs pos="0">
                      <a:srgbClr val="505050"/>
                    </a:gs>
                    <a:gs pos="100000">
                      <a:srgbClr val="505050"/>
                    </a:gs>
                  </a:gsLst>
                  <a:lin ang="5400000" scaled="1"/>
                </a:gradFill>
              </a:rPr>
              <a:t>Mobile Devices</a:t>
            </a:r>
          </a:p>
        </p:txBody>
      </p:sp>
      <p:grpSp>
        <p:nvGrpSpPr>
          <p:cNvPr id="48" name="Group 47">
            <a:extLst>
              <a:ext uri="{FF2B5EF4-FFF2-40B4-BE49-F238E27FC236}">
                <a16:creationId xmlns:a16="http://schemas.microsoft.com/office/drawing/2014/main" id="{BFC65816-92B6-45F8-8B56-B9FE7300B40A}"/>
              </a:ext>
            </a:extLst>
          </p:cNvPr>
          <p:cNvGrpSpPr/>
          <p:nvPr/>
        </p:nvGrpSpPr>
        <p:grpSpPr>
          <a:xfrm>
            <a:off x="1379714" y="2913396"/>
            <a:ext cx="389692" cy="294164"/>
            <a:chOff x="7987238" y="1610486"/>
            <a:chExt cx="506061" cy="382007"/>
          </a:xfrm>
        </p:grpSpPr>
        <p:sp>
          <p:nvSpPr>
            <p:cNvPr id="49" name="Rectangle 48">
              <a:extLst>
                <a:ext uri="{FF2B5EF4-FFF2-40B4-BE49-F238E27FC236}">
                  <a16:creationId xmlns:a16="http://schemas.microsoft.com/office/drawing/2014/main" id="{5AD2C425-30AF-4C52-B5B1-5E94C2C675FB}"/>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0" name="Group 49">
              <a:extLst>
                <a:ext uri="{FF2B5EF4-FFF2-40B4-BE49-F238E27FC236}">
                  <a16:creationId xmlns:a16="http://schemas.microsoft.com/office/drawing/2014/main" id="{7EBB8728-CD5A-434A-8A9A-E6ED226C7A4A}"/>
                </a:ext>
              </a:extLst>
            </p:cNvPr>
            <p:cNvGrpSpPr/>
            <p:nvPr/>
          </p:nvGrpSpPr>
          <p:grpSpPr>
            <a:xfrm>
              <a:off x="7987238" y="1610486"/>
              <a:ext cx="498447" cy="382007"/>
              <a:chOff x="9563138" y="2462727"/>
              <a:chExt cx="516394" cy="395761"/>
            </a:xfrm>
          </p:grpSpPr>
          <p:sp>
            <p:nvSpPr>
              <p:cNvPr id="51" name="monitor">
                <a:extLst>
                  <a:ext uri="{FF2B5EF4-FFF2-40B4-BE49-F238E27FC236}">
                    <a16:creationId xmlns:a16="http://schemas.microsoft.com/office/drawing/2014/main" id="{8EE55AE6-F0B1-482E-8E59-6746635B7ADD}"/>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2" name="Group 51">
                <a:extLst>
                  <a:ext uri="{FF2B5EF4-FFF2-40B4-BE49-F238E27FC236}">
                    <a16:creationId xmlns:a16="http://schemas.microsoft.com/office/drawing/2014/main" id="{576DD4A5-32C0-4CA5-84D2-5B710351B085}"/>
                  </a:ext>
                </a:extLst>
              </p:cNvPr>
              <p:cNvGrpSpPr/>
              <p:nvPr/>
            </p:nvGrpSpPr>
            <p:grpSpPr>
              <a:xfrm>
                <a:off x="9746672" y="2545410"/>
                <a:ext cx="107950" cy="134938"/>
                <a:chOff x="9444088" y="2885171"/>
                <a:chExt cx="107950" cy="134938"/>
              </a:xfrm>
              <a:solidFill>
                <a:schemeClr val="tx1"/>
              </a:solidFill>
            </p:grpSpPr>
            <p:sp>
              <p:nvSpPr>
                <p:cNvPr id="53" name="Freeform 26">
                  <a:extLst>
                    <a:ext uri="{FF2B5EF4-FFF2-40B4-BE49-F238E27FC236}">
                      <a16:creationId xmlns:a16="http://schemas.microsoft.com/office/drawing/2014/main" id="{FDBF4EC7-E309-4369-826C-4A23B73BB168}"/>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4" name="Freeform 27">
                  <a:extLst>
                    <a:ext uri="{FF2B5EF4-FFF2-40B4-BE49-F238E27FC236}">
                      <a16:creationId xmlns:a16="http://schemas.microsoft.com/office/drawing/2014/main" id="{7D215946-A8D8-4D3D-9C11-3B9731607E9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55" name="Group 54">
            <a:extLst>
              <a:ext uri="{FF2B5EF4-FFF2-40B4-BE49-F238E27FC236}">
                <a16:creationId xmlns:a16="http://schemas.microsoft.com/office/drawing/2014/main" id="{089A708A-3B38-45E4-AB39-901738503841}"/>
              </a:ext>
            </a:extLst>
          </p:cNvPr>
          <p:cNvGrpSpPr/>
          <p:nvPr/>
        </p:nvGrpSpPr>
        <p:grpSpPr>
          <a:xfrm>
            <a:off x="880726" y="2913397"/>
            <a:ext cx="383829" cy="294165"/>
            <a:chOff x="7398246" y="1610486"/>
            <a:chExt cx="498447" cy="382007"/>
          </a:xfrm>
        </p:grpSpPr>
        <p:sp>
          <p:nvSpPr>
            <p:cNvPr id="56" name="monitor">
              <a:extLst>
                <a:ext uri="{FF2B5EF4-FFF2-40B4-BE49-F238E27FC236}">
                  <a16:creationId xmlns:a16="http://schemas.microsoft.com/office/drawing/2014/main" id="{83668721-0993-4A0B-A631-4168280896B6}"/>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7" name="Rectangle 56">
              <a:extLst>
                <a:ext uri="{FF2B5EF4-FFF2-40B4-BE49-F238E27FC236}">
                  <a16:creationId xmlns:a16="http://schemas.microsoft.com/office/drawing/2014/main" id="{B3A549A4-E6C7-4F0D-8B03-2D258939D87F}"/>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8" name="Group 11">
              <a:extLst>
                <a:ext uri="{FF2B5EF4-FFF2-40B4-BE49-F238E27FC236}">
                  <a16:creationId xmlns:a16="http://schemas.microsoft.com/office/drawing/2014/main" id="{8ACA3025-FD70-48DB-AEE5-CCA2D02A5196}"/>
                </a:ext>
              </a:extLst>
            </p:cNvPr>
            <p:cNvGrpSpPr>
              <a:grpSpLocks noChangeAspect="1"/>
            </p:cNvGrpSpPr>
            <p:nvPr/>
          </p:nvGrpSpPr>
          <p:grpSpPr bwMode="auto">
            <a:xfrm>
              <a:off x="7581678" y="1714920"/>
              <a:ext cx="111860" cy="111860"/>
              <a:chOff x="5664" y="1835"/>
              <a:chExt cx="73" cy="73"/>
            </a:xfrm>
            <a:solidFill>
              <a:schemeClr val="bg1"/>
            </a:solidFill>
          </p:grpSpPr>
          <p:sp>
            <p:nvSpPr>
              <p:cNvPr id="59" name="Freeform 12">
                <a:extLst>
                  <a:ext uri="{FF2B5EF4-FFF2-40B4-BE49-F238E27FC236}">
                    <a16:creationId xmlns:a16="http://schemas.microsoft.com/office/drawing/2014/main" id="{0C3E95F8-D219-4BFA-8264-01DE860974D3}"/>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0" name="Freeform 13">
                <a:extLst>
                  <a:ext uri="{FF2B5EF4-FFF2-40B4-BE49-F238E27FC236}">
                    <a16:creationId xmlns:a16="http://schemas.microsoft.com/office/drawing/2014/main" id="{313CBC1E-7EFA-4F9F-A0F9-F9A5710B36F1}"/>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1" name="Freeform 14">
                <a:extLst>
                  <a:ext uri="{FF2B5EF4-FFF2-40B4-BE49-F238E27FC236}">
                    <a16:creationId xmlns:a16="http://schemas.microsoft.com/office/drawing/2014/main" id="{FB7A6C2F-DF5A-4FAC-9925-72EC57F8A713}"/>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2" name="Freeform 15">
                <a:extLst>
                  <a:ext uri="{FF2B5EF4-FFF2-40B4-BE49-F238E27FC236}">
                    <a16:creationId xmlns:a16="http://schemas.microsoft.com/office/drawing/2014/main" id="{E903A433-6EA5-48A2-B07B-70B1041F1C21}"/>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63" name="Group 62">
            <a:extLst>
              <a:ext uri="{FF2B5EF4-FFF2-40B4-BE49-F238E27FC236}">
                <a16:creationId xmlns:a16="http://schemas.microsoft.com/office/drawing/2014/main" id="{5829E5BE-F51B-45D3-8643-8A7E1443DF78}"/>
              </a:ext>
            </a:extLst>
          </p:cNvPr>
          <p:cNvGrpSpPr/>
          <p:nvPr/>
        </p:nvGrpSpPr>
        <p:grpSpPr>
          <a:xfrm>
            <a:off x="603119" y="2913397"/>
            <a:ext cx="163758" cy="271864"/>
            <a:chOff x="7084723" y="1610486"/>
            <a:chExt cx="212660" cy="353049"/>
          </a:xfrm>
        </p:grpSpPr>
        <p:sp>
          <p:nvSpPr>
            <p:cNvPr id="64" name="Rectangle 63">
              <a:extLst>
                <a:ext uri="{FF2B5EF4-FFF2-40B4-BE49-F238E27FC236}">
                  <a16:creationId xmlns:a16="http://schemas.microsoft.com/office/drawing/2014/main" id="{EF3F58B3-1649-4BD0-9763-D182C5225AC0}"/>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5" name="Group 64">
              <a:extLst>
                <a:ext uri="{FF2B5EF4-FFF2-40B4-BE49-F238E27FC236}">
                  <a16:creationId xmlns:a16="http://schemas.microsoft.com/office/drawing/2014/main" id="{A3E6CA01-0053-45C3-8263-EA3575453553}"/>
                </a:ext>
              </a:extLst>
            </p:cNvPr>
            <p:cNvGrpSpPr/>
            <p:nvPr/>
          </p:nvGrpSpPr>
          <p:grpSpPr>
            <a:xfrm>
              <a:off x="7138556" y="1706457"/>
              <a:ext cx="104198" cy="130248"/>
              <a:chOff x="9444088" y="2885171"/>
              <a:chExt cx="107950" cy="134938"/>
            </a:xfrm>
            <a:solidFill>
              <a:schemeClr val="bg1"/>
            </a:solidFill>
          </p:grpSpPr>
          <p:sp>
            <p:nvSpPr>
              <p:cNvPr id="68" name="Freeform 26">
                <a:extLst>
                  <a:ext uri="{FF2B5EF4-FFF2-40B4-BE49-F238E27FC236}">
                    <a16:creationId xmlns:a16="http://schemas.microsoft.com/office/drawing/2014/main" id="{78841DC6-425B-4F31-9111-4B867680D0A6}"/>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 name="Freeform 27">
                <a:extLst>
                  <a:ext uri="{FF2B5EF4-FFF2-40B4-BE49-F238E27FC236}">
                    <a16:creationId xmlns:a16="http://schemas.microsoft.com/office/drawing/2014/main" id="{3FEDB521-A03B-4597-A969-4771FC3ADAB3}"/>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66" name="CellPhone_E8EA">
              <a:extLst>
                <a:ext uri="{FF2B5EF4-FFF2-40B4-BE49-F238E27FC236}">
                  <a16:creationId xmlns:a16="http://schemas.microsoft.com/office/drawing/2014/main" id="{E29E52BB-AE04-4CA3-8E0A-0AF14A52536E}"/>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67" name="Straight Connector 66">
              <a:extLst>
                <a:ext uri="{FF2B5EF4-FFF2-40B4-BE49-F238E27FC236}">
                  <a16:creationId xmlns:a16="http://schemas.microsoft.com/office/drawing/2014/main" id="{D982DAEA-436F-4289-AE26-0C55E3AD87EB}"/>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id="{EF9351D5-8C9E-4BBB-97CC-59AE145EB32D}"/>
              </a:ext>
            </a:extLst>
          </p:cNvPr>
          <p:cNvGrpSpPr/>
          <p:nvPr/>
        </p:nvGrpSpPr>
        <p:grpSpPr>
          <a:xfrm>
            <a:off x="331901" y="2913397"/>
            <a:ext cx="163145" cy="271864"/>
            <a:chOff x="6490922" y="1610486"/>
            <a:chExt cx="211865" cy="353049"/>
          </a:xfrm>
        </p:grpSpPr>
        <p:sp>
          <p:nvSpPr>
            <p:cNvPr id="71" name="Rectangle 70">
              <a:extLst>
                <a:ext uri="{FF2B5EF4-FFF2-40B4-BE49-F238E27FC236}">
                  <a16:creationId xmlns:a16="http://schemas.microsoft.com/office/drawing/2014/main" id="{FF02EEAA-3AD9-414B-B601-C631234D9292}"/>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2" name="Group 30">
              <a:extLst>
                <a:ext uri="{FF2B5EF4-FFF2-40B4-BE49-F238E27FC236}">
                  <a16:creationId xmlns:a16="http://schemas.microsoft.com/office/drawing/2014/main" id="{FDB4BF2B-497C-4114-8C3C-7416E3042594}"/>
                </a:ext>
              </a:extLst>
            </p:cNvPr>
            <p:cNvGrpSpPr>
              <a:grpSpLocks noChangeAspect="1"/>
            </p:cNvGrpSpPr>
            <p:nvPr/>
          </p:nvGrpSpPr>
          <p:grpSpPr bwMode="auto">
            <a:xfrm>
              <a:off x="6545792" y="1729376"/>
              <a:ext cx="111361" cy="115269"/>
              <a:chOff x="5049" y="1841"/>
              <a:chExt cx="57" cy="59"/>
            </a:xfrm>
            <a:solidFill>
              <a:schemeClr val="bg1"/>
            </a:solidFill>
          </p:grpSpPr>
          <p:sp>
            <p:nvSpPr>
              <p:cNvPr id="75" name="Freeform 31">
                <a:extLst>
                  <a:ext uri="{FF2B5EF4-FFF2-40B4-BE49-F238E27FC236}">
                    <a16:creationId xmlns:a16="http://schemas.microsoft.com/office/drawing/2014/main" id="{E2E6EC99-3772-49BC-9AD8-11DE0182189C}"/>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6" name="Freeform 32">
                <a:extLst>
                  <a:ext uri="{FF2B5EF4-FFF2-40B4-BE49-F238E27FC236}">
                    <a16:creationId xmlns:a16="http://schemas.microsoft.com/office/drawing/2014/main" id="{8A37439F-7C9A-4ECC-85C9-96257081C6FF}"/>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 name="Freeform 33">
                <a:extLst>
                  <a:ext uri="{FF2B5EF4-FFF2-40B4-BE49-F238E27FC236}">
                    <a16:creationId xmlns:a16="http://schemas.microsoft.com/office/drawing/2014/main" id="{B9A52CD9-D2F5-4069-B6F0-E4ADC1008ADD}"/>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8" name="Freeform 34">
                <a:extLst>
                  <a:ext uri="{FF2B5EF4-FFF2-40B4-BE49-F238E27FC236}">
                    <a16:creationId xmlns:a16="http://schemas.microsoft.com/office/drawing/2014/main" id="{7E7EC4C1-8BAC-4F71-8109-852DF2D0E5AC}"/>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9" name="Freeform 35">
                <a:extLst>
                  <a:ext uri="{FF2B5EF4-FFF2-40B4-BE49-F238E27FC236}">
                    <a16:creationId xmlns:a16="http://schemas.microsoft.com/office/drawing/2014/main" id="{AED8C30E-A911-42B3-BEC5-D89324A78B2B}"/>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0" name="Freeform 36">
                <a:extLst>
                  <a:ext uri="{FF2B5EF4-FFF2-40B4-BE49-F238E27FC236}">
                    <a16:creationId xmlns:a16="http://schemas.microsoft.com/office/drawing/2014/main" id="{E0AF2846-55FB-4557-A5BA-5EDB2C7B0240}"/>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1" name="Freeform 37">
                <a:extLst>
                  <a:ext uri="{FF2B5EF4-FFF2-40B4-BE49-F238E27FC236}">
                    <a16:creationId xmlns:a16="http://schemas.microsoft.com/office/drawing/2014/main" id="{FF366A9C-DE89-4B99-A0AE-1FE9ED13A2D3}"/>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82" name="Freeform 38">
                <a:extLst>
                  <a:ext uri="{FF2B5EF4-FFF2-40B4-BE49-F238E27FC236}">
                    <a16:creationId xmlns:a16="http://schemas.microsoft.com/office/drawing/2014/main" id="{B534C913-7604-4EF9-9E20-C8FF6688E998}"/>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3" name="CellPhone_E8EA">
              <a:extLst>
                <a:ext uri="{FF2B5EF4-FFF2-40B4-BE49-F238E27FC236}">
                  <a16:creationId xmlns:a16="http://schemas.microsoft.com/office/drawing/2014/main" id="{5AE27A68-699F-45C4-8365-EC8128D1069F}"/>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4" name="Straight Connector 73">
              <a:extLst>
                <a:ext uri="{FF2B5EF4-FFF2-40B4-BE49-F238E27FC236}">
                  <a16:creationId xmlns:a16="http://schemas.microsoft.com/office/drawing/2014/main" id="{5BADEC6F-7134-4420-8849-943A1EF9754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25" name="Straight Connector 224">
            <a:extLst>
              <a:ext uri="{FF2B5EF4-FFF2-40B4-BE49-F238E27FC236}">
                <a16:creationId xmlns:a16="http://schemas.microsoft.com/office/drawing/2014/main" id="{A8AEF3C6-E6D8-4E36-9B08-DF580005DEDC}"/>
              </a:ext>
            </a:extLst>
          </p:cNvPr>
          <p:cNvCxnSpPr>
            <a:cxnSpLocks/>
          </p:cNvCxnSpPr>
          <p:nvPr/>
        </p:nvCxnSpPr>
        <p:spPr>
          <a:xfrm>
            <a:off x="10730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C5F795F0-981D-49A3-8544-55AF5C2319F3}"/>
              </a:ext>
            </a:extLst>
          </p:cNvPr>
          <p:cNvCxnSpPr>
            <a:cxnSpLocks/>
          </p:cNvCxnSpPr>
          <p:nvPr/>
        </p:nvCxnSpPr>
        <p:spPr>
          <a:xfrm>
            <a:off x="414214"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4BBB275-8609-4418-87E8-1CDA392D9E23}"/>
              </a:ext>
            </a:extLst>
          </p:cNvPr>
          <p:cNvCxnSpPr>
            <a:cxnSpLocks/>
          </p:cNvCxnSpPr>
          <p:nvPr/>
        </p:nvCxnSpPr>
        <p:spPr>
          <a:xfrm>
            <a:off x="680655"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Connector: Elbow 310">
            <a:extLst>
              <a:ext uri="{FF2B5EF4-FFF2-40B4-BE49-F238E27FC236}">
                <a16:creationId xmlns:a16="http://schemas.microsoft.com/office/drawing/2014/main" id="{1894E009-10C6-491B-98D8-5BDCEEB11732}"/>
              </a:ext>
            </a:extLst>
          </p:cNvPr>
          <p:cNvCxnSpPr>
            <a:cxnSpLocks/>
            <a:stCxn id="389" idx="1"/>
          </p:cNvCxnSpPr>
          <p:nvPr/>
        </p:nvCxnSpPr>
        <p:spPr>
          <a:xfrm rot="10800000" flipV="1">
            <a:off x="1108115" y="513273"/>
            <a:ext cx="7553175" cy="1430786"/>
          </a:xfrm>
          <a:prstGeom prst="bentConnector3">
            <a:avLst>
              <a:gd name="adj1" fmla="val 50000"/>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264" name="Rectangle 263">
            <a:hlinkClick r:id="rId9" tooltip="System Center Configuration Manager provides security capabilities including patching, OS and app deployment, Mobile Device management (via Intune), and more"/>
            <a:extLst>
              <a:ext uri="{FF2B5EF4-FFF2-40B4-BE49-F238E27FC236}">
                <a16:creationId xmlns:a16="http://schemas.microsoft.com/office/drawing/2014/main" id="{51E6FFD1-9711-4B01-BA9F-47D97A6ECFF8}"/>
              </a:ext>
            </a:extLst>
          </p:cNvPr>
          <p:cNvSpPr/>
          <p:nvPr/>
        </p:nvSpPr>
        <p:spPr>
          <a:xfrm>
            <a:off x="267543" y="4234811"/>
            <a:ext cx="1561017" cy="342547"/>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System Center </a:t>
            </a:r>
            <a:b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Configuration Manager</a:t>
            </a:r>
          </a:p>
        </p:txBody>
      </p:sp>
      <p:grpSp>
        <p:nvGrpSpPr>
          <p:cNvPr id="377" name="Group 376">
            <a:extLst>
              <a:ext uri="{FF2B5EF4-FFF2-40B4-BE49-F238E27FC236}">
                <a16:creationId xmlns:a16="http://schemas.microsoft.com/office/drawing/2014/main" id="{3DC9AED3-2E71-4895-AC21-1264D153E87D}"/>
              </a:ext>
            </a:extLst>
          </p:cNvPr>
          <p:cNvGrpSpPr/>
          <p:nvPr/>
        </p:nvGrpSpPr>
        <p:grpSpPr>
          <a:xfrm>
            <a:off x="10932252" y="551771"/>
            <a:ext cx="1141830" cy="400856"/>
            <a:chOff x="8300454" y="1767006"/>
            <a:chExt cx="1466272" cy="514759"/>
          </a:xfrm>
        </p:grpSpPr>
        <p:pic>
          <p:nvPicPr>
            <p:cNvPr id="378" name="Picture 377">
              <a:extLst>
                <a:ext uri="{FF2B5EF4-FFF2-40B4-BE49-F238E27FC236}">
                  <a16:creationId xmlns:a16="http://schemas.microsoft.com/office/drawing/2014/main" id="{638EDBF6-B953-4C74-81EF-3B731B5B8AB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58623" y="1783476"/>
              <a:ext cx="208103" cy="208103"/>
            </a:xfrm>
            <a:prstGeom prst="rect">
              <a:avLst/>
            </a:prstGeom>
          </p:spPr>
        </p:pic>
        <p:pic>
          <p:nvPicPr>
            <p:cNvPr id="379" name="Picture 378">
              <a:extLst>
                <a:ext uri="{FF2B5EF4-FFF2-40B4-BE49-F238E27FC236}">
                  <a16:creationId xmlns:a16="http://schemas.microsoft.com/office/drawing/2014/main" id="{F02A9BA8-062C-489D-87A1-FC090C12E1F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307258" y="1792586"/>
              <a:ext cx="192790" cy="179187"/>
            </a:xfrm>
            <a:prstGeom prst="rect">
              <a:avLst/>
            </a:prstGeom>
          </p:spPr>
        </p:pic>
        <p:pic>
          <p:nvPicPr>
            <p:cNvPr id="380" name="Picture 379">
              <a:extLst>
                <a:ext uri="{FF2B5EF4-FFF2-40B4-BE49-F238E27FC236}">
                  <a16:creationId xmlns:a16="http://schemas.microsoft.com/office/drawing/2014/main" id="{4D14C96F-B880-43EC-A371-625ECD64E4E4}"/>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050547" y="1769346"/>
              <a:ext cx="325564" cy="228009"/>
            </a:xfrm>
            <a:prstGeom prst="rect">
              <a:avLst/>
            </a:prstGeom>
          </p:spPr>
        </p:pic>
        <p:pic>
          <p:nvPicPr>
            <p:cNvPr id="381" name="Picture 380">
              <a:extLst>
                <a:ext uri="{FF2B5EF4-FFF2-40B4-BE49-F238E27FC236}">
                  <a16:creationId xmlns:a16="http://schemas.microsoft.com/office/drawing/2014/main" id="{76CF4BC8-DE85-42C6-A189-9BB94EF96AE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648283" y="1767006"/>
              <a:ext cx="230348" cy="230350"/>
            </a:xfrm>
            <a:prstGeom prst="rect">
              <a:avLst/>
            </a:prstGeom>
          </p:spPr>
        </p:pic>
        <p:pic>
          <p:nvPicPr>
            <p:cNvPr id="382" name="Picture 381">
              <a:extLst>
                <a:ext uri="{FF2B5EF4-FFF2-40B4-BE49-F238E27FC236}">
                  <a16:creationId xmlns:a16="http://schemas.microsoft.com/office/drawing/2014/main" id="{56C7513C-9870-48F8-9A02-0D08D27B1A5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36222" y="2023402"/>
              <a:ext cx="261786" cy="258363"/>
            </a:xfrm>
            <a:prstGeom prst="rect">
              <a:avLst/>
            </a:prstGeom>
          </p:spPr>
        </p:pic>
        <p:pic>
          <p:nvPicPr>
            <p:cNvPr id="383" name="Picture 382">
              <a:extLst>
                <a:ext uri="{FF2B5EF4-FFF2-40B4-BE49-F238E27FC236}">
                  <a16:creationId xmlns:a16="http://schemas.microsoft.com/office/drawing/2014/main" id="{51E4A419-4928-4271-91BB-E3202E610E31}"/>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300454" y="2049338"/>
              <a:ext cx="206489" cy="206491"/>
            </a:xfrm>
            <a:prstGeom prst="rect">
              <a:avLst/>
            </a:prstGeom>
          </p:spPr>
        </p:pic>
        <p:grpSp>
          <p:nvGrpSpPr>
            <p:cNvPr id="384" name="Group 383">
              <a:extLst>
                <a:ext uri="{FF2B5EF4-FFF2-40B4-BE49-F238E27FC236}">
                  <a16:creationId xmlns:a16="http://schemas.microsoft.com/office/drawing/2014/main" id="{B592071A-C5F0-4DC4-B32F-5EB42925D1C8}"/>
                </a:ext>
              </a:extLst>
            </p:cNvPr>
            <p:cNvGrpSpPr/>
            <p:nvPr/>
          </p:nvGrpSpPr>
          <p:grpSpPr>
            <a:xfrm>
              <a:off x="9050410" y="2135001"/>
              <a:ext cx="366784" cy="88889"/>
              <a:chOff x="849398" y="952695"/>
              <a:chExt cx="418521" cy="101429"/>
            </a:xfrm>
            <a:solidFill>
              <a:schemeClr val="tx1">
                <a:lumMod val="65000"/>
                <a:lumOff val="35000"/>
              </a:schemeClr>
            </a:solidFill>
          </p:grpSpPr>
          <p:sp>
            <p:nvSpPr>
              <p:cNvPr id="385" name="Oval 384">
                <a:extLst>
                  <a:ext uri="{FF2B5EF4-FFF2-40B4-BE49-F238E27FC236}">
                    <a16:creationId xmlns:a16="http://schemas.microsoft.com/office/drawing/2014/main" id="{2E4E5003-AE36-418E-847A-9CB05C58B530}"/>
                  </a:ext>
                </a:extLst>
              </p:cNvPr>
              <p:cNvSpPr/>
              <p:nvPr/>
            </p:nvSpPr>
            <p:spPr bwMode="auto">
              <a:xfrm>
                <a:off x="849398" y="952702"/>
                <a:ext cx="101412"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D3369BB6-F6DB-4083-A449-EBF37F2C4869}"/>
                  </a:ext>
                </a:extLst>
              </p:cNvPr>
              <p:cNvSpPr/>
              <p:nvPr/>
            </p:nvSpPr>
            <p:spPr bwMode="auto">
              <a:xfrm>
                <a:off x="1007959" y="952710"/>
                <a:ext cx="101416"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7" name="Oval 386">
                <a:extLst>
                  <a:ext uri="{FF2B5EF4-FFF2-40B4-BE49-F238E27FC236}">
                    <a16:creationId xmlns:a16="http://schemas.microsoft.com/office/drawing/2014/main" id="{DCDB1B46-8A05-433D-B226-E88FF3E12018}"/>
                  </a:ext>
                </a:extLst>
              </p:cNvPr>
              <p:cNvSpPr/>
              <p:nvPr/>
            </p:nvSpPr>
            <p:spPr bwMode="auto">
              <a:xfrm>
                <a:off x="1166503" y="952695"/>
                <a:ext cx="101416"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90" name="Rectangle 389">
            <a:hlinkClick r:id="rId16" tooltip="Customer Lockbox gives customers explicit control in the very rare instances when a Microsoft engineer may need access to customer content to resolve a customer issue. "/>
            <a:extLst>
              <a:ext uri="{FF2B5EF4-FFF2-40B4-BE49-F238E27FC236}">
                <a16:creationId xmlns:a16="http://schemas.microsoft.com/office/drawing/2014/main" id="{C4DDC3F1-8B51-460F-A4AA-74184895ADCD}"/>
              </a:ext>
            </a:extLst>
          </p:cNvPr>
          <p:cNvSpPr/>
          <p:nvPr/>
        </p:nvSpPr>
        <p:spPr>
          <a:xfrm>
            <a:off x="8971303" y="886460"/>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Customer Lockbox</a:t>
            </a:r>
          </a:p>
        </p:txBody>
      </p:sp>
      <p:sp>
        <p:nvSpPr>
          <p:cNvPr id="392" name="Rectangle 391">
            <a:hlinkClick r:id="rId17"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463EA259-6009-4C93-9158-007EB9CC6612}"/>
              </a:ext>
            </a:extLst>
          </p:cNvPr>
          <p:cNvSpPr/>
          <p:nvPr/>
        </p:nvSpPr>
        <p:spPr>
          <a:xfrm>
            <a:off x="8967981" y="631923"/>
            <a:ext cx="1183831" cy="22382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394" name="Rectangle 393">
            <a:extLst>
              <a:ext uri="{FF2B5EF4-FFF2-40B4-BE49-F238E27FC236}">
                <a16:creationId xmlns:a16="http://schemas.microsoft.com/office/drawing/2014/main" id="{3E92F583-F400-4B87-A257-E0D0357919B1}"/>
              </a:ext>
            </a:extLst>
          </p:cNvPr>
          <p:cNvSpPr/>
          <p:nvPr/>
        </p:nvSpPr>
        <p:spPr>
          <a:xfrm>
            <a:off x="6581254" y="939895"/>
            <a:ext cx="1839155" cy="956621"/>
          </a:xfrm>
          <a:prstGeom prst="rect">
            <a:avLst/>
          </a:prstGeom>
          <a:noFill/>
          <a:ln w="14224">
            <a:noFill/>
          </a:ln>
        </p:spPr>
        <p:txBody>
          <a:bodyPr wrap="square">
            <a:spAutoFit/>
          </a:bodyPr>
          <a:lstStyle/>
          <a:p>
            <a:pPr defTabSz="932597">
              <a:lnSpc>
                <a:spcPct val="97000"/>
              </a:lnSpc>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Roadmaps and Guidance</a:t>
            </a:r>
          </a:p>
          <a:p>
            <a:pPr defTabSz="932597">
              <a:lnSpc>
                <a:spcPct val="97000"/>
              </a:lnSpc>
              <a:defRPr/>
            </a:pPr>
            <a:endPar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8" tooltip="The Securing Privileged Access (SPA) roadmap guides you through the fastest and most effective way to mitigate credential theft and other attacks to privileged accounts. "/>
              </a:rPr>
              <a:t>Securing Privileged Access</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9" tooltip="The Office 365 Security Roadmap guides you through the fastest and most effective way to protect against current attacks on your assets hosted in Office 365"/>
              </a:rPr>
              <a:t>Office 365 Security</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Rapid Cyberattacks (</a:t>
            </a:r>
            <a:r>
              <a:rPr lang="en-US" sz="816"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Wannacrypt</a:t>
            </a: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20" tooltip="The Rapid Cyberattack roadmap guides you through the fastest and most effective mitigations for ransomware and rapid destructive attacks like Wannacrypt and (not)Petya"/>
              </a:rPr>
              <a:t>/Petya)</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95" name="Rectangle 394">
            <a:extLst>
              <a:ext uri="{FF2B5EF4-FFF2-40B4-BE49-F238E27FC236}">
                <a16:creationId xmlns:a16="http://schemas.microsoft.com/office/drawing/2014/main" id="{17C1F6CF-E499-44BF-8FD8-CCCBC1846237}"/>
              </a:ext>
            </a:extLst>
          </p:cNvPr>
          <p:cNvSpPr/>
          <p:nvPr/>
        </p:nvSpPr>
        <p:spPr bwMode="auto">
          <a:xfrm>
            <a:off x="10583291" y="1550099"/>
            <a:ext cx="1632056" cy="406793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6" name="Rectangle 395">
            <a:hlinkClick r:id="rId21" tooltip="Azure Active Directory (Azure AD) is Microsoft’s multi-tenant, cloud-based directory, and identity management service that combines core directory services, application access management, and identity protection into a single solution."/>
            <a:extLst>
              <a:ext uri="{FF2B5EF4-FFF2-40B4-BE49-F238E27FC236}">
                <a16:creationId xmlns:a16="http://schemas.microsoft.com/office/drawing/2014/main" id="{232F512B-4073-48D9-888F-D4C61A9BEAB4}"/>
              </a:ext>
            </a:extLst>
          </p:cNvPr>
          <p:cNvSpPr/>
          <p:nvPr/>
        </p:nvSpPr>
        <p:spPr>
          <a:xfrm>
            <a:off x="10654211" y="1574382"/>
            <a:ext cx="1529469" cy="400721"/>
          </a:xfrm>
          <a:prstGeom prst="rect">
            <a:avLst/>
          </a:prstGeom>
          <a:solidFill>
            <a:schemeClr val="bg1"/>
          </a:solidFill>
          <a:ln w="14224">
            <a:noFill/>
          </a:ln>
        </p:spPr>
        <p:style>
          <a:lnRef idx="2">
            <a:schemeClr val="accent1">
              <a:shade val="50000"/>
            </a:schemeClr>
          </a:lnRef>
          <a:fillRef idx="1">
            <a:schemeClr val="accent1"/>
          </a:fillRef>
          <a:effectRef idx="0">
            <a:schemeClr val="accent1"/>
          </a:effectRef>
          <a:fontRef idx="minor">
            <a:schemeClr val="lt1"/>
          </a:fontRef>
        </p:style>
        <p:txBody>
          <a:bodyPr lIns="373041"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Active</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Directory</a:t>
            </a:r>
          </a:p>
        </p:txBody>
      </p:sp>
      <p:sp>
        <p:nvSpPr>
          <p:cNvPr id="415" name="Rectangle 414">
            <a:hlinkClick r:id="rId22" tooltip="PAWs provide a dedicated secure OS to isolate and protect privileged credentials from common attack vectors (recommended even with a PAM solution). PAWs are also a foundational component of how Microsoft secures cloud services. "/>
            <a:extLst>
              <a:ext uri="{FF2B5EF4-FFF2-40B4-BE49-F238E27FC236}">
                <a16:creationId xmlns:a16="http://schemas.microsoft.com/office/drawing/2014/main" id="{DA0E1A56-6BCA-4D48-A3D8-5864518B1100}"/>
              </a:ext>
            </a:extLst>
          </p:cNvPr>
          <p:cNvSpPr/>
          <p:nvPr/>
        </p:nvSpPr>
        <p:spPr>
          <a:xfrm>
            <a:off x="2483886" y="5218232"/>
            <a:ext cx="9654383" cy="214499"/>
          </a:xfrm>
          <a:prstGeom prst="rect">
            <a:avLst/>
          </a:prstGeom>
          <a:solidFill>
            <a:srgbClr val="FEECED"/>
          </a:solidFill>
          <a:ln w="14224">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cxnSp>
        <p:nvCxnSpPr>
          <p:cNvPr id="416" name="Straight Connector 415">
            <a:extLst>
              <a:ext uri="{FF2B5EF4-FFF2-40B4-BE49-F238E27FC236}">
                <a16:creationId xmlns:a16="http://schemas.microsoft.com/office/drawing/2014/main" id="{1FB27A8A-986B-4EE1-A675-365750CE6C35}"/>
              </a:ext>
            </a:extLst>
          </p:cNvPr>
          <p:cNvCxnSpPr>
            <a:cxnSpLocks/>
          </p:cNvCxnSpPr>
          <p:nvPr/>
        </p:nvCxnSpPr>
        <p:spPr>
          <a:xfrm>
            <a:off x="10671626" y="1901332"/>
            <a:ext cx="0" cy="2511776"/>
          </a:xfrm>
          <a:prstGeom prst="line">
            <a:avLst/>
          </a:prstGeom>
          <a:ln w="28575">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7" name="Rectangle 416">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0D191FAB-41E4-4F33-A585-0EAAB6AEC018}"/>
              </a:ext>
            </a:extLst>
          </p:cNvPr>
          <p:cNvSpPr/>
          <p:nvPr/>
        </p:nvSpPr>
        <p:spPr>
          <a:xfrm>
            <a:off x="11196649" y="4638805"/>
            <a:ext cx="788972" cy="218360"/>
          </a:xfrm>
          <a:prstGeom prst="rect">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ATP</a:t>
            </a:r>
          </a:p>
        </p:txBody>
      </p:sp>
      <p:cxnSp>
        <p:nvCxnSpPr>
          <p:cNvPr id="418" name="Straight Connector 417">
            <a:extLst>
              <a:ext uri="{FF2B5EF4-FFF2-40B4-BE49-F238E27FC236}">
                <a16:creationId xmlns:a16="http://schemas.microsoft.com/office/drawing/2014/main" id="{783A7AE9-61E5-4373-ABC1-5A4C811792EC}"/>
              </a:ext>
            </a:extLst>
          </p:cNvPr>
          <p:cNvCxnSpPr>
            <a:cxnSpLocks/>
          </p:cNvCxnSpPr>
          <p:nvPr/>
        </p:nvCxnSpPr>
        <p:spPr>
          <a:xfrm flipH="1">
            <a:off x="10902949" y="4763517"/>
            <a:ext cx="262401" cy="0"/>
          </a:xfrm>
          <a:prstGeom prst="line">
            <a:avLst/>
          </a:prstGeom>
          <a:ln w="19050">
            <a:solidFill>
              <a:schemeClr val="tx1"/>
            </a:solidFill>
            <a:prstDash val="solid"/>
            <a:headEnd type="none"/>
            <a:tailEnd type="triangle"/>
          </a:ln>
        </p:spPr>
        <p:style>
          <a:lnRef idx="1">
            <a:schemeClr val="accent1"/>
          </a:lnRef>
          <a:fillRef idx="0">
            <a:schemeClr val="accent1"/>
          </a:fillRef>
          <a:effectRef idx="0">
            <a:schemeClr val="accent1"/>
          </a:effectRef>
          <a:fontRef idx="minor">
            <a:schemeClr val="tx1"/>
          </a:fontRef>
        </p:style>
      </p:cxnSp>
      <p:sp>
        <p:nvSpPr>
          <p:cNvPr id="420" name="Rectangle 419">
            <a:extLst>
              <a:ext uri="{FF2B5EF4-FFF2-40B4-BE49-F238E27FC236}">
                <a16:creationId xmlns:a16="http://schemas.microsoft.com/office/drawing/2014/main" id="{1B6FAF7A-D9DA-47AB-BDE1-4EFFC2A16B0B}"/>
              </a:ext>
            </a:extLst>
          </p:cNvPr>
          <p:cNvSpPr/>
          <p:nvPr/>
        </p:nvSpPr>
        <p:spPr>
          <a:xfrm>
            <a:off x="8672762" y="1540893"/>
            <a:ext cx="1660034" cy="266818"/>
          </a:xfrm>
          <a:prstGeom prst="rect">
            <a:avLst/>
          </a:prstGeom>
          <a:solidFill>
            <a:schemeClr val="accent2"/>
          </a:solidFill>
        </p:spPr>
        <p:txBody>
          <a:bodyPr wrap="square" rIns="9326">
            <a:spAutoFit/>
          </a:bodyPr>
          <a:lstStyle/>
          <a:p>
            <a:pPr defTabSz="932597">
              <a:defRPr/>
            </a:pPr>
            <a:r>
              <a:rPr lang="en-US" sz="1096" b="1">
                <a:gradFill>
                  <a:gsLst>
                    <a:gs pos="0">
                      <a:srgbClr val="FFFFFF"/>
                    </a:gs>
                    <a:gs pos="100000">
                      <a:srgbClr val="FFFFFF"/>
                    </a:gs>
                  </a:gsLst>
                  <a:lin ang="5400000" scaled="1"/>
                </a:gradFill>
                <a:latin typeface="Segoe"/>
              </a:rPr>
              <a:t>Information Protection</a:t>
            </a:r>
          </a:p>
        </p:txBody>
      </p:sp>
      <p:grpSp>
        <p:nvGrpSpPr>
          <p:cNvPr id="461" name="Group 460">
            <a:extLst>
              <a:ext uri="{FF2B5EF4-FFF2-40B4-BE49-F238E27FC236}">
                <a16:creationId xmlns:a16="http://schemas.microsoft.com/office/drawing/2014/main" id="{325B9E10-4B03-43F0-BBB3-2EA2A45A8643}"/>
              </a:ext>
            </a:extLst>
          </p:cNvPr>
          <p:cNvGrpSpPr/>
          <p:nvPr/>
        </p:nvGrpSpPr>
        <p:grpSpPr>
          <a:xfrm>
            <a:off x="8863584" y="5975262"/>
            <a:ext cx="1342949" cy="233924"/>
            <a:chOff x="8958123" y="5769886"/>
            <a:chExt cx="1499616" cy="229358"/>
          </a:xfrm>
          <a:solidFill>
            <a:schemeClr val="bg2"/>
          </a:solidFill>
        </p:grpSpPr>
        <p:sp>
          <p:nvSpPr>
            <p:cNvPr id="462" name="Rectangle 461">
              <a:extLst>
                <a:ext uri="{FF2B5EF4-FFF2-40B4-BE49-F238E27FC236}">
                  <a16:creationId xmlns:a16="http://schemas.microsoft.com/office/drawing/2014/main" id="{830A174F-9E95-463B-98AC-F9DC8339745C}"/>
                </a:ext>
              </a:extLst>
            </p:cNvPr>
            <p:cNvSpPr/>
            <p:nvPr/>
          </p:nvSpPr>
          <p:spPr>
            <a:xfrm>
              <a:off x="8958123" y="5769886"/>
              <a:ext cx="1499616" cy="229358"/>
            </a:xfrm>
            <a:prstGeom prst="rect">
              <a:avLst/>
            </a:prstGeom>
            <a:solidFill>
              <a:schemeClr val="bg1">
                <a:lumMod val="95000"/>
              </a:schemeClr>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rIns="46630" rtlCol="0" anchor="ctr">
              <a:spAutoFit/>
            </a:bodyPr>
            <a:lstStyle/>
            <a:p>
              <a:pPr marL="118194"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Endpoint DLP</a:t>
              </a:r>
            </a:p>
          </p:txBody>
        </p:sp>
        <p:sp>
          <p:nvSpPr>
            <p:cNvPr id="463" name="Commitments_EC4D">
              <a:extLst>
                <a:ext uri="{FF2B5EF4-FFF2-40B4-BE49-F238E27FC236}">
                  <a16:creationId xmlns:a16="http://schemas.microsoft.com/office/drawing/2014/main" id="{867E86FF-1DB0-4664-9661-56B30FAB2EB7}"/>
                </a:ext>
              </a:extLst>
            </p:cNvPr>
            <p:cNvSpPr>
              <a:spLocks noChangeAspect="1" noEditPoints="1"/>
            </p:cNvSpPr>
            <p:nvPr/>
          </p:nvSpPr>
          <p:spPr bwMode="auto">
            <a:xfrm>
              <a:off x="9028318" y="5842573"/>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grpFill/>
            <a:ln w="9525" cap="sq">
              <a:solidFill>
                <a:schemeClr val="tx1"/>
              </a:solidFill>
              <a:prstDash val="solid"/>
              <a:miter lim="800000"/>
              <a:headEnd/>
              <a:tailEnd/>
            </a:ln>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sp>
        <p:nvSpPr>
          <p:cNvPr id="16" name="Rectangle 15">
            <a:extLst>
              <a:ext uri="{FF2B5EF4-FFF2-40B4-BE49-F238E27FC236}">
                <a16:creationId xmlns:a16="http://schemas.microsoft.com/office/drawing/2014/main" id="{43FC34BC-F941-4950-8D08-91E9B1A87610}"/>
              </a:ext>
            </a:extLst>
          </p:cNvPr>
          <p:cNvSpPr/>
          <p:nvPr/>
        </p:nvSpPr>
        <p:spPr bwMode="auto">
          <a:xfrm>
            <a:off x="6727504" y="3061715"/>
            <a:ext cx="1660034" cy="3238601"/>
          </a:xfrm>
          <a:prstGeom prst="rect">
            <a:avLst/>
          </a:prstGeom>
          <a:solidFill>
            <a:schemeClr val="bg1"/>
          </a:solidFill>
          <a:ln>
            <a:noFill/>
            <a:headEnd type="none" w="med" len="med"/>
            <a:tailEnd type="none" w="med" len="med"/>
          </a:ln>
          <a:effectLst>
            <a:outerShdw blurRad="127000" dist="25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7" name="Rectangle 96">
            <a:hlinkClick r:id="rId24" tooltip="Azure Security Center provides critical security hygiene issue detection and remediation (no additional charge) as well as threat detection to monitor for advanced and emerging threats across a hybrid environment (cloud + on premises) "/>
            <a:extLst>
              <a:ext uri="{FF2B5EF4-FFF2-40B4-BE49-F238E27FC236}">
                <a16:creationId xmlns:a16="http://schemas.microsoft.com/office/drawing/2014/main" id="{3E4B678D-9BB9-445E-AEED-FE1F10067B9A}"/>
              </a:ext>
            </a:extLst>
          </p:cNvPr>
          <p:cNvSpPr/>
          <p:nvPr/>
        </p:nvSpPr>
        <p:spPr>
          <a:xfrm>
            <a:off x="6984053" y="3136819"/>
            <a:ext cx="1348683" cy="2548643"/>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279781" rtlCol="0" anchor="t" anchorCtr="0">
            <a:noAutofit/>
          </a:bodyPr>
          <a:lstStyle/>
          <a:p>
            <a:pPr defTabSz="932597">
              <a:lnSpc>
                <a:spcPct val="97000"/>
              </a:lnSpc>
              <a:spcAft>
                <a:spcPts val="306"/>
              </a:spcAft>
              <a:defRPr/>
            </a:pP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365" name="Rectangle 364">
            <a:hlinkClick r:id="rId25" tooltip="The Enhanced Security Administrative Environment (ESAE) provides a high security administrative forest to host PAWS and AD administrator accounts. "/>
            <a:extLst>
              <a:ext uri="{FF2B5EF4-FFF2-40B4-BE49-F238E27FC236}">
                <a16:creationId xmlns:a16="http://schemas.microsoft.com/office/drawing/2014/main" id="{DC5F2479-200F-49C1-9644-BB640F0C70EF}"/>
              </a:ext>
            </a:extLst>
          </p:cNvPr>
          <p:cNvSpPr/>
          <p:nvPr/>
        </p:nvSpPr>
        <p:spPr>
          <a:xfrm>
            <a:off x="10860401" y="5218232"/>
            <a:ext cx="1188989" cy="214499"/>
          </a:xfrm>
          <a:prstGeom prst="rect">
            <a:avLst/>
          </a:prstGeom>
          <a:noFill/>
          <a:ln w="14224">
            <a:no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ESAE Admin Forest</a:t>
            </a:r>
          </a:p>
        </p:txBody>
      </p:sp>
      <p:sp>
        <p:nvSpPr>
          <p:cNvPr id="497" name="Rectangle 496">
            <a:hlinkClick r:id="rId26" tooltip="Privileged Access Workstation (PAW) provide a dedicated workstation operating system to isolate sensitive tasks and accounts (such as administration of Active Directory, Azure, Office 365, etc.)"/>
            <a:extLst>
              <a:ext uri="{FF2B5EF4-FFF2-40B4-BE49-F238E27FC236}">
                <a16:creationId xmlns:a16="http://schemas.microsoft.com/office/drawing/2014/main" id="{BB16238B-7335-4D04-860C-07354E2DA1EB}"/>
              </a:ext>
            </a:extLst>
          </p:cNvPr>
          <p:cNvSpPr/>
          <p:nvPr/>
        </p:nvSpPr>
        <p:spPr>
          <a:xfrm>
            <a:off x="2888558" y="5261098"/>
            <a:ext cx="2478858" cy="121769"/>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tIns="0" rIns="46630" bIns="0" rtlCol="0" anchor="t" anchorCtr="0">
            <a:noAutofit/>
          </a:bodyPr>
          <a:lstStyle/>
          <a:p>
            <a:pPr marL="116575" defTabSz="932597">
              <a:lnSpc>
                <a:spcPct val="97000"/>
              </a:lnSpc>
              <a:defRPr/>
            </a:pPr>
            <a:r>
              <a:rPr lang="en-US" sz="816" b="1">
                <a:gradFill>
                  <a:gsLst>
                    <a:gs pos="0">
                      <a:srgbClr val="D41123"/>
                    </a:gs>
                    <a:gs pos="100000">
                      <a:srgbClr val="D41123"/>
                    </a:gs>
                  </a:gsLst>
                  <a:lin ang="5400000" scaled="1"/>
                </a:gradFill>
                <a:latin typeface="Segoe UI" panose="020B0502040204020203" pitchFamily="34" charset="0"/>
                <a:cs typeface="Segoe UI" panose="020B0502040204020203" pitchFamily="34" charset="0"/>
              </a:rPr>
              <a:t>Privileged Access Workstations (PAWs)</a:t>
            </a:r>
          </a:p>
        </p:txBody>
      </p:sp>
      <p:sp>
        <p:nvSpPr>
          <p:cNvPr id="498" name="Laptop_E770">
            <a:extLst>
              <a:ext uri="{FF2B5EF4-FFF2-40B4-BE49-F238E27FC236}">
                <a16:creationId xmlns:a16="http://schemas.microsoft.com/office/drawing/2014/main" id="{E3D1DD13-DA11-48BB-9944-947005032328}"/>
              </a:ext>
            </a:extLst>
          </p:cNvPr>
          <p:cNvSpPr>
            <a:spLocks noChangeAspect="1" noEditPoints="1"/>
          </p:cNvSpPr>
          <p:nvPr/>
        </p:nvSpPr>
        <p:spPr bwMode="auto">
          <a:xfrm>
            <a:off x="5623055"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499" name="Laptop_E770">
            <a:extLst>
              <a:ext uri="{FF2B5EF4-FFF2-40B4-BE49-F238E27FC236}">
                <a16:creationId xmlns:a16="http://schemas.microsoft.com/office/drawing/2014/main" id="{A443010F-368B-4AD3-83FC-AC7917F07956}"/>
              </a:ext>
            </a:extLst>
          </p:cNvPr>
          <p:cNvSpPr>
            <a:spLocks noChangeAspect="1" noEditPoints="1"/>
          </p:cNvSpPr>
          <p:nvPr/>
        </p:nvSpPr>
        <p:spPr bwMode="auto">
          <a:xfrm>
            <a:off x="2540289" y="5252037"/>
            <a:ext cx="209644" cy="139891"/>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74" name="Rectangle 673">
            <a:extLst>
              <a:ext uri="{FF2B5EF4-FFF2-40B4-BE49-F238E27FC236}">
                <a16:creationId xmlns:a16="http://schemas.microsoft.com/office/drawing/2014/main" id="{BAEFD1F7-2704-46E2-81EB-AFE24783923B}"/>
              </a:ext>
            </a:extLst>
          </p:cNvPr>
          <p:cNvSpPr/>
          <p:nvPr/>
        </p:nvSpPr>
        <p:spPr bwMode="auto">
          <a:xfrm>
            <a:off x="2966156" y="4513491"/>
            <a:ext cx="320696" cy="1880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6" name="Group 205">
            <a:extLst>
              <a:ext uri="{FF2B5EF4-FFF2-40B4-BE49-F238E27FC236}">
                <a16:creationId xmlns:a16="http://schemas.microsoft.com/office/drawing/2014/main" id="{8D6212BF-48DF-4188-85D0-21D89B778766}"/>
              </a:ext>
            </a:extLst>
          </p:cNvPr>
          <p:cNvGrpSpPr/>
          <p:nvPr/>
        </p:nvGrpSpPr>
        <p:grpSpPr>
          <a:xfrm>
            <a:off x="5511603" y="3239016"/>
            <a:ext cx="779930" cy="708186"/>
            <a:chOff x="4952873" y="3102396"/>
            <a:chExt cx="764707" cy="694363"/>
          </a:xfrm>
        </p:grpSpPr>
        <p:sp>
          <p:nvSpPr>
            <p:cNvPr id="512" name="Rectangle 511">
              <a:hlinkClick r:id="rId27" tooltip="Azure Marketplace includes many security appliances from leading vendors among the thousands of certified, open source, and community software applications and developer services— all pre-configured for Microsoft Azure. "/>
              <a:extLst>
                <a:ext uri="{FF2B5EF4-FFF2-40B4-BE49-F238E27FC236}">
                  <a16:creationId xmlns:a16="http://schemas.microsoft.com/office/drawing/2014/main" id="{8B48EC0D-E8B2-4822-A0B3-CF690DA80F13}"/>
                </a:ext>
              </a:extLst>
            </p:cNvPr>
            <p:cNvSpPr/>
            <p:nvPr/>
          </p:nvSpPr>
          <p:spPr>
            <a:xfrm>
              <a:off x="4952873" y="3102396"/>
              <a:ext cx="764707" cy="694363"/>
            </a:xfrm>
            <a:prstGeom prst="rect">
              <a:avLst/>
            </a:prstGeom>
            <a:solidFill>
              <a:schemeClr val="bg1"/>
            </a:solidFill>
            <a:ln w="14224">
              <a:solidFill>
                <a:schemeClr val="bg2">
                  <a:lumMod val="9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tIns="18652" rIns="18652" rtlCol="0" anchor="t"/>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t>
              </a:r>
              <a:b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Appliances</a:t>
              </a:r>
            </a:p>
          </p:txBody>
        </p:sp>
        <p:grpSp>
          <p:nvGrpSpPr>
            <p:cNvPr id="515" name="Group 514">
              <a:extLst>
                <a:ext uri="{FF2B5EF4-FFF2-40B4-BE49-F238E27FC236}">
                  <a16:creationId xmlns:a16="http://schemas.microsoft.com/office/drawing/2014/main" id="{AE0522EF-59F8-4201-8B38-AB6774DD8651}"/>
                </a:ext>
              </a:extLst>
            </p:cNvPr>
            <p:cNvGrpSpPr/>
            <p:nvPr/>
          </p:nvGrpSpPr>
          <p:grpSpPr>
            <a:xfrm>
              <a:off x="5030265" y="3420535"/>
              <a:ext cx="627485" cy="363499"/>
              <a:chOff x="6109711" y="3090710"/>
              <a:chExt cx="627485" cy="363499"/>
            </a:xfrm>
          </p:grpSpPr>
          <p:pic>
            <p:nvPicPr>
              <p:cNvPr id="516" name="Picture 515">
                <a:extLst>
                  <a:ext uri="{FF2B5EF4-FFF2-40B4-BE49-F238E27FC236}">
                    <a16:creationId xmlns:a16="http://schemas.microsoft.com/office/drawing/2014/main" id="{E789CB8D-EF79-4F04-AEB9-BB401CAC3B99}"/>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110502" y="3310834"/>
                <a:ext cx="143375" cy="143375"/>
              </a:xfrm>
              <a:prstGeom prst="rect">
                <a:avLst/>
              </a:prstGeom>
            </p:spPr>
          </p:pic>
          <p:pic>
            <p:nvPicPr>
              <p:cNvPr id="517" name="Picture 516">
                <a:extLst>
                  <a:ext uri="{FF2B5EF4-FFF2-40B4-BE49-F238E27FC236}">
                    <a16:creationId xmlns:a16="http://schemas.microsoft.com/office/drawing/2014/main" id="{8DA88A3E-8446-475A-9D4D-5B873018DA5E}"/>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35864" y="3281630"/>
                <a:ext cx="140760" cy="140760"/>
              </a:xfrm>
              <a:prstGeom prst="rect">
                <a:avLst/>
              </a:prstGeom>
            </p:spPr>
          </p:pic>
          <p:pic>
            <p:nvPicPr>
              <p:cNvPr id="518" name="Picture 517">
                <a:extLst>
                  <a:ext uri="{FF2B5EF4-FFF2-40B4-BE49-F238E27FC236}">
                    <a16:creationId xmlns:a16="http://schemas.microsoft.com/office/drawing/2014/main" id="{18542EE9-DBE3-49C2-B25F-1EBC4CF1FE84}"/>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109711" y="3096167"/>
                <a:ext cx="144712" cy="144712"/>
              </a:xfrm>
              <a:prstGeom prst="rect">
                <a:avLst/>
              </a:prstGeom>
            </p:spPr>
          </p:pic>
          <p:pic>
            <p:nvPicPr>
              <p:cNvPr id="519" name="Picture 518">
                <a:extLst>
                  <a:ext uri="{FF2B5EF4-FFF2-40B4-BE49-F238E27FC236}">
                    <a16:creationId xmlns:a16="http://schemas.microsoft.com/office/drawing/2014/main" id="{DFDDEE88-6B06-4C7E-893D-67D5B4CAC21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325693" y="3090710"/>
                <a:ext cx="143375" cy="143375"/>
              </a:xfrm>
              <a:prstGeom prst="rect">
                <a:avLst/>
              </a:prstGeom>
            </p:spPr>
          </p:pic>
          <p:grpSp>
            <p:nvGrpSpPr>
              <p:cNvPr id="520" name="Group 519">
                <a:extLst>
                  <a:ext uri="{FF2B5EF4-FFF2-40B4-BE49-F238E27FC236}">
                    <a16:creationId xmlns:a16="http://schemas.microsoft.com/office/drawing/2014/main" id="{1D86705C-4908-4323-92FB-7C81F15C9C46}"/>
                  </a:ext>
                </a:extLst>
              </p:cNvPr>
              <p:cNvGrpSpPr/>
              <p:nvPr/>
            </p:nvGrpSpPr>
            <p:grpSpPr>
              <a:xfrm>
                <a:off x="6548524" y="3342843"/>
                <a:ext cx="188672" cy="45740"/>
                <a:chOff x="1287209" y="960836"/>
                <a:chExt cx="418504" cy="101463"/>
              </a:xfrm>
              <a:solidFill>
                <a:schemeClr val="tx1">
                  <a:lumMod val="65000"/>
                  <a:lumOff val="35000"/>
                </a:schemeClr>
              </a:solidFill>
            </p:grpSpPr>
            <p:sp>
              <p:nvSpPr>
                <p:cNvPr id="522" name="Oval 521">
                  <a:extLst>
                    <a:ext uri="{FF2B5EF4-FFF2-40B4-BE49-F238E27FC236}">
                      <a16:creationId xmlns:a16="http://schemas.microsoft.com/office/drawing/2014/main" id="{4DC86AFC-F905-440D-8DA7-C7ABF53D304A}"/>
                    </a:ext>
                  </a:extLst>
                </p:cNvPr>
                <p:cNvSpPr/>
                <p:nvPr/>
              </p:nvSpPr>
              <p:spPr bwMode="auto">
                <a:xfrm>
                  <a:off x="1287209" y="960836"/>
                  <a:ext cx="101414" cy="101414"/>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3" name="Oval 522">
                  <a:extLst>
                    <a:ext uri="{FF2B5EF4-FFF2-40B4-BE49-F238E27FC236}">
                      <a16:creationId xmlns:a16="http://schemas.microsoft.com/office/drawing/2014/main" id="{8EE34B56-4BD7-46FB-B548-1C8FFE495111}"/>
                    </a:ext>
                  </a:extLst>
                </p:cNvPr>
                <p:cNvSpPr/>
                <p:nvPr/>
              </p:nvSpPr>
              <p:spPr bwMode="auto">
                <a:xfrm>
                  <a:off x="1445754" y="960845"/>
                  <a:ext cx="101414" cy="101413"/>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4" name="Oval 523">
                  <a:extLst>
                    <a:ext uri="{FF2B5EF4-FFF2-40B4-BE49-F238E27FC236}">
                      <a16:creationId xmlns:a16="http://schemas.microsoft.com/office/drawing/2014/main" id="{3694CA44-D4AF-4863-8DA4-20BD46436FE0}"/>
                    </a:ext>
                  </a:extLst>
                </p:cNvPr>
                <p:cNvSpPr/>
                <p:nvPr/>
              </p:nvSpPr>
              <p:spPr bwMode="auto">
                <a:xfrm>
                  <a:off x="1604299" y="960883"/>
                  <a:ext cx="101414" cy="101416"/>
                </a:xfrm>
                <a:prstGeom prst="ellipse">
                  <a:avLst/>
                </a:prstGeom>
                <a:grp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pic>
            <p:nvPicPr>
              <p:cNvPr id="521" name="Picture 520">
                <a:extLst>
                  <a:ext uri="{FF2B5EF4-FFF2-40B4-BE49-F238E27FC236}">
                    <a16:creationId xmlns:a16="http://schemas.microsoft.com/office/drawing/2014/main" id="{137DE8CA-6A4A-4865-995B-E2BA11CF575B}"/>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74513" y="3095267"/>
                <a:ext cx="140332" cy="140332"/>
              </a:xfrm>
              <a:prstGeom prst="rect">
                <a:avLst/>
              </a:prstGeom>
            </p:spPr>
          </p:pic>
        </p:grpSp>
      </p:grpSp>
      <p:cxnSp>
        <p:nvCxnSpPr>
          <p:cNvPr id="554" name="Straight Connector 553">
            <a:extLst>
              <a:ext uri="{FF2B5EF4-FFF2-40B4-BE49-F238E27FC236}">
                <a16:creationId xmlns:a16="http://schemas.microsoft.com/office/drawing/2014/main" id="{607C20CD-E699-4687-837C-621A23DE9CE1}"/>
              </a:ext>
            </a:extLst>
          </p:cNvPr>
          <p:cNvCxnSpPr>
            <a:cxnSpLocks/>
          </p:cNvCxnSpPr>
          <p:nvPr/>
        </p:nvCxnSpPr>
        <p:spPr>
          <a:xfrm flipH="1" flipV="1">
            <a:off x="8516449" y="603743"/>
            <a:ext cx="1105" cy="461449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555" name="Straight Connector 554">
            <a:extLst>
              <a:ext uri="{FF2B5EF4-FFF2-40B4-BE49-F238E27FC236}">
                <a16:creationId xmlns:a16="http://schemas.microsoft.com/office/drawing/2014/main" id="{84CF4A6C-1699-4DBE-B12C-DCFE9D492D2B}"/>
              </a:ext>
            </a:extLst>
          </p:cNvPr>
          <p:cNvCxnSpPr>
            <a:cxnSpLocks/>
          </p:cNvCxnSpPr>
          <p:nvPr/>
        </p:nvCxnSpPr>
        <p:spPr>
          <a:xfrm flipH="1">
            <a:off x="8518454" y="586552"/>
            <a:ext cx="121482"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10" name="Group 9">
            <a:extLst>
              <a:ext uri="{FF2B5EF4-FFF2-40B4-BE49-F238E27FC236}">
                <a16:creationId xmlns:a16="http://schemas.microsoft.com/office/drawing/2014/main" id="{F7160ACE-7B4C-45EB-9A58-FF0126B35852}"/>
              </a:ext>
            </a:extLst>
          </p:cNvPr>
          <p:cNvGrpSpPr/>
          <p:nvPr/>
        </p:nvGrpSpPr>
        <p:grpSpPr>
          <a:xfrm>
            <a:off x="4454169" y="3618050"/>
            <a:ext cx="377710" cy="334297"/>
            <a:chOff x="4723767" y="3080378"/>
            <a:chExt cx="439858" cy="389301"/>
          </a:xfrm>
        </p:grpSpPr>
        <p:pic>
          <p:nvPicPr>
            <p:cNvPr id="414" name="Picture 413">
              <a:extLst>
                <a:ext uri="{FF2B5EF4-FFF2-40B4-BE49-F238E27FC236}">
                  <a16:creationId xmlns:a16="http://schemas.microsoft.com/office/drawing/2014/main" id="{AC4D97CD-ACA8-4170-8C77-7F9D3EA7DBCE}"/>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492" name="Group 491">
              <a:extLst>
                <a:ext uri="{FF2B5EF4-FFF2-40B4-BE49-F238E27FC236}">
                  <a16:creationId xmlns:a16="http://schemas.microsoft.com/office/drawing/2014/main" id="{7E096FC3-A8AB-44D7-B8D1-2D794A1DEA11}"/>
                </a:ext>
              </a:extLst>
            </p:cNvPr>
            <p:cNvGrpSpPr/>
            <p:nvPr/>
          </p:nvGrpSpPr>
          <p:grpSpPr>
            <a:xfrm>
              <a:off x="4723767" y="3080378"/>
              <a:ext cx="439858" cy="389301"/>
              <a:chOff x="3131835" y="4047725"/>
              <a:chExt cx="439858" cy="389301"/>
            </a:xfrm>
          </p:grpSpPr>
          <p:grpSp>
            <p:nvGrpSpPr>
              <p:cNvPr id="504" name="Group 503">
                <a:extLst>
                  <a:ext uri="{FF2B5EF4-FFF2-40B4-BE49-F238E27FC236}">
                    <a16:creationId xmlns:a16="http://schemas.microsoft.com/office/drawing/2014/main" id="{603ACBF0-4791-46D1-8877-6BF43FAA0A34}"/>
                  </a:ext>
                </a:extLst>
              </p:cNvPr>
              <p:cNvGrpSpPr/>
              <p:nvPr/>
            </p:nvGrpSpPr>
            <p:grpSpPr>
              <a:xfrm>
                <a:off x="3131835" y="4047725"/>
                <a:ext cx="182560" cy="348911"/>
                <a:chOff x="2136298" y="4226790"/>
                <a:chExt cx="196678" cy="375893"/>
              </a:xfrm>
            </p:grpSpPr>
            <p:sp>
              <p:nvSpPr>
                <p:cNvPr id="526" name="Rectangle 525">
                  <a:extLst>
                    <a:ext uri="{FF2B5EF4-FFF2-40B4-BE49-F238E27FC236}">
                      <a16:creationId xmlns:a16="http://schemas.microsoft.com/office/drawing/2014/main" id="{87EFA601-FD9E-4D5D-8FFD-CBD9B5212D2E}"/>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7" name="server">
                  <a:extLst>
                    <a:ext uri="{FF2B5EF4-FFF2-40B4-BE49-F238E27FC236}">
                      <a16:creationId xmlns:a16="http://schemas.microsoft.com/office/drawing/2014/main" id="{EDE8AC5B-7EEB-40A1-9A6A-49737AF8575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11" name="Oval 510">
                <a:extLst>
                  <a:ext uri="{FF2B5EF4-FFF2-40B4-BE49-F238E27FC236}">
                    <a16:creationId xmlns:a16="http://schemas.microsoft.com/office/drawing/2014/main" id="{E669F53A-DF4D-4F6F-8215-054195ECAC18}"/>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4" name="Picture 513">
                <a:extLst>
                  <a:ext uri="{FF2B5EF4-FFF2-40B4-BE49-F238E27FC236}">
                    <a16:creationId xmlns:a16="http://schemas.microsoft.com/office/drawing/2014/main" id="{5EF35BED-A8F0-46B3-872D-4BA54321A35B}"/>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25" name="Freeform 6">
                <a:extLst>
                  <a:ext uri="{FF2B5EF4-FFF2-40B4-BE49-F238E27FC236}">
                    <a16:creationId xmlns:a16="http://schemas.microsoft.com/office/drawing/2014/main" id="{34A491C2-1FD1-416E-9510-2116BB52E1E4}"/>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566" name="Group 565">
            <a:extLst>
              <a:ext uri="{FF2B5EF4-FFF2-40B4-BE49-F238E27FC236}">
                <a16:creationId xmlns:a16="http://schemas.microsoft.com/office/drawing/2014/main" id="{7B9BE697-26B5-41AB-8E29-5C6F7B140006}"/>
              </a:ext>
            </a:extLst>
          </p:cNvPr>
          <p:cNvGrpSpPr/>
          <p:nvPr/>
        </p:nvGrpSpPr>
        <p:grpSpPr>
          <a:xfrm>
            <a:off x="3853296" y="3618050"/>
            <a:ext cx="377710" cy="334297"/>
            <a:chOff x="4723767" y="3080378"/>
            <a:chExt cx="439858" cy="389301"/>
          </a:xfrm>
        </p:grpSpPr>
        <p:pic>
          <p:nvPicPr>
            <p:cNvPr id="571" name="Picture 570">
              <a:extLst>
                <a:ext uri="{FF2B5EF4-FFF2-40B4-BE49-F238E27FC236}">
                  <a16:creationId xmlns:a16="http://schemas.microsoft.com/office/drawing/2014/main" id="{915EC2B4-9841-4A3D-A13A-81A78491D05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72" name="Group 571">
              <a:extLst>
                <a:ext uri="{FF2B5EF4-FFF2-40B4-BE49-F238E27FC236}">
                  <a16:creationId xmlns:a16="http://schemas.microsoft.com/office/drawing/2014/main" id="{003C0D33-B8C2-46C1-9173-157D9CE6B07B}"/>
                </a:ext>
              </a:extLst>
            </p:cNvPr>
            <p:cNvGrpSpPr/>
            <p:nvPr/>
          </p:nvGrpSpPr>
          <p:grpSpPr>
            <a:xfrm>
              <a:off x="4723767" y="3080378"/>
              <a:ext cx="439858" cy="389301"/>
              <a:chOff x="3131835" y="4047725"/>
              <a:chExt cx="439858" cy="389301"/>
            </a:xfrm>
          </p:grpSpPr>
          <p:grpSp>
            <p:nvGrpSpPr>
              <p:cNvPr id="573" name="Group 572">
                <a:extLst>
                  <a:ext uri="{FF2B5EF4-FFF2-40B4-BE49-F238E27FC236}">
                    <a16:creationId xmlns:a16="http://schemas.microsoft.com/office/drawing/2014/main" id="{CF6F55E2-C9B2-4A1E-B06E-B6C023D03929}"/>
                  </a:ext>
                </a:extLst>
              </p:cNvPr>
              <p:cNvGrpSpPr/>
              <p:nvPr/>
            </p:nvGrpSpPr>
            <p:grpSpPr>
              <a:xfrm>
                <a:off x="3131835" y="4047725"/>
                <a:ext cx="182560" cy="348911"/>
                <a:chOff x="2136298" y="4226790"/>
                <a:chExt cx="196678" cy="375893"/>
              </a:xfrm>
            </p:grpSpPr>
            <p:sp>
              <p:nvSpPr>
                <p:cNvPr id="603" name="Rectangle 602">
                  <a:extLst>
                    <a:ext uri="{FF2B5EF4-FFF2-40B4-BE49-F238E27FC236}">
                      <a16:creationId xmlns:a16="http://schemas.microsoft.com/office/drawing/2014/main" id="{6154AC2F-DA5B-47A2-93E6-529AF8BC187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4" name="server">
                  <a:extLst>
                    <a:ext uri="{FF2B5EF4-FFF2-40B4-BE49-F238E27FC236}">
                      <a16:creationId xmlns:a16="http://schemas.microsoft.com/office/drawing/2014/main" id="{16EC4974-35DF-4BF8-9978-9C96B28EDBDD}"/>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74" name="Oval 573">
                <a:extLst>
                  <a:ext uri="{FF2B5EF4-FFF2-40B4-BE49-F238E27FC236}">
                    <a16:creationId xmlns:a16="http://schemas.microsoft.com/office/drawing/2014/main" id="{C1AEE6E6-9AFE-4FC0-A3FD-EF5BFB3F6B07}"/>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76" name="Picture 575">
                <a:extLst>
                  <a:ext uri="{FF2B5EF4-FFF2-40B4-BE49-F238E27FC236}">
                    <a16:creationId xmlns:a16="http://schemas.microsoft.com/office/drawing/2014/main" id="{D739B82B-3215-4F0F-831B-AAA3C73A726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02" name="Freeform 6">
                <a:extLst>
                  <a:ext uri="{FF2B5EF4-FFF2-40B4-BE49-F238E27FC236}">
                    <a16:creationId xmlns:a16="http://schemas.microsoft.com/office/drawing/2014/main" id="{33346D4F-7832-4AE9-97ED-1BB54263221F}"/>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11" name="Rectangle 10">
            <a:extLst>
              <a:ext uri="{FF2B5EF4-FFF2-40B4-BE49-F238E27FC236}">
                <a16:creationId xmlns:a16="http://schemas.microsoft.com/office/drawing/2014/main" id="{6D5A3232-7F2D-46ED-8C82-BF7A9D46C38B}"/>
              </a:ext>
            </a:extLst>
          </p:cNvPr>
          <p:cNvSpPr/>
          <p:nvPr/>
        </p:nvSpPr>
        <p:spPr bwMode="auto">
          <a:xfrm>
            <a:off x="5113968" y="3134924"/>
            <a:ext cx="1402581" cy="1883547"/>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0"/>
                </a:moveTo>
                <a:lnTo>
                  <a:pt x="914400" y="0"/>
                </a:lnTo>
                <a:lnTo>
                  <a:pt x="914400"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solidFill>
                <a:srgbClr val="003C6C"/>
              </a:solidFill>
              <a:latin typeface="Segoe UI"/>
              <a:ea typeface="Segoe UI" pitchFamily="34" charset="0"/>
              <a:cs typeface="Segoe UI" pitchFamily="34" charset="0"/>
            </a:endParaRPr>
          </a:p>
        </p:txBody>
      </p:sp>
      <p:sp>
        <p:nvSpPr>
          <p:cNvPr id="605" name="Rectangle 10">
            <a:extLst>
              <a:ext uri="{FF2B5EF4-FFF2-40B4-BE49-F238E27FC236}">
                <a16:creationId xmlns:a16="http://schemas.microsoft.com/office/drawing/2014/main" id="{FFD19AD5-46B0-4C41-928B-A66A4D5912AD}"/>
              </a:ext>
            </a:extLst>
          </p:cNvPr>
          <p:cNvSpPr/>
          <p:nvPr/>
        </p:nvSpPr>
        <p:spPr bwMode="auto">
          <a:xfrm rot="10800000">
            <a:off x="4924568" y="3135857"/>
            <a:ext cx="1548232" cy="1882695"/>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3192673 w 4107073"/>
              <a:gd name="connsiteY0" fmla="*/ 0 h 914400"/>
              <a:gd name="connsiteX1" fmla="*/ 4107073 w 4107073"/>
              <a:gd name="connsiteY1" fmla="*/ 0 h 914400"/>
              <a:gd name="connsiteX2" fmla="*/ 4107073 w 4107073"/>
              <a:gd name="connsiteY2" fmla="*/ 914400 h 914400"/>
              <a:gd name="connsiteX3" fmla="*/ 0 w 4107073"/>
              <a:gd name="connsiteY3" fmla="*/ 914400 h 914400"/>
              <a:gd name="connsiteX0" fmla="*/ 2243407 w 4107073"/>
              <a:gd name="connsiteY0" fmla="*/ 1404 h 914400"/>
              <a:gd name="connsiteX1" fmla="*/ 4107073 w 4107073"/>
              <a:gd name="connsiteY1" fmla="*/ 0 h 914400"/>
              <a:gd name="connsiteX2" fmla="*/ 4107073 w 4107073"/>
              <a:gd name="connsiteY2" fmla="*/ 914400 h 914400"/>
              <a:gd name="connsiteX3" fmla="*/ 0 w 4107073"/>
              <a:gd name="connsiteY3" fmla="*/ 914400 h 914400"/>
              <a:gd name="connsiteX0" fmla="*/ 2213109 w 4107073"/>
              <a:gd name="connsiteY0" fmla="*/ 0 h 918614"/>
              <a:gd name="connsiteX1" fmla="*/ 4107073 w 4107073"/>
              <a:gd name="connsiteY1" fmla="*/ 4214 h 918614"/>
              <a:gd name="connsiteX2" fmla="*/ 4107073 w 4107073"/>
              <a:gd name="connsiteY2" fmla="*/ 918614 h 918614"/>
              <a:gd name="connsiteX3" fmla="*/ 0 w 4107073"/>
              <a:gd name="connsiteY3" fmla="*/ 918614 h 918614"/>
              <a:gd name="connsiteX0" fmla="*/ 2213109 w 4107073"/>
              <a:gd name="connsiteY0" fmla="*/ 0 h 915805"/>
              <a:gd name="connsiteX1" fmla="*/ 4107073 w 4107073"/>
              <a:gd name="connsiteY1" fmla="*/ 1405 h 915805"/>
              <a:gd name="connsiteX2" fmla="*/ 4107073 w 4107073"/>
              <a:gd name="connsiteY2" fmla="*/ 915805 h 915805"/>
              <a:gd name="connsiteX3" fmla="*/ 0 w 4107073"/>
              <a:gd name="connsiteY3" fmla="*/ 915805 h 915805"/>
              <a:gd name="connsiteX0" fmla="*/ 2658011 w 4551975"/>
              <a:gd name="connsiteY0" fmla="*/ 0 h 915805"/>
              <a:gd name="connsiteX1" fmla="*/ 4551975 w 4551975"/>
              <a:gd name="connsiteY1" fmla="*/ 1405 h 915805"/>
              <a:gd name="connsiteX2" fmla="*/ 4551975 w 4551975"/>
              <a:gd name="connsiteY2" fmla="*/ 915805 h 915805"/>
              <a:gd name="connsiteX3" fmla="*/ 0 w 4551975"/>
              <a:gd name="connsiteY3" fmla="*/ 915805 h 915805"/>
              <a:gd name="connsiteX0" fmla="*/ 2185614 w 4551975"/>
              <a:gd name="connsiteY0" fmla="*/ 130 h 914400"/>
              <a:gd name="connsiteX1" fmla="*/ 4551975 w 4551975"/>
              <a:gd name="connsiteY1" fmla="*/ 0 h 914400"/>
              <a:gd name="connsiteX2" fmla="*/ 4551975 w 4551975"/>
              <a:gd name="connsiteY2" fmla="*/ 914400 h 914400"/>
              <a:gd name="connsiteX3" fmla="*/ 0 w 455197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4551975" h="914400">
                <a:moveTo>
                  <a:pt x="2185614" y="130"/>
                </a:moveTo>
                <a:lnTo>
                  <a:pt x="4551975" y="0"/>
                </a:lnTo>
                <a:lnTo>
                  <a:pt x="4551975" y="914400"/>
                </a:lnTo>
                <a:lnTo>
                  <a:pt x="0" y="914400"/>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Rectangle 115">
            <a:extLst>
              <a:ext uri="{FF2B5EF4-FFF2-40B4-BE49-F238E27FC236}">
                <a16:creationId xmlns:a16="http://schemas.microsoft.com/office/drawing/2014/main" id="{22B9AE6C-27F6-4AFE-9162-A0514AAD05F0}"/>
              </a:ext>
            </a:extLst>
          </p:cNvPr>
          <p:cNvSpPr/>
          <p:nvPr/>
        </p:nvSpPr>
        <p:spPr bwMode="auto">
          <a:xfrm>
            <a:off x="4927426" y="3866700"/>
            <a:ext cx="190339"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chemeClr val="accent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06" name="Rectangle 115">
            <a:extLst>
              <a:ext uri="{FF2B5EF4-FFF2-40B4-BE49-F238E27FC236}">
                <a16:creationId xmlns:a16="http://schemas.microsoft.com/office/drawing/2014/main" id="{81DABEDA-3853-49F9-A385-DFDC4183D6CB}"/>
              </a:ext>
            </a:extLst>
          </p:cNvPr>
          <p:cNvSpPr/>
          <p:nvPr/>
        </p:nvSpPr>
        <p:spPr bwMode="auto">
          <a:xfrm flipH="1">
            <a:off x="5157865" y="3864279"/>
            <a:ext cx="1352516" cy="127095"/>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607" name="Graphic 606">
            <a:extLst>
              <a:ext uri="{FF2B5EF4-FFF2-40B4-BE49-F238E27FC236}">
                <a16:creationId xmlns:a16="http://schemas.microsoft.com/office/drawing/2014/main" id="{B357B54B-824E-4012-A8CD-4F858D8A0189}"/>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6200000">
            <a:off x="6310125" y="3941593"/>
            <a:ext cx="381400" cy="104019"/>
          </a:xfrm>
          <a:prstGeom prst="rect">
            <a:avLst/>
          </a:prstGeom>
        </p:spPr>
      </p:pic>
      <p:grpSp>
        <p:nvGrpSpPr>
          <p:cNvPr id="536" name="Group 535">
            <a:extLst>
              <a:ext uri="{FF2B5EF4-FFF2-40B4-BE49-F238E27FC236}">
                <a16:creationId xmlns:a16="http://schemas.microsoft.com/office/drawing/2014/main" id="{07A89111-815C-4E3E-B908-29E81FD27153}"/>
              </a:ext>
            </a:extLst>
          </p:cNvPr>
          <p:cNvGrpSpPr/>
          <p:nvPr/>
        </p:nvGrpSpPr>
        <p:grpSpPr>
          <a:xfrm>
            <a:off x="5039529" y="3618050"/>
            <a:ext cx="377710" cy="334297"/>
            <a:chOff x="4723767" y="3080378"/>
            <a:chExt cx="439858" cy="389301"/>
          </a:xfrm>
        </p:grpSpPr>
        <p:pic>
          <p:nvPicPr>
            <p:cNvPr id="539" name="Picture 538">
              <a:extLst>
                <a:ext uri="{FF2B5EF4-FFF2-40B4-BE49-F238E27FC236}">
                  <a16:creationId xmlns:a16="http://schemas.microsoft.com/office/drawing/2014/main" id="{97330FDC-C486-4918-B985-8DF889619523}"/>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540" name="Group 539">
              <a:extLst>
                <a:ext uri="{FF2B5EF4-FFF2-40B4-BE49-F238E27FC236}">
                  <a16:creationId xmlns:a16="http://schemas.microsoft.com/office/drawing/2014/main" id="{9CEC46AC-FDAF-4D4D-A745-9EC37156BCB2}"/>
                </a:ext>
              </a:extLst>
            </p:cNvPr>
            <p:cNvGrpSpPr/>
            <p:nvPr/>
          </p:nvGrpSpPr>
          <p:grpSpPr>
            <a:xfrm>
              <a:off x="4723767" y="3080378"/>
              <a:ext cx="439858" cy="389301"/>
              <a:chOff x="3131835" y="4047725"/>
              <a:chExt cx="439858" cy="389301"/>
            </a:xfrm>
          </p:grpSpPr>
          <p:grpSp>
            <p:nvGrpSpPr>
              <p:cNvPr id="541" name="Group 540">
                <a:extLst>
                  <a:ext uri="{FF2B5EF4-FFF2-40B4-BE49-F238E27FC236}">
                    <a16:creationId xmlns:a16="http://schemas.microsoft.com/office/drawing/2014/main" id="{BF4D4ECF-6516-4F09-A7B6-22A8B6EAF3F3}"/>
                  </a:ext>
                </a:extLst>
              </p:cNvPr>
              <p:cNvGrpSpPr/>
              <p:nvPr/>
            </p:nvGrpSpPr>
            <p:grpSpPr>
              <a:xfrm>
                <a:off x="3131835" y="4047725"/>
                <a:ext cx="182560" cy="348911"/>
                <a:chOff x="2136298" y="4226790"/>
                <a:chExt cx="196678" cy="375893"/>
              </a:xfrm>
            </p:grpSpPr>
            <p:sp>
              <p:nvSpPr>
                <p:cNvPr id="563" name="Rectangle 562">
                  <a:extLst>
                    <a:ext uri="{FF2B5EF4-FFF2-40B4-BE49-F238E27FC236}">
                      <a16:creationId xmlns:a16="http://schemas.microsoft.com/office/drawing/2014/main" id="{F4E49CA2-BDB0-491C-B0C3-0B815366D768}"/>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64" name="server">
                  <a:extLst>
                    <a:ext uri="{FF2B5EF4-FFF2-40B4-BE49-F238E27FC236}">
                      <a16:creationId xmlns:a16="http://schemas.microsoft.com/office/drawing/2014/main" id="{908D9736-3389-4037-86CE-495CCDB816F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542" name="Oval 541">
                <a:extLst>
                  <a:ext uri="{FF2B5EF4-FFF2-40B4-BE49-F238E27FC236}">
                    <a16:creationId xmlns:a16="http://schemas.microsoft.com/office/drawing/2014/main" id="{D8960E09-FAB7-426D-8743-82C8E0258493}"/>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43" name="Picture 542">
                <a:extLst>
                  <a:ext uri="{FF2B5EF4-FFF2-40B4-BE49-F238E27FC236}">
                    <a16:creationId xmlns:a16="http://schemas.microsoft.com/office/drawing/2014/main" id="{E61D430D-6764-40F4-A135-5FA8B1335F5E}"/>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560" name="Freeform 6">
                <a:extLst>
                  <a:ext uri="{FF2B5EF4-FFF2-40B4-BE49-F238E27FC236}">
                    <a16:creationId xmlns:a16="http://schemas.microsoft.com/office/drawing/2014/main" id="{C153E579-C699-4076-AC2E-CFF21CF4E83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609" name="Rectangle 115">
            <a:extLst>
              <a:ext uri="{FF2B5EF4-FFF2-40B4-BE49-F238E27FC236}">
                <a16:creationId xmlns:a16="http://schemas.microsoft.com/office/drawing/2014/main" id="{5DDCE182-8101-4D57-AF92-321612D69778}"/>
              </a:ext>
            </a:extLst>
          </p:cNvPr>
          <p:cNvSpPr/>
          <p:nvPr/>
        </p:nvSpPr>
        <p:spPr bwMode="auto">
          <a:xfrm>
            <a:off x="6296735" y="3134925"/>
            <a:ext cx="175565" cy="45761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sp>
        <p:nvSpPr>
          <p:cNvPr id="610" name="Rectangle 115">
            <a:extLst>
              <a:ext uri="{FF2B5EF4-FFF2-40B4-BE49-F238E27FC236}">
                <a16:creationId xmlns:a16="http://schemas.microsoft.com/office/drawing/2014/main" id="{CA692FC8-B1B1-407E-9EFE-83FF46D9C96B}"/>
              </a:ext>
            </a:extLst>
          </p:cNvPr>
          <p:cNvSpPr/>
          <p:nvPr/>
        </p:nvSpPr>
        <p:spPr bwMode="auto">
          <a:xfrm flipV="1">
            <a:off x="6295041" y="3639772"/>
            <a:ext cx="221807" cy="155769"/>
          </a:xfrm>
          <a:custGeom>
            <a:avLst/>
            <a:gdLst>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0 w 168554"/>
              <a:gd name="connsiteY4" fmla="*/ 0 h 168554"/>
              <a:gd name="connsiteX0" fmla="*/ 0 w 168554"/>
              <a:gd name="connsiteY0" fmla="*/ 0 h 168554"/>
              <a:gd name="connsiteX1" fmla="*/ 168554 w 168554"/>
              <a:gd name="connsiteY1" fmla="*/ 0 h 168554"/>
              <a:gd name="connsiteX2" fmla="*/ 168554 w 168554"/>
              <a:gd name="connsiteY2" fmla="*/ 168554 h 168554"/>
              <a:gd name="connsiteX3" fmla="*/ 0 w 168554"/>
              <a:gd name="connsiteY3" fmla="*/ 168554 h 168554"/>
              <a:gd name="connsiteX4" fmla="*/ 91440 w 168554"/>
              <a:gd name="connsiteY4" fmla="*/ 91440 h 168554"/>
              <a:gd name="connsiteX0" fmla="*/ 168554 w 168554"/>
              <a:gd name="connsiteY0" fmla="*/ 0 h 168554"/>
              <a:gd name="connsiteX1" fmla="*/ 168554 w 168554"/>
              <a:gd name="connsiteY1" fmla="*/ 168554 h 168554"/>
              <a:gd name="connsiteX2" fmla="*/ 0 w 168554"/>
              <a:gd name="connsiteY2" fmla="*/ 168554 h 168554"/>
              <a:gd name="connsiteX3" fmla="*/ 91440 w 168554"/>
              <a:gd name="connsiteY3" fmla="*/ 91440 h 168554"/>
              <a:gd name="connsiteX0" fmla="*/ 168554 w 168554"/>
              <a:gd name="connsiteY0" fmla="*/ 0 h 168554"/>
              <a:gd name="connsiteX1" fmla="*/ 168554 w 168554"/>
              <a:gd name="connsiteY1" fmla="*/ 168554 h 168554"/>
              <a:gd name="connsiteX2" fmla="*/ 0 w 168554"/>
              <a:gd name="connsiteY2" fmla="*/ 168554 h 168554"/>
            </a:gdLst>
            <a:ahLst/>
            <a:cxnLst>
              <a:cxn ang="0">
                <a:pos x="connsiteX0" y="connsiteY0"/>
              </a:cxn>
              <a:cxn ang="0">
                <a:pos x="connsiteX1" y="connsiteY1"/>
              </a:cxn>
              <a:cxn ang="0">
                <a:pos x="connsiteX2" y="connsiteY2"/>
              </a:cxn>
            </a:cxnLst>
            <a:rect l="l" t="t" r="r" b="b"/>
            <a:pathLst>
              <a:path w="168554" h="168554">
                <a:moveTo>
                  <a:pt x="168554" y="0"/>
                </a:moveTo>
                <a:lnTo>
                  <a:pt x="168554" y="168554"/>
                </a:lnTo>
                <a:lnTo>
                  <a:pt x="0" y="168554"/>
                </a:lnTo>
              </a:path>
            </a:pathLst>
          </a:custGeom>
          <a:noFill/>
          <a:ln w="19050">
            <a:solidFill>
              <a:srgbClr val="505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cs typeface="Segoe UI" pitchFamily="34" charset="0"/>
            </a:endParaRPr>
          </a:p>
        </p:txBody>
      </p:sp>
      <p:pic>
        <p:nvPicPr>
          <p:cNvPr id="137" name="Graphic 136">
            <a:extLst>
              <a:ext uri="{FF2B5EF4-FFF2-40B4-BE49-F238E27FC236}">
                <a16:creationId xmlns:a16="http://schemas.microsoft.com/office/drawing/2014/main" id="{929BA507-8B5F-4AA7-A450-05714562069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7002" y="3689863"/>
            <a:ext cx="158456" cy="147136"/>
          </a:xfrm>
          <a:prstGeom prst="rect">
            <a:avLst/>
          </a:prstGeom>
        </p:spPr>
      </p:pic>
      <p:grpSp>
        <p:nvGrpSpPr>
          <p:cNvPr id="24" name="Group 23">
            <a:extLst>
              <a:ext uri="{FF2B5EF4-FFF2-40B4-BE49-F238E27FC236}">
                <a16:creationId xmlns:a16="http://schemas.microsoft.com/office/drawing/2014/main" id="{20A24230-FAAD-4142-93D9-29BD7408BC32}"/>
              </a:ext>
            </a:extLst>
          </p:cNvPr>
          <p:cNvGrpSpPr/>
          <p:nvPr/>
        </p:nvGrpSpPr>
        <p:grpSpPr>
          <a:xfrm>
            <a:off x="2530138" y="3287177"/>
            <a:ext cx="1187450" cy="191381"/>
            <a:chOff x="2479889" y="3223015"/>
            <a:chExt cx="1164272" cy="187645"/>
          </a:xfrm>
        </p:grpSpPr>
        <p:sp>
          <p:nvSpPr>
            <p:cNvPr id="712" name="Rectangle 711">
              <a:extLst>
                <a:ext uri="{FF2B5EF4-FFF2-40B4-BE49-F238E27FC236}">
                  <a16:creationId xmlns:a16="http://schemas.microsoft.com/office/drawing/2014/main" id="{165F883C-3213-47A6-9EAA-9E6D0433D0A6}"/>
                </a:ext>
              </a:extLst>
            </p:cNvPr>
            <p:cNvSpPr/>
            <p:nvPr/>
          </p:nvSpPr>
          <p:spPr>
            <a:xfrm>
              <a:off x="2479889" y="3223015"/>
              <a:ext cx="1164272" cy="187645"/>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no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NGFW</a:t>
              </a:r>
            </a:p>
          </p:txBody>
        </p:sp>
        <p:pic>
          <p:nvPicPr>
            <p:cNvPr id="677" name="Graphic 676">
              <a:extLst>
                <a:ext uri="{FF2B5EF4-FFF2-40B4-BE49-F238E27FC236}">
                  <a16:creationId xmlns:a16="http://schemas.microsoft.com/office/drawing/2014/main" id="{DD69935D-7AC7-4CFD-AD89-E5E87B0675F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16734" y="3249297"/>
              <a:ext cx="155363" cy="144264"/>
            </a:xfrm>
            <a:prstGeom prst="rect">
              <a:avLst/>
            </a:prstGeom>
          </p:spPr>
        </p:pic>
        <p:sp>
          <p:nvSpPr>
            <p:cNvPr id="719" name="Commitments_EC4D">
              <a:extLst>
                <a:ext uri="{FF2B5EF4-FFF2-40B4-BE49-F238E27FC236}">
                  <a16:creationId xmlns:a16="http://schemas.microsoft.com/office/drawing/2014/main" id="{C958996F-57E6-494D-B883-4E65280A7B8B}"/>
                </a:ext>
              </a:extLst>
            </p:cNvPr>
            <p:cNvSpPr>
              <a:spLocks noChangeAspect="1" noEditPoints="1"/>
            </p:cNvSpPr>
            <p:nvPr/>
          </p:nvSpPr>
          <p:spPr bwMode="auto">
            <a:xfrm>
              <a:off x="2541886" y="3261821"/>
              <a:ext cx="110871"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pic>
        <p:nvPicPr>
          <p:cNvPr id="616" name="Graphic 615">
            <a:extLst>
              <a:ext uri="{FF2B5EF4-FFF2-40B4-BE49-F238E27FC236}">
                <a16:creationId xmlns:a16="http://schemas.microsoft.com/office/drawing/2014/main" id="{AD81CF5A-A9BA-449A-BBA3-9A6A6DF45C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4182" y="3121916"/>
            <a:ext cx="158456" cy="147136"/>
          </a:xfrm>
          <a:prstGeom prst="rect">
            <a:avLst/>
          </a:prstGeom>
        </p:spPr>
      </p:pic>
      <p:grpSp>
        <p:nvGrpSpPr>
          <p:cNvPr id="153" name="Group 152">
            <a:extLst>
              <a:ext uri="{FF2B5EF4-FFF2-40B4-BE49-F238E27FC236}">
                <a16:creationId xmlns:a16="http://schemas.microsoft.com/office/drawing/2014/main" id="{D2A4DE7F-EF4F-4F7E-801D-650E1FEB6053}"/>
              </a:ext>
            </a:extLst>
          </p:cNvPr>
          <p:cNvGrpSpPr/>
          <p:nvPr/>
        </p:nvGrpSpPr>
        <p:grpSpPr>
          <a:xfrm>
            <a:off x="2522559" y="3525789"/>
            <a:ext cx="849637" cy="540658"/>
            <a:chOff x="2144445" y="2966686"/>
            <a:chExt cx="879313" cy="530105"/>
          </a:xfrm>
        </p:grpSpPr>
        <p:sp>
          <p:nvSpPr>
            <p:cNvPr id="679" name="Rectangle 678">
              <a:extLst>
                <a:ext uri="{FF2B5EF4-FFF2-40B4-BE49-F238E27FC236}">
                  <a16:creationId xmlns:a16="http://schemas.microsoft.com/office/drawing/2014/main" id="{A029A06F-AE8A-4377-A597-25D203344D73}"/>
                </a:ext>
              </a:extLst>
            </p:cNvPr>
            <p:cNvSpPr/>
            <p:nvPr/>
          </p:nvSpPr>
          <p:spPr>
            <a:xfrm>
              <a:off x="2144445" y="3341299"/>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IPS</a:t>
              </a:r>
            </a:p>
          </p:txBody>
        </p:sp>
        <p:sp>
          <p:nvSpPr>
            <p:cNvPr id="687" name="Rectangle 686">
              <a:extLst>
                <a:ext uri="{FF2B5EF4-FFF2-40B4-BE49-F238E27FC236}">
                  <a16:creationId xmlns:a16="http://schemas.microsoft.com/office/drawing/2014/main" id="{B2CFCAB9-AC85-4853-A575-B4421DF8EA45}"/>
                </a:ext>
              </a:extLst>
            </p:cNvPr>
            <p:cNvSpPr/>
            <p:nvPr/>
          </p:nvSpPr>
          <p:spPr>
            <a:xfrm>
              <a:off x="2144446" y="296668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Edge DLP</a:t>
              </a:r>
            </a:p>
          </p:txBody>
        </p:sp>
        <p:sp>
          <p:nvSpPr>
            <p:cNvPr id="695" name="Rectangle 694">
              <a:extLst>
                <a:ext uri="{FF2B5EF4-FFF2-40B4-BE49-F238E27FC236}">
                  <a16:creationId xmlns:a16="http://schemas.microsoft.com/office/drawing/2014/main" id="{C3BB896A-BBFC-432A-ADC2-6DFC18D6B8DF}"/>
                </a:ext>
              </a:extLst>
            </p:cNvPr>
            <p:cNvSpPr/>
            <p:nvPr/>
          </p:nvSpPr>
          <p:spPr>
            <a:xfrm>
              <a:off x="2144446" y="3153316"/>
              <a:ext cx="879312" cy="155492"/>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SSL Proxy</a:t>
              </a:r>
            </a:p>
          </p:txBody>
        </p:sp>
        <p:sp>
          <p:nvSpPr>
            <p:cNvPr id="702" name="Commitments_EC4D">
              <a:extLst>
                <a:ext uri="{FF2B5EF4-FFF2-40B4-BE49-F238E27FC236}">
                  <a16:creationId xmlns:a16="http://schemas.microsoft.com/office/drawing/2014/main" id="{71108290-3BBA-47E5-8047-0B4C91CBC6A6}"/>
                </a:ext>
              </a:extLst>
            </p:cNvPr>
            <p:cNvSpPr>
              <a:spLocks noChangeAspect="1" noEditPoints="1"/>
            </p:cNvSpPr>
            <p:nvPr/>
          </p:nvSpPr>
          <p:spPr bwMode="auto">
            <a:xfrm>
              <a:off x="2223657" y="2986641"/>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3" name="Commitments_EC4D">
              <a:extLst>
                <a:ext uri="{FF2B5EF4-FFF2-40B4-BE49-F238E27FC236}">
                  <a16:creationId xmlns:a16="http://schemas.microsoft.com/office/drawing/2014/main" id="{291327A9-64EF-4BDA-A268-B4F6573F7064}"/>
                </a:ext>
              </a:extLst>
            </p:cNvPr>
            <p:cNvSpPr>
              <a:spLocks noChangeAspect="1" noEditPoints="1"/>
            </p:cNvSpPr>
            <p:nvPr/>
          </p:nvSpPr>
          <p:spPr bwMode="auto">
            <a:xfrm>
              <a:off x="2210247" y="3186837"/>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sp>
          <p:nvSpPr>
            <p:cNvPr id="704" name="Commitments_EC4D">
              <a:extLst>
                <a:ext uri="{FF2B5EF4-FFF2-40B4-BE49-F238E27FC236}">
                  <a16:creationId xmlns:a16="http://schemas.microsoft.com/office/drawing/2014/main" id="{9181397D-D9C8-4F52-9921-D94F9DB5B67E}"/>
                </a:ext>
              </a:extLst>
            </p:cNvPr>
            <p:cNvSpPr>
              <a:spLocks noChangeAspect="1" noEditPoints="1"/>
            </p:cNvSpPr>
            <p:nvPr/>
          </p:nvSpPr>
          <p:spPr bwMode="auto">
            <a:xfrm>
              <a:off x="2222036" y="3372522"/>
              <a:ext cx="117028" cy="109728"/>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9326" rIns="93260" bIns="9326" numCol="1" anchor="t" anchorCtr="0" compatLnSpc="1">
              <a:prstTxWarp prst="textNoShape">
                <a:avLst/>
              </a:prstTxWarp>
            </a:bodyPr>
            <a:lstStyle/>
            <a:p>
              <a:pPr defTabSz="932597">
                <a:defRPr/>
              </a:pPr>
              <a:endParaRPr lang="en-US" sz="1836">
                <a:gradFill>
                  <a:gsLst>
                    <a:gs pos="0">
                      <a:srgbClr val="505050"/>
                    </a:gs>
                    <a:gs pos="100000">
                      <a:srgbClr val="505050"/>
                    </a:gs>
                  </a:gsLst>
                  <a:lin ang="5400000" scaled="1"/>
                </a:gradFill>
                <a:latin typeface="Segoe UI"/>
              </a:endParaRPr>
            </a:p>
          </p:txBody>
        </p:sp>
      </p:grpSp>
      <p:cxnSp>
        <p:nvCxnSpPr>
          <p:cNvPr id="221" name="Connector: Elbow 220">
            <a:extLst>
              <a:ext uri="{FF2B5EF4-FFF2-40B4-BE49-F238E27FC236}">
                <a16:creationId xmlns:a16="http://schemas.microsoft.com/office/drawing/2014/main" id="{62A1844A-DE90-4548-814B-20C887C8D326}"/>
              </a:ext>
            </a:extLst>
          </p:cNvPr>
          <p:cNvCxnSpPr>
            <a:cxnSpLocks/>
            <a:endCxn id="509" idx="1"/>
          </p:cNvCxnSpPr>
          <p:nvPr/>
        </p:nvCxnSpPr>
        <p:spPr>
          <a:xfrm rot="16200000" flipH="1">
            <a:off x="1199151" y="2764296"/>
            <a:ext cx="1697164" cy="118778"/>
          </a:xfrm>
          <a:prstGeom prst="bentConnector2">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8A563C88-AB14-4F39-9751-2A6BEBC40488}"/>
              </a:ext>
            </a:extLst>
          </p:cNvPr>
          <p:cNvCxnSpPr>
            <a:cxnSpLocks/>
          </p:cNvCxnSpPr>
          <p:nvPr/>
        </p:nvCxnSpPr>
        <p:spPr>
          <a:xfrm>
            <a:off x="1577186" y="3239871"/>
            <a:ext cx="0" cy="156581"/>
          </a:xfrm>
          <a:prstGeom prst="line">
            <a:avLst/>
          </a:prstGeom>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0" name="TextBox 569">
            <a:extLst>
              <a:ext uri="{FF2B5EF4-FFF2-40B4-BE49-F238E27FC236}">
                <a16:creationId xmlns:a16="http://schemas.microsoft.com/office/drawing/2014/main" id="{A91C18CA-8C4F-4D3E-9285-363EFC4E9F07}"/>
              </a:ext>
            </a:extLst>
          </p:cNvPr>
          <p:cNvSpPr txBox="1"/>
          <p:nvPr/>
        </p:nvSpPr>
        <p:spPr>
          <a:xfrm>
            <a:off x="387074" y="3641635"/>
            <a:ext cx="1287006" cy="262241"/>
          </a:xfrm>
          <a:prstGeom prst="rect">
            <a:avLst/>
          </a:prstGeom>
          <a:noFill/>
        </p:spPr>
        <p:txBody>
          <a:bodyPr wrap="none" rtlCol="0">
            <a:spAutoFit/>
          </a:bodyPr>
          <a:lstStyle>
            <a:defPPr>
              <a:defRPr lang="en-US"/>
            </a:defPPr>
            <a:lvl1pPr marR="0" lvl="0" indent="0" algn="ctr"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71">
                <a:gradFill>
                  <a:gsLst>
                    <a:gs pos="0">
                      <a:srgbClr val="505050"/>
                    </a:gs>
                    <a:gs pos="100000">
                      <a:srgbClr val="505050"/>
                    </a:gs>
                  </a:gsLst>
                  <a:lin ang="5400000" scaled="1"/>
                </a:gradFill>
              </a:rPr>
              <a:t>Managed Clients</a:t>
            </a:r>
            <a:endParaRPr lang="en-US" sz="1122">
              <a:gradFill>
                <a:gsLst>
                  <a:gs pos="0">
                    <a:srgbClr val="505050"/>
                  </a:gs>
                  <a:gs pos="100000">
                    <a:srgbClr val="505050"/>
                  </a:gs>
                </a:gsLst>
                <a:lin ang="5400000" scaled="1"/>
              </a:gradFill>
            </a:endParaRPr>
          </a:p>
        </p:txBody>
      </p:sp>
      <p:sp>
        <p:nvSpPr>
          <p:cNvPr id="575" name="Rectangle 574">
            <a:extLst>
              <a:ext uri="{FF2B5EF4-FFF2-40B4-BE49-F238E27FC236}">
                <a16:creationId xmlns:a16="http://schemas.microsoft.com/office/drawing/2014/main" id="{20CEB19A-55EE-424D-B0DB-D664A591C27E}"/>
              </a:ext>
            </a:extLst>
          </p:cNvPr>
          <p:cNvSpPr/>
          <p:nvPr/>
        </p:nvSpPr>
        <p:spPr>
          <a:xfrm rot="16200000">
            <a:off x="8013231" y="3415683"/>
            <a:ext cx="1410113" cy="196280"/>
          </a:xfrm>
          <a:prstGeom prst="rect">
            <a:avLst/>
          </a:prstGeom>
          <a:solidFill>
            <a:schemeClr val="bg1"/>
          </a:solidFill>
          <a:ln w="19050">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46630" rtlCol="0" anchor="ctr"/>
          <a:lstStyle/>
          <a:p>
            <a:pPr marL="116575" algn="ctr" defTabSz="932597">
              <a:lnSpc>
                <a:spcPct val="97000"/>
              </a:lnSpc>
              <a:defRPr/>
            </a:pPr>
            <a:r>
              <a:rPr lang="en-US" sz="816" b="1" dirty="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Classification Labels</a:t>
            </a:r>
          </a:p>
        </p:txBody>
      </p:sp>
      <p:sp>
        <p:nvSpPr>
          <p:cNvPr id="734" name="Rectangle 733">
            <a:extLst>
              <a:ext uri="{FF2B5EF4-FFF2-40B4-BE49-F238E27FC236}">
                <a16:creationId xmlns:a16="http://schemas.microsoft.com/office/drawing/2014/main" id="{D99ED82C-3F1B-4841-B3CC-3B5DF8285ABA}"/>
              </a:ext>
            </a:extLst>
          </p:cNvPr>
          <p:cNvSpPr/>
          <p:nvPr/>
        </p:nvSpPr>
        <p:spPr>
          <a:xfrm>
            <a:off x="279574" y="2170860"/>
            <a:ext cx="1551664" cy="266164"/>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Clients</a:t>
            </a:r>
          </a:p>
        </p:txBody>
      </p:sp>
      <p:cxnSp>
        <p:nvCxnSpPr>
          <p:cNvPr id="9" name="Connector: Elbow 8">
            <a:extLst>
              <a:ext uri="{FF2B5EF4-FFF2-40B4-BE49-F238E27FC236}">
                <a16:creationId xmlns:a16="http://schemas.microsoft.com/office/drawing/2014/main" id="{A2F782D0-7358-48F8-938D-A164A2BEB08D}"/>
              </a:ext>
            </a:extLst>
          </p:cNvPr>
          <p:cNvCxnSpPr>
            <a:cxnSpLocks/>
            <a:stCxn id="92" idx="3"/>
            <a:endCxn id="264" idx="3"/>
          </p:cNvCxnSpPr>
          <p:nvPr/>
        </p:nvCxnSpPr>
        <p:spPr>
          <a:xfrm>
            <a:off x="1819306" y="3458657"/>
            <a:ext cx="9255" cy="947427"/>
          </a:xfrm>
          <a:prstGeom prst="bentConnector3">
            <a:avLst>
              <a:gd name="adj1" fmla="val 2619286"/>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sp>
        <p:nvSpPr>
          <p:cNvPr id="670" name="Rectangle 669">
            <a:hlinkClick r:id="rId37" tooltip="Windows 10 IoT Core and Windows 10 IoT Enterprise provide a secure solution for IoT devices with flexibility to support headless, ARM-based devices or powerful, Win32-driven devices."/>
            <a:extLst>
              <a:ext uri="{FF2B5EF4-FFF2-40B4-BE49-F238E27FC236}">
                <a16:creationId xmlns:a16="http://schemas.microsoft.com/office/drawing/2014/main" id="{3F9A5FCD-3F3E-4607-8A82-9932FA88B85C}"/>
              </a:ext>
            </a:extLst>
          </p:cNvPr>
          <p:cNvSpPr/>
          <p:nvPr/>
        </p:nvSpPr>
        <p:spPr>
          <a:xfrm>
            <a:off x="2163981" y="5980390"/>
            <a:ext cx="988408" cy="206531"/>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IoT</a:t>
            </a:r>
          </a:p>
        </p:txBody>
      </p:sp>
      <p:sp>
        <p:nvSpPr>
          <p:cNvPr id="671" name="Rectangle 670">
            <a:hlinkClick r:id="rId38" tooltip="Azure IoT Central is a fully managed IoT SaaS (software-as-a-service) solution that makes it easy to connect, monitor and manage your IoT assets at scale, so you can create deep insights from your IoT data and take informed action. "/>
            <a:extLst>
              <a:ext uri="{FF2B5EF4-FFF2-40B4-BE49-F238E27FC236}">
                <a16:creationId xmlns:a16="http://schemas.microsoft.com/office/drawing/2014/main" id="{77377F1E-B771-4359-B9B2-CDF5F5917969}"/>
              </a:ext>
            </a:extLst>
          </p:cNvPr>
          <p:cNvSpPr/>
          <p:nvPr/>
        </p:nvSpPr>
        <p:spPr>
          <a:xfrm>
            <a:off x="2166120" y="6248101"/>
            <a:ext cx="988408" cy="210642"/>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IoT Security </a:t>
            </a:r>
          </a:p>
        </p:txBody>
      </p:sp>
      <p:sp>
        <p:nvSpPr>
          <p:cNvPr id="711" name="Title 1">
            <a:extLst>
              <a:ext uri="{FF2B5EF4-FFF2-40B4-BE49-F238E27FC236}">
                <a16:creationId xmlns:a16="http://schemas.microsoft.com/office/drawing/2014/main" id="{5948D4A9-E316-41CE-B2D5-2C9900CA46DD}"/>
              </a:ext>
            </a:extLst>
          </p:cNvPr>
          <p:cNvSpPr txBox="1">
            <a:spLocks/>
          </p:cNvSpPr>
          <p:nvPr/>
        </p:nvSpPr>
        <p:spPr>
          <a:xfrm>
            <a:off x="4711151" y="190053"/>
            <a:ext cx="3890548" cy="562894"/>
          </a:xfrm>
          <a:prstGeom prst="rect">
            <a:avLst/>
          </a:prstGeom>
          <a:noFill/>
          <a:effectLst>
            <a:softEdge rad="63500"/>
          </a:effectLst>
        </p:spPr>
        <p:txBody>
          <a:bodyP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lnSpc>
                <a:spcPct val="90000"/>
              </a:lnSpc>
              <a:spcBef>
                <a:spcPct val="0"/>
              </a:spcBef>
              <a:spcAft>
                <a:spcPts val="612"/>
              </a:spcAft>
              <a:defRPr/>
            </a:pPr>
            <a:r>
              <a:rPr lang="en-US" sz="1632"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Cybersecurity Reference Architecture</a:t>
            </a:r>
          </a:p>
          <a:p>
            <a:pPr defTabSz="932597">
              <a:lnSpc>
                <a:spcPct val="90000"/>
              </a:lnSpc>
              <a:spcBef>
                <a:spcPct val="0"/>
              </a:spcBef>
              <a:spcAft>
                <a:spcPts val="612"/>
              </a:spcAft>
              <a:defRPr/>
            </a:pP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May 2018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39" tooltip="The latest published version of this document can be found at https://aka.ms/MCRA"/>
              </a:rPr>
              <a:t>https://aka.ms/MCRA</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0" tooltip="View a recording of this document being presented (V1 only for now)"/>
              </a:rPr>
              <a:t>Video Recording</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 | </a:t>
            </a:r>
            <a:r>
              <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hlinkClick r:id="rId41" tooltip="Complementary Content Covering Cybersecurity Reference Strategies"/>
              </a:rPr>
              <a:t>Strategies</a:t>
            </a:r>
            <a:endParaRPr lang="en-US" sz="918">
              <a:gradFill>
                <a:gsLst>
                  <a:gs pos="0">
                    <a:srgbClr val="505050"/>
                  </a:gs>
                  <a:gs pos="100000">
                    <a:srgbClr val="505050"/>
                  </a:gs>
                </a:gsLst>
                <a:lin ang="5400000" scaled="1"/>
              </a:gradFill>
              <a:latin typeface="Segoe UI" panose="020B0502040204020203" pitchFamily="34" charset="0"/>
              <a:cs typeface="Segoe UI" panose="020B0502040204020203" pitchFamily="34" charset="0"/>
            </a:endParaRPr>
          </a:p>
        </p:txBody>
      </p:sp>
      <p:pic>
        <p:nvPicPr>
          <p:cNvPr id="720" name="Picture 719">
            <a:extLst>
              <a:ext uri="{FF2B5EF4-FFF2-40B4-BE49-F238E27FC236}">
                <a16:creationId xmlns:a16="http://schemas.microsoft.com/office/drawing/2014/main" id="{02873225-8690-4D5F-AFE8-8FBBD7EFA8E1}"/>
              </a:ext>
            </a:extLst>
          </p:cNvPr>
          <p:cNvPicPr>
            <a:picLocks noChangeAspect="1"/>
          </p:cNvPicPr>
          <p:nvPr/>
        </p:nvPicPr>
        <p:blipFill>
          <a:blip r:embed="rId42" cstate="email">
            <a:extLst>
              <a:ext uri="{28A0092B-C50C-407E-A947-70E740481C1C}">
                <a14:useLocalDpi xmlns:a14="http://schemas.microsoft.com/office/drawing/2010/main" val="0"/>
              </a:ext>
            </a:extLst>
          </a:blip>
          <a:stretch>
            <a:fillRect/>
          </a:stretch>
        </p:blipFill>
        <p:spPr bwMode="invGray">
          <a:xfrm>
            <a:off x="10765445" y="6202543"/>
            <a:ext cx="1231577" cy="263820"/>
          </a:xfrm>
          <a:prstGeom prst="rect">
            <a:avLst/>
          </a:prstGeom>
        </p:spPr>
      </p:pic>
      <p:grpSp>
        <p:nvGrpSpPr>
          <p:cNvPr id="23" name="Group 22">
            <a:extLst>
              <a:ext uri="{FF2B5EF4-FFF2-40B4-BE49-F238E27FC236}">
                <a16:creationId xmlns:a16="http://schemas.microsoft.com/office/drawing/2014/main" id="{806966EE-7DC9-42B7-AC98-DDA2D2A68725}"/>
              </a:ext>
            </a:extLst>
          </p:cNvPr>
          <p:cNvGrpSpPr/>
          <p:nvPr/>
        </p:nvGrpSpPr>
        <p:grpSpPr>
          <a:xfrm>
            <a:off x="2104912" y="2170861"/>
            <a:ext cx="6281632" cy="546643"/>
            <a:chOff x="2062962" y="2128487"/>
            <a:chExt cx="6159022" cy="535973"/>
          </a:xfrm>
        </p:grpSpPr>
        <p:sp>
          <p:nvSpPr>
            <p:cNvPr id="715" name="Rectangle 714">
              <a:extLst>
                <a:ext uri="{FF2B5EF4-FFF2-40B4-BE49-F238E27FC236}">
                  <a16:creationId xmlns:a16="http://schemas.microsoft.com/office/drawing/2014/main" id="{5B2F8445-8EF1-431E-9FF4-70481E88613F}"/>
                </a:ext>
              </a:extLst>
            </p:cNvPr>
            <p:cNvSpPr/>
            <p:nvPr/>
          </p:nvSpPr>
          <p:spPr>
            <a:xfrm>
              <a:off x="2062962" y="2128487"/>
              <a:ext cx="6159022" cy="260969"/>
            </a:xfrm>
            <a:prstGeom prst="rect">
              <a:avLst/>
            </a:prstGeom>
            <a:solidFill>
              <a:schemeClr val="tx2"/>
            </a:solidFill>
          </p:spPr>
          <p:txBody>
            <a:bodyPr wrap="square">
              <a:spAutoFit/>
            </a:bodyPr>
            <a:lstStyle/>
            <a:p>
              <a:pPr algn="ctr" defTabSz="932597">
                <a:defRPr/>
              </a:pPr>
              <a:r>
                <a:rPr lang="en-US" sz="1096" b="1">
                  <a:gradFill>
                    <a:gsLst>
                      <a:gs pos="0">
                        <a:srgbClr val="FFFFFF"/>
                      </a:gs>
                      <a:gs pos="100000">
                        <a:srgbClr val="FFFFFF"/>
                      </a:gs>
                    </a:gsLst>
                    <a:lin ang="5400000" scaled="1"/>
                  </a:gradFill>
                  <a:latin typeface="Segoe"/>
                </a:rPr>
                <a:t>Hybrid Cloud Infrastructure</a:t>
              </a:r>
            </a:p>
          </p:txBody>
        </p:sp>
        <p:sp>
          <p:nvSpPr>
            <p:cNvPr id="739" name="TextBox 550">
              <a:extLst>
                <a:ext uri="{FF2B5EF4-FFF2-40B4-BE49-F238E27FC236}">
                  <a16:creationId xmlns:a16="http://schemas.microsoft.com/office/drawing/2014/main" id="{25A1CD42-C2EA-4EFD-8659-36436EF9138C}"/>
                </a:ext>
              </a:extLst>
            </p:cNvPr>
            <p:cNvSpPr txBox="1"/>
            <p:nvPr/>
          </p:nvSpPr>
          <p:spPr>
            <a:xfrm>
              <a:off x="6030668" y="2389221"/>
              <a:ext cx="1247220" cy="2752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32597">
                <a:defRPr/>
              </a:pPr>
              <a:r>
                <a:rPr lang="en-US" sz="1224">
                  <a:gradFill>
                    <a:gsLst>
                      <a:gs pos="0">
                        <a:srgbClr val="0078D7"/>
                      </a:gs>
                      <a:gs pos="100000">
                        <a:srgbClr val="0078D7"/>
                      </a:gs>
                    </a:gsLst>
                    <a:lin ang="5400000" scaled="1"/>
                  </a:gradFill>
                  <a:latin typeface="Segoe UI"/>
                </a:rPr>
                <a:t>Microsoft Azure</a:t>
              </a:r>
            </a:p>
          </p:txBody>
        </p:sp>
        <p:sp>
          <p:nvSpPr>
            <p:cNvPr id="491" name="TextBox 490">
              <a:extLst>
                <a:ext uri="{FF2B5EF4-FFF2-40B4-BE49-F238E27FC236}">
                  <a16:creationId xmlns:a16="http://schemas.microsoft.com/office/drawing/2014/main" id="{3344623C-5BC6-480B-BA98-B820168FAD76}"/>
                </a:ext>
              </a:extLst>
            </p:cNvPr>
            <p:cNvSpPr txBox="1"/>
            <p:nvPr/>
          </p:nvSpPr>
          <p:spPr>
            <a:xfrm>
              <a:off x="4194732" y="2389532"/>
              <a:ext cx="1067054" cy="249299"/>
            </a:xfrm>
            <a:prstGeom prst="rect">
              <a:avLst/>
            </a:prstGeom>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1100" b="1">
                  <a:gradFill>
                    <a:gsLst>
                      <a:gs pos="0">
                        <a:schemeClr val="tx1"/>
                      </a:gs>
                      <a:gs pos="100000">
                        <a:schemeClr val="tx1"/>
                      </a:gs>
                    </a:gsLst>
                    <a:lin ang="5400000" scaled="1"/>
                  </a:gradFill>
                  <a:latin typeface="Segoe"/>
                </a:defRPr>
              </a:lvl1pPr>
            </a:lstStyle>
            <a:p>
              <a:pPr defTabSz="932597">
                <a:defRPr/>
              </a:pPr>
              <a:r>
                <a:rPr lang="en-US" sz="102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3rd party IaaS</a:t>
              </a:r>
            </a:p>
          </p:txBody>
        </p:sp>
      </p:grpSp>
      <p:cxnSp>
        <p:nvCxnSpPr>
          <p:cNvPr id="4" name="Connector: Elbow 3">
            <a:extLst>
              <a:ext uri="{FF2B5EF4-FFF2-40B4-BE49-F238E27FC236}">
                <a16:creationId xmlns:a16="http://schemas.microsoft.com/office/drawing/2014/main" id="{F1B49E56-0C89-42D1-BA16-F98FB3CFF099}"/>
              </a:ext>
            </a:extLst>
          </p:cNvPr>
          <p:cNvCxnSpPr>
            <a:cxnSpLocks/>
            <a:endCxn id="687" idx="1"/>
          </p:cNvCxnSpPr>
          <p:nvPr/>
        </p:nvCxnSpPr>
        <p:spPr>
          <a:xfrm rot="10800000" flipV="1">
            <a:off x="2522561" y="2732831"/>
            <a:ext cx="6239945" cy="872251"/>
          </a:xfrm>
          <a:prstGeom prst="bentConnector3">
            <a:avLst>
              <a:gd name="adj1" fmla="val 103736"/>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cxnSp>
      <p:sp>
        <p:nvSpPr>
          <p:cNvPr id="29" name="Rectangle 28">
            <a:extLst>
              <a:ext uri="{FF2B5EF4-FFF2-40B4-BE49-F238E27FC236}">
                <a16:creationId xmlns:a16="http://schemas.microsoft.com/office/drawing/2014/main" id="{D2020000-3AE0-46DB-BFB6-28AE2836D2A1}"/>
              </a:ext>
            </a:extLst>
          </p:cNvPr>
          <p:cNvSpPr/>
          <p:nvPr/>
        </p:nvSpPr>
        <p:spPr>
          <a:xfrm>
            <a:off x="10925117" y="4933186"/>
            <a:ext cx="1521233" cy="238240"/>
          </a:xfrm>
          <a:prstGeom prst="rect">
            <a:avLst/>
          </a:prstGeom>
        </p:spPr>
        <p:txBody>
          <a:bodyPr wrap="square">
            <a:sp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Active Directory</a:t>
            </a:r>
          </a:p>
        </p:txBody>
      </p:sp>
      <p:grpSp>
        <p:nvGrpSpPr>
          <p:cNvPr id="475" name="Group 474">
            <a:extLst>
              <a:ext uri="{FF2B5EF4-FFF2-40B4-BE49-F238E27FC236}">
                <a16:creationId xmlns:a16="http://schemas.microsoft.com/office/drawing/2014/main" id="{3C899EE9-AC8B-45F7-BC88-2451A6A1FDBF}"/>
              </a:ext>
            </a:extLst>
          </p:cNvPr>
          <p:cNvGrpSpPr/>
          <p:nvPr/>
        </p:nvGrpSpPr>
        <p:grpSpPr>
          <a:xfrm>
            <a:off x="8866798" y="2299007"/>
            <a:ext cx="1336524" cy="245876"/>
            <a:chOff x="116752" y="2955527"/>
            <a:chExt cx="1310437" cy="241077"/>
          </a:xfrm>
        </p:grpSpPr>
        <p:sp>
          <p:nvSpPr>
            <p:cNvPr id="476" name="Rectangle 475">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9A10CF41-F7A7-4646-9890-D9AE16C51809}"/>
                </a:ext>
              </a:extLst>
            </p:cNvPr>
            <p:cNvSpPr/>
            <p:nvPr/>
          </p:nvSpPr>
          <p:spPr>
            <a:xfrm>
              <a:off x="116752" y="2955527"/>
              <a:ext cx="1310437" cy="24107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Security</a:t>
              </a:r>
            </a:p>
          </p:txBody>
        </p:sp>
        <p:pic>
          <p:nvPicPr>
            <p:cNvPr id="477" name="Picture 476">
              <a:extLst>
                <a:ext uri="{FF2B5EF4-FFF2-40B4-BE49-F238E27FC236}">
                  <a16:creationId xmlns:a16="http://schemas.microsoft.com/office/drawing/2014/main" id="{A87ECD80-6342-4DAA-A432-A942E009EC38}"/>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57915" y="3011955"/>
              <a:ext cx="157492" cy="127696"/>
            </a:xfrm>
            <a:prstGeom prst="rect">
              <a:avLst/>
            </a:prstGeom>
          </p:spPr>
        </p:pic>
      </p:grpSp>
      <p:cxnSp>
        <p:nvCxnSpPr>
          <p:cNvPr id="193" name="Straight Connector 192">
            <a:extLst>
              <a:ext uri="{FF2B5EF4-FFF2-40B4-BE49-F238E27FC236}">
                <a16:creationId xmlns:a16="http://schemas.microsoft.com/office/drawing/2014/main" id="{599ADECA-CEBB-49C8-9AB5-EA37ECAFE2BC}"/>
              </a:ext>
            </a:extLst>
          </p:cNvPr>
          <p:cNvCxnSpPr>
            <a:cxnSpLocks/>
          </p:cNvCxnSpPr>
          <p:nvPr/>
        </p:nvCxnSpPr>
        <p:spPr>
          <a:xfrm flipH="1">
            <a:off x="7423654" y="2612156"/>
            <a:ext cx="1087310" cy="0"/>
          </a:xfrm>
          <a:prstGeom prst="line">
            <a:avLst/>
          </a:prstGeom>
          <a:noFill/>
          <a:ln w="14224" cap="sq">
            <a:solidFill>
              <a:schemeClr val="accent6"/>
            </a:solidFill>
            <a:prstDash val="solid"/>
            <a:miter lim="800000"/>
            <a:headEnd/>
            <a:tailEnd/>
          </a:ln>
          <a:extLst>
            <a:ext uri="{909E8E84-426E-40DD-AFC4-6F175D3DCCD1}">
              <a14:hiddenFill xmlns:a14="http://schemas.microsoft.com/office/drawing/2010/main">
                <a:solidFill>
                  <a:srgbClr val="FFFFFF"/>
                </a:solidFill>
              </a14:hiddenFill>
            </a:ext>
          </a:extLst>
        </p:spPr>
      </p:cxnSp>
      <p:grpSp>
        <p:nvGrpSpPr>
          <p:cNvPr id="84" name="Group 83">
            <a:extLst>
              <a:ext uri="{FF2B5EF4-FFF2-40B4-BE49-F238E27FC236}">
                <a16:creationId xmlns:a16="http://schemas.microsoft.com/office/drawing/2014/main" id="{049AC098-F6B7-4B7B-853E-A6E94F5108FC}"/>
              </a:ext>
            </a:extLst>
          </p:cNvPr>
          <p:cNvGrpSpPr/>
          <p:nvPr/>
        </p:nvGrpSpPr>
        <p:grpSpPr>
          <a:xfrm>
            <a:off x="8856317" y="4975953"/>
            <a:ext cx="1343964" cy="912209"/>
            <a:chOff x="8682587" y="4878829"/>
            <a:chExt cx="1317731" cy="894404"/>
          </a:xfrm>
        </p:grpSpPr>
        <p:grpSp>
          <p:nvGrpSpPr>
            <p:cNvPr id="423" name="Group 422">
              <a:extLst>
                <a:ext uri="{FF2B5EF4-FFF2-40B4-BE49-F238E27FC236}">
                  <a16:creationId xmlns:a16="http://schemas.microsoft.com/office/drawing/2014/main" id="{7EC58190-C69B-44AE-8E5B-9B2F41B14A14}"/>
                </a:ext>
              </a:extLst>
            </p:cNvPr>
            <p:cNvGrpSpPr/>
            <p:nvPr/>
          </p:nvGrpSpPr>
          <p:grpSpPr>
            <a:xfrm>
              <a:off x="8682587" y="4878829"/>
              <a:ext cx="1316736" cy="301712"/>
              <a:chOff x="8985201" y="5090630"/>
              <a:chExt cx="1316736" cy="301712"/>
            </a:xfrm>
          </p:grpSpPr>
          <p:sp>
            <p:nvSpPr>
              <p:cNvPr id="424" name="Rectangle 423">
                <a:hlinkClick r:id="rId45" tooltip="Enables you to detect and respond to potential threats as they occur with alerts for suspicious database activities, potential vulnerabilities, and SQL injection attacks, as well as anomalous database access patterns. "/>
                <a:extLst>
                  <a:ext uri="{FF2B5EF4-FFF2-40B4-BE49-F238E27FC236}">
                    <a16:creationId xmlns:a16="http://schemas.microsoft.com/office/drawing/2014/main" id="{0B14344D-FF3A-40E3-910A-C628ECAA90FA}"/>
                  </a:ext>
                </a:extLst>
              </p:cNvPr>
              <p:cNvSpPr/>
              <p:nvPr/>
            </p:nvSpPr>
            <p:spPr>
              <a:xfrm>
                <a:off x="8985201" y="5090630"/>
                <a:ext cx="1316736" cy="301712"/>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a:t>
                </a:r>
              </a:p>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Detection</a:t>
                </a:r>
              </a:p>
            </p:txBody>
          </p:sp>
          <p:pic>
            <p:nvPicPr>
              <p:cNvPr id="425" name="Picture 171">
                <a:extLst>
                  <a:ext uri="{FF2B5EF4-FFF2-40B4-BE49-F238E27FC236}">
                    <a16:creationId xmlns:a16="http://schemas.microsoft.com/office/drawing/2014/main" id="{CEC693DE-2E00-4E62-882D-EB5B9C7635EE}"/>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1999" y="515489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26" name="Group 425">
              <a:extLst>
                <a:ext uri="{FF2B5EF4-FFF2-40B4-BE49-F238E27FC236}">
                  <a16:creationId xmlns:a16="http://schemas.microsoft.com/office/drawing/2014/main" id="{E1B9B134-2321-4891-B17C-15991C8E37EC}"/>
                </a:ext>
              </a:extLst>
            </p:cNvPr>
            <p:cNvGrpSpPr/>
            <p:nvPr/>
          </p:nvGrpSpPr>
          <p:grpSpPr>
            <a:xfrm>
              <a:off x="8683582" y="5180541"/>
              <a:ext cx="1316736" cy="297521"/>
              <a:chOff x="8983735" y="5463141"/>
              <a:chExt cx="1316736" cy="297521"/>
            </a:xfrm>
          </p:grpSpPr>
          <p:sp>
            <p:nvSpPr>
              <p:cNvPr id="427" name="Rectangle 426">
                <a:hlinkClick r:id="rId47" tooltip="Transparent data encryption helps protect against the threat of malicious activity by performing real-time encryption and decryption of the database, associated backups, and transaction log files at rest without requiring changes to the application"/>
                <a:extLst>
                  <a:ext uri="{FF2B5EF4-FFF2-40B4-BE49-F238E27FC236}">
                    <a16:creationId xmlns:a16="http://schemas.microsoft.com/office/drawing/2014/main" id="{8DA36C12-35FC-4034-B8B5-1545C11A7ECE}"/>
                  </a:ext>
                </a:extLst>
              </p:cNvPr>
              <p:cNvSpPr/>
              <p:nvPr/>
            </p:nvSpPr>
            <p:spPr>
              <a:xfrm>
                <a:off x="8983735" y="5463141"/>
                <a:ext cx="1316736" cy="29752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solidFill>
                      <a:srgbClr val="0078D7"/>
                    </a:solidFill>
                    <a:latin typeface="Segoe UI" panose="020B0502040204020203" pitchFamily="34" charset="0"/>
                    <a:cs typeface="Segoe UI" panose="020B0502040204020203" pitchFamily="34" charset="0"/>
                  </a:rPr>
                  <a:t>SQL Encryption &amp;</a:t>
                </a:r>
                <a:br>
                  <a:rPr lang="en-US" altLang="en-US" sz="918">
                    <a:solidFill>
                      <a:srgbClr val="0078D7"/>
                    </a:solidFill>
                    <a:latin typeface="Segoe UI" panose="020B0502040204020203" pitchFamily="34" charset="0"/>
                    <a:cs typeface="Segoe UI" panose="020B0502040204020203" pitchFamily="34" charset="0"/>
                  </a:rPr>
                </a:br>
                <a:r>
                  <a:rPr lang="en-US" altLang="en-US" sz="918">
                    <a:solidFill>
                      <a:srgbClr val="0078D7"/>
                    </a:solidFill>
                    <a:latin typeface="Segoe UI" panose="020B0502040204020203" pitchFamily="34" charset="0"/>
                    <a:cs typeface="Segoe UI" panose="020B0502040204020203" pitchFamily="34" charset="0"/>
                  </a:rPr>
                  <a:t> Data Masking</a:t>
                </a:r>
              </a:p>
            </p:txBody>
          </p:sp>
          <p:pic>
            <p:nvPicPr>
              <p:cNvPr id="428" name="Picture 171">
                <a:extLst>
                  <a:ext uri="{FF2B5EF4-FFF2-40B4-BE49-F238E27FC236}">
                    <a16:creationId xmlns:a16="http://schemas.microsoft.com/office/drawing/2014/main" id="{D37AF609-A026-435E-B719-3C5549FFF8A9}"/>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9038293" y="5516946"/>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9" name="Group 38">
              <a:extLst>
                <a:ext uri="{FF2B5EF4-FFF2-40B4-BE49-F238E27FC236}">
                  <a16:creationId xmlns:a16="http://schemas.microsoft.com/office/drawing/2014/main" id="{1053A7E7-CE7D-4337-B985-AAF9FB5B5CD7}"/>
                </a:ext>
              </a:extLst>
            </p:cNvPr>
            <p:cNvGrpSpPr/>
            <p:nvPr/>
          </p:nvGrpSpPr>
          <p:grpSpPr>
            <a:xfrm>
              <a:off x="8685048" y="5481028"/>
              <a:ext cx="1314275" cy="292205"/>
              <a:chOff x="8685048" y="5481028"/>
              <a:chExt cx="1314275" cy="292205"/>
            </a:xfrm>
          </p:grpSpPr>
          <p:sp>
            <p:nvSpPr>
              <p:cNvPr id="129" name="Rectangle 128">
                <a:hlinkClick r:id="rId48" tooltip="(PREVIEW) Provides advanced capabilities built into Azure SQL Database for discovering, classifying, labeling, and protecting sensitive data in your databases. Similar capabilities are also being introduced for on-premises SQL Server."/>
                <a:extLst>
                  <a:ext uri="{FF2B5EF4-FFF2-40B4-BE49-F238E27FC236}">
                    <a16:creationId xmlns:a16="http://schemas.microsoft.com/office/drawing/2014/main" id="{2F04358E-1E28-417C-9BCA-FCBB4421872D}"/>
                  </a:ext>
                </a:extLst>
              </p:cNvPr>
              <p:cNvSpPr/>
              <p:nvPr/>
            </p:nvSpPr>
            <p:spPr>
              <a:xfrm>
                <a:off x="8685048" y="5481028"/>
                <a:ext cx="1314275" cy="292205"/>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SQL Info Protection </a:t>
                </a:r>
                <a:r>
                  <a:rPr lang="en-US" altLang="en-US" sz="816"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(Preview)</a:t>
                </a:r>
              </a:p>
            </p:txBody>
          </p:sp>
          <p:pic>
            <p:nvPicPr>
              <p:cNvPr id="642" name="Picture 171">
                <a:extLst>
                  <a:ext uri="{FF2B5EF4-FFF2-40B4-BE49-F238E27FC236}">
                    <a16:creationId xmlns:a16="http://schemas.microsoft.com/office/drawing/2014/main" id="{9747EA17-CD55-4F68-8E32-DCC83D0F8F9F}"/>
                  </a:ext>
                </a:extLst>
              </p:cNvPr>
              <p:cNvPicPr>
                <a:picLocks noChangeAspect="1"/>
              </p:cNvPicPr>
              <p:nvPr/>
            </p:nvPicPr>
            <p:blipFill>
              <a:blip r:embed="rId46">
                <a:extLst>
                  <a:ext uri="{28A0092B-C50C-407E-A947-70E740481C1C}">
                    <a14:useLocalDpi xmlns:a14="http://schemas.microsoft.com/office/drawing/2010/main" val="0"/>
                  </a:ext>
                </a:extLst>
              </a:blip>
              <a:srcRect/>
              <a:stretch>
                <a:fillRect/>
              </a:stretch>
            </p:blipFill>
            <p:spPr bwMode="auto">
              <a:xfrm>
                <a:off x="8738140" y="5556124"/>
                <a:ext cx="148615" cy="14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0" name="Group 29">
            <a:extLst>
              <a:ext uri="{FF2B5EF4-FFF2-40B4-BE49-F238E27FC236}">
                <a16:creationId xmlns:a16="http://schemas.microsoft.com/office/drawing/2014/main" id="{E07C47F9-ACEC-4D51-A8A2-A450AC7DFD0D}"/>
              </a:ext>
            </a:extLst>
          </p:cNvPr>
          <p:cNvGrpSpPr/>
          <p:nvPr/>
        </p:nvGrpSpPr>
        <p:grpSpPr>
          <a:xfrm>
            <a:off x="8661291" y="370120"/>
            <a:ext cx="1172561" cy="1028591"/>
            <a:chOff x="8491368" y="362896"/>
            <a:chExt cx="1149674" cy="1008514"/>
          </a:xfrm>
        </p:grpSpPr>
        <p:sp>
          <p:nvSpPr>
            <p:cNvPr id="389" name="Rectangle 388">
              <a:extLst>
                <a:ext uri="{FF2B5EF4-FFF2-40B4-BE49-F238E27FC236}">
                  <a16:creationId xmlns:a16="http://schemas.microsoft.com/office/drawing/2014/main" id="{E2EF18E9-E4CB-454B-B76D-EB4392928A47}"/>
                </a:ext>
              </a:extLst>
            </p:cNvPr>
            <p:cNvSpPr/>
            <p:nvPr/>
          </p:nvSpPr>
          <p:spPr>
            <a:xfrm>
              <a:off x="8491368" y="362896"/>
              <a:ext cx="893193"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Office 365</a:t>
              </a:r>
            </a:p>
          </p:txBody>
        </p:sp>
        <p:cxnSp>
          <p:nvCxnSpPr>
            <p:cNvPr id="487" name="Straight Connector 486">
              <a:extLst>
                <a:ext uri="{FF2B5EF4-FFF2-40B4-BE49-F238E27FC236}">
                  <a16:creationId xmlns:a16="http://schemas.microsoft.com/office/drawing/2014/main" id="{8E4028AD-7AE7-4FA5-9E61-2778447C655F}"/>
                </a:ext>
              </a:extLst>
            </p:cNvPr>
            <p:cNvCxnSpPr>
              <a:cxnSpLocks/>
            </p:cNvCxnSpPr>
            <p:nvPr/>
          </p:nvCxnSpPr>
          <p:spPr>
            <a:xfrm>
              <a:off x="8655991" y="615421"/>
              <a:ext cx="0" cy="449704"/>
            </a:xfrm>
            <a:prstGeom prst="line">
              <a:avLst/>
            </a:prstGeom>
            <a:ln w="19050">
              <a:solidFill>
                <a:srgbClr val="F94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43" name="Rectangle 642">
              <a:extLst>
                <a:ext uri="{FF2B5EF4-FFF2-40B4-BE49-F238E27FC236}">
                  <a16:creationId xmlns:a16="http://schemas.microsoft.com/office/drawing/2014/main" id="{B5E3FB8C-7D58-4D5A-A935-DD6AFDCBDA10}"/>
                </a:ext>
              </a:extLst>
            </p:cNvPr>
            <p:cNvSpPr/>
            <p:nvPr/>
          </p:nvSpPr>
          <p:spPr>
            <a:xfrm>
              <a:off x="8491368" y="1090692"/>
              <a:ext cx="1149674" cy="280718"/>
            </a:xfrm>
            <a:prstGeom prst="rect">
              <a:avLst/>
            </a:prstGeom>
          </p:spPr>
          <p:txBody>
            <a:bodyPr wrap="none">
              <a:spAutoFit/>
            </a:bodyPr>
            <a:lstStyle/>
            <a:p>
              <a:pPr defTabSz="932597">
                <a:defRPr/>
              </a:pPr>
              <a:r>
                <a:rPr lang="en-US" sz="1224">
                  <a:solidFill>
                    <a:srgbClr val="EB3C00"/>
                  </a:solidFill>
                  <a:latin typeface="Segoe UI"/>
                  <a:cs typeface="Segoe UI Light" panose="020B0502040204020203" pitchFamily="34" charset="0"/>
                </a:rPr>
                <a:t>Dynamics 365</a:t>
              </a:r>
            </a:p>
          </p:txBody>
        </p:sp>
      </p:grpSp>
      <p:sp>
        <p:nvSpPr>
          <p:cNvPr id="408" name="Rectangle 407">
            <a:extLst>
              <a:ext uri="{FF2B5EF4-FFF2-40B4-BE49-F238E27FC236}">
                <a16:creationId xmlns:a16="http://schemas.microsoft.com/office/drawing/2014/main" id="{8C4E18A5-B800-44B1-B107-2F0CC16AD7A4}"/>
              </a:ext>
            </a:extLst>
          </p:cNvPr>
          <p:cNvSpPr/>
          <p:nvPr/>
        </p:nvSpPr>
        <p:spPr>
          <a:xfrm>
            <a:off x="10583291" y="1287205"/>
            <a:ext cx="1632056" cy="266164"/>
          </a:xfrm>
          <a:prstGeom prst="rect">
            <a:avLst/>
          </a:prstGeom>
          <a:solidFill>
            <a:schemeClr val="accent4"/>
          </a:solidFill>
        </p:spPr>
        <p:txBody>
          <a:bodyPr wrap="square" tIns="46630">
            <a:spAutoFit/>
          </a:bodyPr>
          <a:lstStyle/>
          <a:p>
            <a:pPr defTabSz="932597">
              <a:defRPr/>
            </a:pPr>
            <a:r>
              <a:rPr lang="en-US" sz="1096" b="1">
                <a:gradFill>
                  <a:gsLst>
                    <a:gs pos="0">
                      <a:srgbClr val="FFFFFF"/>
                    </a:gs>
                    <a:gs pos="100000">
                      <a:srgbClr val="FFFFFF"/>
                    </a:gs>
                  </a:gsLst>
                  <a:lin ang="5400000" scaled="1"/>
                </a:gradFill>
                <a:latin typeface="Segoe"/>
              </a:rPr>
              <a:t>Identity &amp; Access</a:t>
            </a:r>
          </a:p>
        </p:txBody>
      </p:sp>
      <p:cxnSp>
        <p:nvCxnSpPr>
          <p:cNvPr id="673" name="Connector: Elbow 672">
            <a:extLst>
              <a:ext uri="{FF2B5EF4-FFF2-40B4-BE49-F238E27FC236}">
                <a16:creationId xmlns:a16="http://schemas.microsoft.com/office/drawing/2014/main" id="{495B3EE6-BD9D-4BC2-9EFF-F32E825D55D8}"/>
              </a:ext>
            </a:extLst>
          </p:cNvPr>
          <p:cNvCxnSpPr>
            <a:cxnSpLocks/>
            <a:stCxn id="739" idx="3"/>
          </p:cNvCxnSpPr>
          <p:nvPr/>
        </p:nvCxnSpPr>
        <p:spPr>
          <a:xfrm flipV="1">
            <a:off x="7423654" y="2003077"/>
            <a:ext cx="1029995" cy="574068"/>
          </a:xfrm>
          <a:prstGeom prst="bentConnector3">
            <a:avLst>
              <a:gd name="adj1" fmla="val 50000"/>
            </a:avLst>
          </a:prstGeom>
          <a:ln w="19050">
            <a:solidFill>
              <a:schemeClr val="tx1">
                <a:lumMod val="60000"/>
                <a:lumOff val="40000"/>
              </a:schemeClr>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6" name="Connector: Elbow 675">
            <a:extLst>
              <a:ext uri="{FF2B5EF4-FFF2-40B4-BE49-F238E27FC236}">
                <a16:creationId xmlns:a16="http://schemas.microsoft.com/office/drawing/2014/main" id="{680E6FA9-3206-4542-A2B4-2FCB73449C18}"/>
              </a:ext>
            </a:extLst>
          </p:cNvPr>
          <p:cNvCxnSpPr>
            <a:cxnSpLocks/>
          </p:cNvCxnSpPr>
          <p:nvPr/>
        </p:nvCxnSpPr>
        <p:spPr>
          <a:xfrm rot="16200000" flipH="1">
            <a:off x="1432695" y="4272294"/>
            <a:ext cx="1216545" cy="105248"/>
          </a:xfrm>
          <a:prstGeom prst="bentConnector3">
            <a:avLst>
              <a:gd name="adj1" fmla="val 100397"/>
            </a:avLst>
          </a:prstGeom>
          <a:ln w="19050">
            <a:solidFill>
              <a:schemeClr val="tx1">
                <a:lumMod val="60000"/>
                <a:lumOff val="40000"/>
              </a:schemeClr>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88" name="Straight Connector 687">
            <a:extLst>
              <a:ext uri="{FF2B5EF4-FFF2-40B4-BE49-F238E27FC236}">
                <a16:creationId xmlns:a16="http://schemas.microsoft.com/office/drawing/2014/main" id="{0C1DDADB-F120-4241-9A1D-72AD83D5E073}"/>
              </a:ext>
            </a:extLst>
          </p:cNvPr>
          <p:cNvCxnSpPr>
            <a:cxnSpLocks/>
          </p:cNvCxnSpPr>
          <p:nvPr/>
        </p:nvCxnSpPr>
        <p:spPr>
          <a:xfrm flipH="1">
            <a:off x="5861513" y="1941649"/>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5" name="Straight Connector 704">
            <a:extLst>
              <a:ext uri="{FF2B5EF4-FFF2-40B4-BE49-F238E27FC236}">
                <a16:creationId xmlns:a16="http://schemas.microsoft.com/office/drawing/2014/main" id="{1E09EBC7-3EAB-45C7-952B-C119852F91FC}"/>
              </a:ext>
            </a:extLst>
          </p:cNvPr>
          <p:cNvCxnSpPr>
            <a:cxnSpLocks/>
          </p:cNvCxnSpPr>
          <p:nvPr/>
        </p:nvCxnSpPr>
        <p:spPr>
          <a:xfrm>
            <a:off x="10420195" y="1810461"/>
            <a:ext cx="1" cy="75054"/>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6" name="Connector: Elbow 715">
            <a:extLst>
              <a:ext uri="{FF2B5EF4-FFF2-40B4-BE49-F238E27FC236}">
                <a16:creationId xmlns:a16="http://schemas.microsoft.com/office/drawing/2014/main" id="{E12BD4FB-8723-470D-88E2-153C996E7359}"/>
              </a:ext>
            </a:extLst>
          </p:cNvPr>
          <p:cNvCxnSpPr>
            <a:cxnSpLocks/>
            <a:stCxn id="174" idx="1"/>
            <a:endCxn id="476" idx="3"/>
          </p:cNvCxnSpPr>
          <p:nvPr/>
        </p:nvCxnSpPr>
        <p:spPr>
          <a:xfrm rot="10800000" flipV="1">
            <a:off x="10203321" y="838165"/>
            <a:ext cx="633581" cy="1583780"/>
          </a:xfrm>
          <a:prstGeom prst="bentConnector3">
            <a:avLst>
              <a:gd name="adj1" fmla="val 50000"/>
            </a:avLst>
          </a:prstGeom>
          <a:ln w="19050">
            <a:solidFill>
              <a:schemeClr val="bg1">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FB99E1F1-C069-41B5-AF60-3AF92FB3DE66}"/>
              </a:ext>
            </a:extLst>
          </p:cNvPr>
          <p:cNvSpPr/>
          <p:nvPr/>
        </p:nvSpPr>
        <p:spPr bwMode="auto">
          <a:xfrm>
            <a:off x="10836902" y="796338"/>
            <a:ext cx="79214" cy="8365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29" name="Connector: Elbow 728">
            <a:extLst>
              <a:ext uri="{FF2B5EF4-FFF2-40B4-BE49-F238E27FC236}">
                <a16:creationId xmlns:a16="http://schemas.microsoft.com/office/drawing/2014/main" id="{709024E8-D411-4EC3-83A4-48F66AAFAE7C}"/>
              </a:ext>
            </a:extLst>
          </p:cNvPr>
          <p:cNvCxnSpPr>
            <a:cxnSpLocks/>
          </p:cNvCxnSpPr>
          <p:nvPr/>
        </p:nvCxnSpPr>
        <p:spPr>
          <a:xfrm rot="10800000" flipV="1">
            <a:off x="10671626" y="838165"/>
            <a:ext cx="165276" cy="864588"/>
          </a:xfrm>
          <a:prstGeom prst="bentConnector2">
            <a:avLst/>
          </a:prstGeom>
          <a:ln w="19050">
            <a:solidFill>
              <a:srgbClr val="5C2D9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7" name="Straight Connector 736">
            <a:extLst>
              <a:ext uri="{FF2B5EF4-FFF2-40B4-BE49-F238E27FC236}">
                <a16:creationId xmlns:a16="http://schemas.microsoft.com/office/drawing/2014/main" id="{DB4A91C4-0E01-4485-B7FB-F9EE6A07EA0B}"/>
              </a:ext>
            </a:extLst>
          </p:cNvPr>
          <p:cNvCxnSpPr>
            <a:cxnSpLocks/>
          </p:cNvCxnSpPr>
          <p:nvPr/>
        </p:nvCxnSpPr>
        <p:spPr>
          <a:xfrm flipV="1">
            <a:off x="10424769" y="3676128"/>
            <a:ext cx="0" cy="106858"/>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pic>
        <p:nvPicPr>
          <p:cNvPr id="458" name="Picture 457">
            <a:extLst>
              <a:ext uri="{FF2B5EF4-FFF2-40B4-BE49-F238E27FC236}">
                <a16:creationId xmlns:a16="http://schemas.microsoft.com/office/drawing/2014/main" id="{FD46B378-1E6A-4F89-BCCD-3DEE2EDF89D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34069" y="1642252"/>
            <a:ext cx="284382" cy="284383"/>
          </a:xfrm>
          <a:prstGeom prst="rect">
            <a:avLst/>
          </a:prstGeom>
        </p:spPr>
      </p:pic>
      <p:pic>
        <p:nvPicPr>
          <p:cNvPr id="459" name="Picture 458">
            <a:extLst>
              <a:ext uri="{FF2B5EF4-FFF2-40B4-BE49-F238E27FC236}">
                <a16:creationId xmlns:a16="http://schemas.microsoft.com/office/drawing/2014/main" id="{5A4582E1-1AEB-42AD-BFCA-3791D334651E}"/>
              </a:ext>
            </a:extLst>
          </p:cNvPr>
          <p:cNvPicPr>
            <a:picLocks noChangeAspect="1"/>
          </p:cNvPicPr>
          <p:nvPr/>
        </p:nvPicPr>
        <p:blipFill>
          <a:blip r:embed="rId50"/>
          <a:stretch>
            <a:fillRect/>
          </a:stretch>
        </p:blipFill>
        <p:spPr>
          <a:xfrm>
            <a:off x="10596038" y="4689303"/>
            <a:ext cx="301607" cy="201072"/>
          </a:xfrm>
          <a:prstGeom prst="rect">
            <a:avLst/>
          </a:prstGeom>
        </p:spPr>
      </p:pic>
      <p:grpSp>
        <p:nvGrpSpPr>
          <p:cNvPr id="717" name="Group 716">
            <a:extLst>
              <a:ext uri="{FF2B5EF4-FFF2-40B4-BE49-F238E27FC236}">
                <a16:creationId xmlns:a16="http://schemas.microsoft.com/office/drawing/2014/main" id="{30D2ACFA-C2F4-4D0E-8607-4F84B9903B4F}"/>
              </a:ext>
            </a:extLst>
          </p:cNvPr>
          <p:cNvGrpSpPr/>
          <p:nvPr/>
        </p:nvGrpSpPr>
        <p:grpSpPr>
          <a:xfrm>
            <a:off x="3898409" y="4756899"/>
            <a:ext cx="377710" cy="334297"/>
            <a:chOff x="4723767" y="3080378"/>
            <a:chExt cx="439858" cy="389301"/>
          </a:xfrm>
        </p:grpSpPr>
        <p:pic>
          <p:nvPicPr>
            <p:cNvPr id="718" name="Picture 717">
              <a:extLst>
                <a:ext uri="{FF2B5EF4-FFF2-40B4-BE49-F238E27FC236}">
                  <a16:creationId xmlns:a16="http://schemas.microsoft.com/office/drawing/2014/main" id="{EDABC81B-5CDF-4995-B033-597AF5E58AC7}"/>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721" name="Group 720">
              <a:extLst>
                <a:ext uri="{FF2B5EF4-FFF2-40B4-BE49-F238E27FC236}">
                  <a16:creationId xmlns:a16="http://schemas.microsoft.com/office/drawing/2014/main" id="{6904D6A0-6E77-4CC9-ABCE-BADF8F55760B}"/>
                </a:ext>
              </a:extLst>
            </p:cNvPr>
            <p:cNvGrpSpPr/>
            <p:nvPr/>
          </p:nvGrpSpPr>
          <p:grpSpPr>
            <a:xfrm>
              <a:off x="4723767" y="3080378"/>
              <a:ext cx="439858" cy="389301"/>
              <a:chOff x="3131835" y="4047725"/>
              <a:chExt cx="439858" cy="389301"/>
            </a:xfrm>
          </p:grpSpPr>
          <p:grpSp>
            <p:nvGrpSpPr>
              <p:cNvPr id="722" name="Group 721">
                <a:extLst>
                  <a:ext uri="{FF2B5EF4-FFF2-40B4-BE49-F238E27FC236}">
                    <a16:creationId xmlns:a16="http://schemas.microsoft.com/office/drawing/2014/main" id="{587FF1AF-FABE-4AAC-8E4F-B6460E9285AE}"/>
                  </a:ext>
                </a:extLst>
              </p:cNvPr>
              <p:cNvGrpSpPr/>
              <p:nvPr/>
            </p:nvGrpSpPr>
            <p:grpSpPr>
              <a:xfrm>
                <a:off x="3131835" y="4047725"/>
                <a:ext cx="182560" cy="348911"/>
                <a:chOff x="2136298" y="4226790"/>
                <a:chExt cx="196678" cy="375893"/>
              </a:xfrm>
            </p:grpSpPr>
            <p:sp>
              <p:nvSpPr>
                <p:cNvPr id="731" name="Rectangle 730">
                  <a:extLst>
                    <a:ext uri="{FF2B5EF4-FFF2-40B4-BE49-F238E27FC236}">
                      <a16:creationId xmlns:a16="http://schemas.microsoft.com/office/drawing/2014/main" id="{3E5B16F2-3D5A-4671-BBB0-B4C502FB1120}"/>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2" name="server">
                  <a:extLst>
                    <a:ext uri="{FF2B5EF4-FFF2-40B4-BE49-F238E27FC236}">
                      <a16:creationId xmlns:a16="http://schemas.microsoft.com/office/drawing/2014/main" id="{C5532183-AB50-4003-B709-1FB11B2B6351}"/>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723" name="Oval 722">
                <a:extLst>
                  <a:ext uri="{FF2B5EF4-FFF2-40B4-BE49-F238E27FC236}">
                    <a16:creationId xmlns:a16="http://schemas.microsoft.com/office/drawing/2014/main" id="{48D35492-3E2F-4D9F-8DCD-A76C59961ED4}"/>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25" name="Picture 724">
                <a:extLst>
                  <a:ext uri="{FF2B5EF4-FFF2-40B4-BE49-F238E27FC236}">
                    <a16:creationId xmlns:a16="http://schemas.microsoft.com/office/drawing/2014/main" id="{FDE070DE-E1C4-42BD-9159-1445C180E371}"/>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730" name="Freeform 6">
                <a:extLst>
                  <a:ext uri="{FF2B5EF4-FFF2-40B4-BE49-F238E27FC236}">
                    <a16:creationId xmlns:a16="http://schemas.microsoft.com/office/drawing/2014/main" id="{8750EAEB-9821-4801-8F64-B93C161CEC85}"/>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31" name="Group 630">
            <a:extLst>
              <a:ext uri="{FF2B5EF4-FFF2-40B4-BE49-F238E27FC236}">
                <a16:creationId xmlns:a16="http://schemas.microsoft.com/office/drawing/2014/main" id="{C39DC576-9AAC-43F9-9B25-FC0D1EF9B677}"/>
              </a:ext>
            </a:extLst>
          </p:cNvPr>
          <p:cNvGrpSpPr/>
          <p:nvPr/>
        </p:nvGrpSpPr>
        <p:grpSpPr>
          <a:xfrm>
            <a:off x="4454169" y="4756899"/>
            <a:ext cx="377710" cy="334297"/>
            <a:chOff x="4723767" y="3080378"/>
            <a:chExt cx="439858" cy="389301"/>
          </a:xfrm>
        </p:grpSpPr>
        <p:pic>
          <p:nvPicPr>
            <p:cNvPr id="632" name="Picture 631">
              <a:extLst>
                <a:ext uri="{FF2B5EF4-FFF2-40B4-BE49-F238E27FC236}">
                  <a16:creationId xmlns:a16="http://schemas.microsoft.com/office/drawing/2014/main" id="{BEDCB63A-A4BE-4551-BEB1-C07D35CF435D}"/>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33" name="Group 632">
              <a:extLst>
                <a:ext uri="{FF2B5EF4-FFF2-40B4-BE49-F238E27FC236}">
                  <a16:creationId xmlns:a16="http://schemas.microsoft.com/office/drawing/2014/main" id="{BBE0AFD2-DCCD-4B3E-90C3-5763893476FC}"/>
                </a:ext>
              </a:extLst>
            </p:cNvPr>
            <p:cNvGrpSpPr/>
            <p:nvPr/>
          </p:nvGrpSpPr>
          <p:grpSpPr>
            <a:xfrm>
              <a:off x="4723767" y="3080378"/>
              <a:ext cx="439858" cy="389301"/>
              <a:chOff x="3131835" y="4047725"/>
              <a:chExt cx="439858" cy="389301"/>
            </a:xfrm>
          </p:grpSpPr>
          <p:grpSp>
            <p:nvGrpSpPr>
              <p:cNvPr id="635" name="Group 634">
                <a:extLst>
                  <a:ext uri="{FF2B5EF4-FFF2-40B4-BE49-F238E27FC236}">
                    <a16:creationId xmlns:a16="http://schemas.microsoft.com/office/drawing/2014/main" id="{99C86171-C454-4F91-B278-7ECA34197906}"/>
                  </a:ext>
                </a:extLst>
              </p:cNvPr>
              <p:cNvGrpSpPr/>
              <p:nvPr/>
            </p:nvGrpSpPr>
            <p:grpSpPr>
              <a:xfrm>
                <a:off x="3131835" y="4047725"/>
                <a:ext cx="182560" cy="348911"/>
                <a:chOff x="2136298" y="4226790"/>
                <a:chExt cx="196678" cy="375893"/>
              </a:xfrm>
            </p:grpSpPr>
            <p:sp>
              <p:nvSpPr>
                <p:cNvPr id="648" name="Rectangle 647">
                  <a:extLst>
                    <a:ext uri="{FF2B5EF4-FFF2-40B4-BE49-F238E27FC236}">
                      <a16:creationId xmlns:a16="http://schemas.microsoft.com/office/drawing/2014/main" id="{57044A60-969C-4B2D-BC56-EE3C5A019B35}"/>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9" name="server">
                  <a:extLst>
                    <a:ext uri="{FF2B5EF4-FFF2-40B4-BE49-F238E27FC236}">
                      <a16:creationId xmlns:a16="http://schemas.microsoft.com/office/drawing/2014/main" id="{EDD3E45D-59C3-4AAC-942E-E51F10BD7AEA}"/>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36" name="Oval 635">
                <a:extLst>
                  <a:ext uri="{FF2B5EF4-FFF2-40B4-BE49-F238E27FC236}">
                    <a16:creationId xmlns:a16="http://schemas.microsoft.com/office/drawing/2014/main" id="{1AC50614-D910-4F74-9FCB-AAF49AC244BB}"/>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6" name="Picture 645">
                <a:extLst>
                  <a:ext uri="{FF2B5EF4-FFF2-40B4-BE49-F238E27FC236}">
                    <a16:creationId xmlns:a16="http://schemas.microsoft.com/office/drawing/2014/main" id="{A6B2F45D-B39D-4559-9199-2B4016ED0E18}"/>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47" name="Freeform 6">
                <a:extLst>
                  <a:ext uri="{FF2B5EF4-FFF2-40B4-BE49-F238E27FC236}">
                    <a16:creationId xmlns:a16="http://schemas.microsoft.com/office/drawing/2014/main" id="{282E1AE3-CD2C-4152-B75D-02480AB1A38D}"/>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grpSp>
        <p:nvGrpSpPr>
          <p:cNvPr id="6" name="Group 5">
            <a:extLst>
              <a:ext uri="{FF2B5EF4-FFF2-40B4-BE49-F238E27FC236}">
                <a16:creationId xmlns:a16="http://schemas.microsoft.com/office/drawing/2014/main" id="{EF9C0FF6-3C16-47E6-89A6-147205FE0E0F}"/>
              </a:ext>
            </a:extLst>
          </p:cNvPr>
          <p:cNvGrpSpPr/>
          <p:nvPr/>
        </p:nvGrpSpPr>
        <p:grpSpPr>
          <a:xfrm>
            <a:off x="3191021" y="4691152"/>
            <a:ext cx="379165" cy="361314"/>
            <a:chOff x="775326" y="4265359"/>
            <a:chExt cx="420437" cy="400643"/>
          </a:xfrm>
        </p:grpSpPr>
        <p:grpSp>
          <p:nvGrpSpPr>
            <p:cNvPr id="654" name="Group 653">
              <a:extLst>
                <a:ext uri="{FF2B5EF4-FFF2-40B4-BE49-F238E27FC236}">
                  <a16:creationId xmlns:a16="http://schemas.microsoft.com/office/drawing/2014/main" id="{8F05EEE9-7D91-465C-991B-600A235FD042}"/>
                </a:ext>
              </a:extLst>
            </p:cNvPr>
            <p:cNvGrpSpPr/>
            <p:nvPr/>
          </p:nvGrpSpPr>
          <p:grpSpPr>
            <a:xfrm>
              <a:off x="812649" y="4265359"/>
              <a:ext cx="182560" cy="348911"/>
              <a:chOff x="2136298" y="4226790"/>
              <a:chExt cx="196678" cy="375893"/>
            </a:xfrm>
          </p:grpSpPr>
          <p:sp>
            <p:nvSpPr>
              <p:cNvPr id="655" name="Rectangle 654">
                <a:extLst>
                  <a:ext uri="{FF2B5EF4-FFF2-40B4-BE49-F238E27FC236}">
                    <a16:creationId xmlns:a16="http://schemas.microsoft.com/office/drawing/2014/main" id="{DCD23AE5-BF7A-45A6-A0D0-9600F7161D4C}"/>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6" name="server">
                <a:extLst>
                  <a:ext uri="{FF2B5EF4-FFF2-40B4-BE49-F238E27FC236}">
                    <a16:creationId xmlns:a16="http://schemas.microsoft.com/office/drawing/2014/main" id="{6DA02F9B-F98A-479D-ADCB-647355DD241F}"/>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grpSp>
          <p:nvGrpSpPr>
            <p:cNvPr id="657" name="Group 656">
              <a:extLst>
                <a:ext uri="{FF2B5EF4-FFF2-40B4-BE49-F238E27FC236}">
                  <a16:creationId xmlns:a16="http://schemas.microsoft.com/office/drawing/2014/main" id="{6FF29205-866F-4BA1-B243-F338FB8C835A}"/>
                </a:ext>
              </a:extLst>
            </p:cNvPr>
            <p:cNvGrpSpPr/>
            <p:nvPr/>
          </p:nvGrpSpPr>
          <p:grpSpPr>
            <a:xfrm>
              <a:off x="890810" y="4317091"/>
              <a:ext cx="182560" cy="348911"/>
              <a:chOff x="2136298" y="4226790"/>
              <a:chExt cx="196678" cy="375893"/>
            </a:xfrm>
          </p:grpSpPr>
          <p:sp>
            <p:nvSpPr>
              <p:cNvPr id="658" name="Rectangle 657">
                <a:extLst>
                  <a:ext uri="{FF2B5EF4-FFF2-40B4-BE49-F238E27FC236}">
                    <a16:creationId xmlns:a16="http://schemas.microsoft.com/office/drawing/2014/main" id="{8B03A884-8F4A-48E1-B0CC-4CF7C20B1CAD}"/>
                  </a:ext>
                </a:extLst>
              </p:cNvPr>
              <p:cNvSpPr/>
              <p:nvPr/>
            </p:nvSpPr>
            <p:spPr bwMode="auto">
              <a:xfrm>
                <a:off x="2138191" y="4226790"/>
                <a:ext cx="194785" cy="375893"/>
              </a:xfrm>
              <a:prstGeom prst="rect">
                <a:avLst/>
              </a:prstGeom>
              <a:solidFill>
                <a:srgbClr val="6AB75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59" name="server">
                <a:extLst>
                  <a:ext uri="{FF2B5EF4-FFF2-40B4-BE49-F238E27FC236}">
                    <a16:creationId xmlns:a16="http://schemas.microsoft.com/office/drawing/2014/main" id="{302C73EA-AAED-45BC-856A-5AC84CB1B175}"/>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0" name="TextBox 659">
              <a:extLst>
                <a:ext uri="{FF2B5EF4-FFF2-40B4-BE49-F238E27FC236}">
                  <a16:creationId xmlns:a16="http://schemas.microsoft.com/office/drawing/2014/main" id="{5124BEC1-0987-4ACE-A06E-FA91D12D8D7C}"/>
                </a:ext>
              </a:extLst>
            </p:cNvPr>
            <p:cNvSpPr txBox="1"/>
            <p:nvPr/>
          </p:nvSpPr>
          <p:spPr>
            <a:xfrm>
              <a:off x="775326" y="4350059"/>
              <a:ext cx="420437" cy="210947"/>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90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stStyle>
            <a:p>
              <a:pPr defTabSz="932597">
                <a:defRPr/>
              </a:pPr>
              <a:r>
                <a:rPr lang="en-US" sz="612" b="1">
                  <a:gradFill>
                    <a:gsLst>
                      <a:gs pos="0">
                        <a:srgbClr val="FFFFFF"/>
                      </a:gs>
                      <a:gs pos="100000">
                        <a:srgbClr val="FFFFFF"/>
                      </a:gs>
                    </a:gsLst>
                    <a:lin ang="5400000" scaled="1"/>
                  </a:gradFill>
                </a:rPr>
                <a:t>VMs</a:t>
              </a:r>
            </a:p>
          </p:txBody>
        </p:sp>
      </p:grpSp>
      <p:grpSp>
        <p:nvGrpSpPr>
          <p:cNvPr id="650" name="Group 649">
            <a:extLst>
              <a:ext uri="{FF2B5EF4-FFF2-40B4-BE49-F238E27FC236}">
                <a16:creationId xmlns:a16="http://schemas.microsoft.com/office/drawing/2014/main" id="{2D817036-31AF-4512-A3D7-9D591DD3FA6C}"/>
              </a:ext>
            </a:extLst>
          </p:cNvPr>
          <p:cNvGrpSpPr/>
          <p:nvPr/>
        </p:nvGrpSpPr>
        <p:grpSpPr>
          <a:xfrm>
            <a:off x="5708021" y="4756899"/>
            <a:ext cx="377710" cy="334297"/>
            <a:chOff x="4723767" y="3080378"/>
            <a:chExt cx="439858" cy="389301"/>
          </a:xfrm>
        </p:grpSpPr>
        <p:pic>
          <p:nvPicPr>
            <p:cNvPr id="651" name="Picture 650">
              <a:extLst>
                <a:ext uri="{FF2B5EF4-FFF2-40B4-BE49-F238E27FC236}">
                  <a16:creationId xmlns:a16="http://schemas.microsoft.com/office/drawing/2014/main" id="{4DC7C6E3-9DC8-45BE-BF82-2138F5832614}"/>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4908907" y="3123428"/>
              <a:ext cx="216369" cy="164753"/>
            </a:xfrm>
            <a:prstGeom prst="rect">
              <a:avLst/>
            </a:prstGeom>
          </p:spPr>
        </p:pic>
        <p:grpSp>
          <p:nvGrpSpPr>
            <p:cNvPr id="652" name="Group 651">
              <a:extLst>
                <a:ext uri="{FF2B5EF4-FFF2-40B4-BE49-F238E27FC236}">
                  <a16:creationId xmlns:a16="http://schemas.microsoft.com/office/drawing/2014/main" id="{DD2DD0EA-342E-4E97-8FF7-5936FA62B3A5}"/>
                </a:ext>
              </a:extLst>
            </p:cNvPr>
            <p:cNvGrpSpPr/>
            <p:nvPr/>
          </p:nvGrpSpPr>
          <p:grpSpPr>
            <a:xfrm>
              <a:off x="4723767" y="3080378"/>
              <a:ext cx="439858" cy="389301"/>
              <a:chOff x="3131835" y="4047725"/>
              <a:chExt cx="439858" cy="389301"/>
            </a:xfrm>
          </p:grpSpPr>
          <p:grpSp>
            <p:nvGrpSpPr>
              <p:cNvPr id="653" name="Group 652">
                <a:extLst>
                  <a:ext uri="{FF2B5EF4-FFF2-40B4-BE49-F238E27FC236}">
                    <a16:creationId xmlns:a16="http://schemas.microsoft.com/office/drawing/2014/main" id="{3C720BB6-1FF2-4CB9-9F3D-22FC32117C56}"/>
                  </a:ext>
                </a:extLst>
              </p:cNvPr>
              <p:cNvGrpSpPr/>
              <p:nvPr/>
            </p:nvGrpSpPr>
            <p:grpSpPr>
              <a:xfrm>
                <a:off x="3131835" y="4047725"/>
                <a:ext cx="182560" cy="348911"/>
                <a:chOff x="2136298" y="4226790"/>
                <a:chExt cx="196678" cy="375893"/>
              </a:xfrm>
            </p:grpSpPr>
            <p:sp>
              <p:nvSpPr>
                <p:cNvPr id="666" name="Rectangle 665">
                  <a:extLst>
                    <a:ext uri="{FF2B5EF4-FFF2-40B4-BE49-F238E27FC236}">
                      <a16:creationId xmlns:a16="http://schemas.microsoft.com/office/drawing/2014/main" id="{719B7FA9-7CC0-41D3-BAF4-B3433A4BC5FF}"/>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67" name="server">
                  <a:extLst>
                    <a:ext uri="{FF2B5EF4-FFF2-40B4-BE49-F238E27FC236}">
                      <a16:creationId xmlns:a16="http://schemas.microsoft.com/office/drawing/2014/main" id="{A05B6DA1-2B69-4E13-A636-FA37F8AA5DD6}"/>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61" name="Oval 660">
                <a:extLst>
                  <a:ext uri="{FF2B5EF4-FFF2-40B4-BE49-F238E27FC236}">
                    <a16:creationId xmlns:a16="http://schemas.microsoft.com/office/drawing/2014/main" id="{32951057-9049-41F1-9CEC-8FB37939C4CC}"/>
                  </a:ext>
                </a:extLst>
              </p:cNvPr>
              <p:cNvSpPr/>
              <p:nvPr/>
            </p:nvSpPr>
            <p:spPr bwMode="auto">
              <a:xfrm>
                <a:off x="3218521" y="4213899"/>
                <a:ext cx="223127" cy="22312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62" name="Picture 661">
                <a:extLst>
                  <a:ext uri="{FF2B5EF4-FFF2-40B4-BE49-F238E27FC236}">
                    <a16:creationId xmlns:a16="http://schemas.microsoft.com/office/drawing/2014/main" id="{949717CA-63E1-4658-AC78-817C25CC47E5}"/>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3414387" y="4255363"/>
                <a:ext cx="157306" cy="137160"/>
              </a:xfrm>
              <a:prstGeom prst="rect">
                <a:avLst/>
              </a:prstGeom>
            </p:spPr>
          </p:pic>
          <p:sp>
            <p:nvSpPr>
              <p:cNvPr id="663" name="Freeform 6">
                <a:extLst>
                  <a:ext uri="{FF2B5EF4-FFF2-40B4-BE49-F238E27FC236}">
                    <a16:creationId xmlns:a16="http://schemas.microsoft.com/office/drawing/2014/main" id="{9B31D166-51ED-4330-B9E9-44FDFD738DC3}"/>
                  </a:ext>
                </a:extLst>
              </p:cNvPr>
              <p:cNvSpPr>
                <a:spLocks noEditPoints="1"/>
              </p:cNvSpPr>
              <p:nvPr/>
            </p:nvSpPr>
            <p:spPr bwMode="auto">
              <a:xfrm>
                <a:off x="3256470" y="4258262"/>
                <a:ext cx="135502" cy="13406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grpSp>
      </p:grpSp>
      <p:sp>
        <p:nvSpPr>
          <p:cNvPr id="92" name="Rectangle 91">
            <a:hlinkClick r:id="rId51" tooltip="Microsoft Intune provides mobile device management, mobile application management, and PC management capabilities from the cloud. "/>
            <a:extLst>
              <a:ext uri="{FF2B5EF4-FFF2-40B4-BE49-F238E27FC236}">
                <a16:creationId xmlns:a16="http://schemas.microsoft.com/office/drawing/2014/main" id="{C7C11BC6-090A-4DFF-A6E6-F0F888E7DCDE}"/>
              </a:ext>
            </a:extLst>
          </p:cNvPr>
          <p:cNvSpPr/>
          <p:nvPr/>
        </p:nvSpPr>
        <p:spPr>
          <a:xfrm>
            <a:off x="299163" y="3349477"/>
            <a:ext cx="1520143" cy="21836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sp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Intune MDM/MAM</a:t>
            </a:r>
          </a:p>
        </p:txBody>
      </p:sp>
      <p:grpSp>
        <p:nvGrpSpPr>
          <p:cNvPr id="42" name="Group 41">
            <a:extLst>
              <a:ext uri="{FF2B5EF4-FFF2-40B4-BE49-F238E27FC236}">
                <a16:creationId xmlns:a16="http://schemas.microsoft.com/office/drawing/2014/main" id="{8C2495AC-5789-4EEE-9A8C-143E6B5C1712}"/>
              </a:ext>
            </a:extLst>
          </p:cNvPr>
          <p:cNvGrpSpPr/>
          <p:nvPr/>
        </p:nvGrpSpPr>
        <p:grpSpPr>
          <a:xfrm>
            <a:off x="2532772" y="2784333"/>
            <a:ext cx="5853772" cy="731947"/>
            <a:chOff x="2545101" y="2729987"/>
            <a:chExt cx="5739513" cy="717660"/>
          </a:xfrm>
        </p:grpSpPr>
        <p:sp>
          <p:nvSpPr>
            <p:cNvPr id="496" name="Rectangle 495">
              <a:hlinkClick r:id="rId52" tooltip="Azure Security Center is built into the Azure platform and provides cross-platform threat protection and detection across clouds and on-premises. "/>
              <a:extLst>
                <a:ext uri="{FF2B5EF4-FFF2-40B4-BE49-F238E27FC236}">
                  <a16:creationId xmlns:a16="http://schemas.microsoft.com/office/drawing/2014/main" id="{22F6955C-7797-41A3-BC81-39386EA09AAF}"/>
                </a:ext>
              </a:extLst>
            </p:cNvPr>
            <p:cNvSpPr/>
            <p:nvPr/>
          </p:nvSpPr>
          <p:spPr>
            <a:xfrm>
              <a:off x="2545101" y="2729987"/>
              <a:ext cx="5739513" cy="265176"/>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46630" bIns="46630" rtlCol="0" anchor="ctr"/>
            <a:lstStyle/>
            <a:p>
              <a:pPr defTabSz="932597">
                <a:defRPr/>
              </a:pPr>
              <a:r>
                <a:rPr 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Security Center – </a:t>
              </a:r>
              <a:r>
                <a:rPr 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Cross Platform Visibility, Protection, and Threat Detection</a:t>
              </a:r>
            </a:p>
          </p:txBody>
        </p:sp>
        <p:sp>
          <p:nvSpPr>
            <p:cNvPr id="486" name="Rectangle 485">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B2FEC623-8E6E-47DD-B7ED-8BFB1FAD9AF5}"/>
                </a:ext>
              </a:extLst>
            </p:cNvPr>
            <p:cNvSpPr/>
            <p:nvPr/>
          </p:nvSpPr>
          <p:spPr>
            <a:xfrm>
              <a:off x="6792541" y="2960895"/>
              <a:ext cx="1492073" cy="486752"/>
            </a:xfrm>
            <a:prstGeom prst="rect">
              <a:avLst/>
            </a:prstGeom>
            <a:solidFill>
              <a:schemeClr val="bg1"/>
            </a:solidFill>
            <a:ln w="25400">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lIns="93260" tIns="18652" bIns="46630" rtlCol="0" anchor="ctr"/>
            <a:lstStyle/>
            <a:p>
              <a:pPr defTabSz="932597">
                <a:defRPr/>
              </a:pPr>
              <a:endParaRPr lang="en-US" altLang="en-US" sz="918" b="1">
                <a:gradFill>
                  <a:gsLst>
                    <a:gs pos="0">
                      <a:srgbClr val="0078D7"/>
                    </a:gs>
                    <a:gs pos="100000">
                      <a:srgbClr val="0078D7"/>
                    </a:gs>
                  </a:gsLst>
                  <a:lin ang="5400000" scaled="1"/>
                </a:gradFill>
                <a:latin typeface="Segoe UI" panose="020B0502040204020203" pitchFamily="34" charset="0"/>
                <a:cs typeface="Segoe UI" panose="020B0502040204020203" pitchFamily="34" charset="0"/>
              </a:endParaRPr>
            </a:p>
          </p:txBody>
        </p:sp>
        <p:sp>
          <p:nvSpPr>
            <p:cNvPr id="41" name="Rectangle 40">
              <a:extLst>
                <a:ext uri="{FF2B5EF4-FFF2-40B4-BE49-F238E27FC236}">
                  <a16:creationId xmlns:a16="http://schemas.microsoft.com/office/drawing/2014/main" id="{4C07ED51-B9AD-4237-A20D-693584F653BE}"/>
                </a:ext>
              </a:extLst>
            </p:cNvPr>
            <p:cNvSpPr/>
            <p:nvPr/>
          </p:nvSpPr>
          <p:spPr bwMode="auto">
            <a:xfrm>
              <a:off x="6766784" y="2928667"/>
              <a:ext cx="1505671" cy="5455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8" name="Rectangle 507">
              <a:hlinkClick r:id="rId53" tooltip="Security Center Just in time virtual machine (VM) access can be used to lock down inbound traffic to your Azure VMs, reducing exposure to attacks while providing easy access to connect to VMs when needed."/>
              <a:extLst>
                <a:ext uri="{FF2B5EF4-FFF2-40B4-BE49-F238E27FC236}">
                  <a16:creationId xmlns:a16="http://schemas.microsoft.com/office/drawing/2014/main" id="{B709644C-878C-40F2-8CF0-5EC61A7D4068}"/>
                </a:ext>
              </a:extLst>
            </p:cNvPr>
            <p:cNvSpPr/>
            <p:nvPr/>
          </p:nvSpPr>
          <p:spPr>
            <a:xfrm>
              <a:off x="6885890" y="2965374"/>
              <a:ext cx="1322029" cy="176612"/>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Just in Time VM Access</a:t>
              </a:r>
            </a:p>
          </p:txBody>
        </p:sp>
        <p:sp>
          <p:nvSpPr>
            <p:cNvPr id="551" name="Rectangle 550">
              <a:hlinkClick r:id="rId54" tooltip="Security health monitoring provides continuous risk assessment and actionable recommendations for VMs, applications, networks, storage and data services to identify missing patches, AV updates, WAFs, and many more "/>
              <a:extLst>
                <a:ext uri="{FF2B5EF4-FFF2-40B4-BE49-F238E27FC236}">
                  <a16:creationId xmlns:a16="http://schemas.microsoft.com/office/drawing/2014/main" id="{D4952DD4-0053-4FE3-91EB-864E477ACE63}"/>
                </a:ext>
              </a:extLst>
            </p:cNvPr>
            <p:cNvSpPr/>
            <p:nvPr/>
          </p:nvSpPr>
          <p:spPr>
            <a:xfrm>
              <a:off x="6884068" y="2790131"/>
              <a:ext cx="1325880" cy="176612"/>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Configuration Hygiene</a:t>
              </a:r>
            </a:p>
          </p:txBody>
        </p:sp>
      </p:grpSp>
      <p:grpSp>
        <p:nvGrpSpPr>
          <p:cNvPr id="503" name="Group 502">
            <a:extLst>
              <a:ext uri="{FF2B5EF4-FFF2-40B4-BE49-F238E27FC236}">
                <a16:creationId xmlns:a16="http://schemas.microsoft.com/office/drawing/2014/main" id="{9953DD19-D337-49AF-8105-9148F0304682}"/>
              </a:ext>
            </a:extLst>
          </p:cNvPr>
          <p:cNvGrpSpPr/>
          <p:nvPr/>
        </p:nvGrpSpPr>
        <p:grpSpPr>
          <a:xfrm>
            <a:off x="7528919" y="3418289"/>
            <a:ext cx="192428" cy="46629"/>
            <a:chOff x="6660452" y="3094221"/>
            <a:chExt cx="188672" cy="45719"/>
          </a:xfrm>
        </p:grpSpPr>
        <p:sp>
          <p:nvSpPr>
            <p:cNvPr id="505" name="Oval 504">
              <a:extLst>
                <a:ext uri="{FF2B5EF4-FFF2-40B4-BE49-F238E27FC236}">
                  <a16:creationId xmlns:a16="http://schemas.microsoft.com/office/drawing/2014/main" id="{1748CA5A-8D36-4D98-A331-44FFBCA3055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6" name="Oval 505">
              <a:extLst>
                <a:ext uri="{FF2B5EF4-FFF2-40B4-BE49-F238E27FC236}">
                  <a16:creationId xmlns:a16="http://schemas.microsoft.com/office/drawing/2014/main" id="{1E6CDBC7-8319-4F87-B3DA-4EC3DEC615D6}"/>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7" name="Oval 506">
              <a:extLst>
                <a:ext uri="{FF2B5EF4-FFF2-40B4-BE49-F238E27FC236}">
                  <a16:creationId xmlns:a16="http://schemas.microsoft.com/office/drawing/2014/main" id="{53883877-AE9A-46B0-BCED-40B7ED1BB5A4}"/>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5" name="Rectangle 84">
            <a:extLst>
              <a:ext uri="{FF2B5EF4-FFF2-40B4-BE49-F238E27FC236}">
                <a16:creationId xmlns:a16="http://schemas.microsoft.com/office/drawing/2014/main" id="{787D9F16-E77E-469E-A4B1-C97BE5AE5B5C}"/>
              </a:ext>
            </a:extLst>
          </p:cNvPr>
          <p:cNvSpPr/>
          <p:nvPr/>
        </p:nvSpPr>
        <p:spPr bwMode="auto">
          <a:xfrm>
            <a:off x="6025557" y="5618031"/>
            <a:ext cx="634150" cy="78007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0" tIns="46630" rIns="46630" bIns="46630" numCol="1" spcCol="0" rtlCol="0" fromWordArt="0" anchor="t" anchorCtr="0" forceAA="0" compatLnSpc="1">
            <a:prstTxWarp prst="textNoShape">
              <a:avLst/>
            </a:prstTxWarp>
            <a:noAutofit/>
          </a:bodyPr>
          <a:lstStyle/>
          <a:p>
            <a:pPr defTabSz="932597" fontAlgn="base">
              <a:lnSpc>
                <a:spcPct val="97000"/>
              </a:lnSpc>
              <a:spcBef>
                <a:spcPct val="0"/>
              </a:spcBef>
              <a:spcAft>
                <a:spcPct val="0"/>
              </a:spcAft>
              <a:defRPr/>
            </a:pPr>
            <a:r>
              <a:rPr lang="en-US" sz="816" b="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Included with Azure (VMs/etc.)</a:t>
            </a:r>
          </a:p>
          <a:p>
            <a:pPr defTabSz="932597" fontAlgn="base">
              <a:lnSpc>
                <a:spcPct val="97000"/>
              </a:lnSpc>
              <a:spcBef>
                <a:spcPct val="0"/>
              </a:spcBef>
              <a:spcAft>
                <a:spcPct val="0"/>
              </a:spcAft>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Premium Security Feature</a:t>
            </a:r>
          </a:p>
        </p:txBody>
      </p:sp>
      <p:grpSp>
        <p:nvGrpSpPr>
          <p:cNvPr id="168" name="Group 167">
            <a:extLst>
              <a:ext uri="{FF2B5EF4-FFF2-40B4-BE49-F238E27FC236}">
                <a16:creationId xmlns:a16="http://schemas.microsoft.com/office/drawing/2014/main" id="{888871D0-EAEC-4D6B-A41A-9BB17DCE7729}"/>
              </a:ext>
            </a:extLst>
          </p:cNvPr>
          <p:cNvGrpSpPr/>
          <p:nvPr/>
        </p:nvGrpSpPr>
        <p:grpSpPr>
          <a:xfrm>
            <a:off x="6154697" y="938092"/>
            <a:ext cx="399331" cy="166438"/>
            <a:chOff x="5576198" y="965691"/>
            <a:chExt cx="493273" cy="217085"/>
          </a:xfrm>
        </p:grpSpPr>
        <p:sp>
          <p:nvSpPr>
            <p:cNvPr id="167" name="Rectangle 166">
              <a:extLst>
                <a:ext uri="{FF2B5EF4-FFF2-40B4-BE49-F238E27FC236}">
                  <a16:creationId xmlns:a16="http://schemas.microsoft.com/office/drawing/2014/main" id="{3B77C7B6-0F18-4165-8B68-09D7592537F8}"/>
                </a:ext>
              </a:extLst>
            </p:cNvPr>
            <p:cNvSpPr/>
            <p:nvPr/>
          </p:nvSpPr>
          <p:spPr bwMode="auto">
            <a:xfrm>
              <a:off x="5576198" y="965691"/>
              <a:ext cx="493273" cy="21708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7" name="Rectangle 556">
              <a:extLst>
                <a:ext uri="{FF2B5EF4-FFF2-40B4-BE49-F238E27FC236}">
                  <a16:creationId xmlns:a16="http://schemas.microsoft.com/office/drawing/2014/main" id="{92E7D114-70A2-4141-B316-B59FB0D7C3DE}"/>
                </a:ext>
              </a:extLst>
            </p:cNvPr>
            <p:cNvSpPr/>
            <p:nvPr/>
          </p:nvSpPr>
          <p:spPr bwMode="auto">
            <a:xfrm>
              <a:off x="5628559" y="100026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8" name="Rectangle 557">
              <a:extLst>
                <a:ext uri="{FF2B5EF4-FFF2-40B4-BE49-F238E27FC236}">
                  <a16:creationId xmlns:a16="http://schemas.microsoft.com/office/drawing/2014/main" id="{3711F811-8D0B-4AA7-8DD2-A50BCB31F800}"/>
                </a:ext>
              </a:extLst>
            </p:cNvPr>
            <p:cNvSpPr/>
            <p:nvPr/>
          </p:nvSpPr>
          <p:spPr bwMode="auto">
            <a:xfrm>
              <a:off x="5628559" y="106010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9" name="Rectangle 558">
              <a:extLst>
                <a:ext uri="{FF2B5EF4-FFF2-40B4-BE49-F238E27FC236}">
                  <a16:creationId xmlns:a16="http://schemas.microsoft.com/office/drawing/2014/main" id="{E5CA79D5-32AD-4E02-B92F-0B4E7E7D660B}"/>
                </a:ext>
              </a:extLst>
            </p:cNvPr>
            <p:cNvSpPr/>
            <p:nvPr/>
          </p:nvSpPr>
          <p:spPr bwMode="auto">
            <a:xfrm>
              <a:off x="5628559" y="1119946"/>
              <a:ext cx="388550" cy="27432"/>
            </a:xfrm>
            <a:prstGeom prst="rect">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64" name="Straight Arrow Connector 163">
            <a:extLst>
              <a:ext uri="{FF2B5EF4-FFF2-40B4-BE49-F238E27FC236}">
                <a16:creationId xmlns:a16="http://schemas.microsoft.com/office/drawing/2014/main" id="{59115950-DFE3-48FF-B273-78A18FF91FFF}"/>
              </a:ext>
            </a:extLst>
          </p:cNvPr>
          <p:cNvCxnSpPr>
            <a:cxnSpLocks/>
          </p:cNvCxnSpPr>
          <p:nvPr/>
        </p:nvCxnSpPr>
        <p:spPr>
          <a:xfrm flipH="1" flipV="1">
            <a:off x="6042103" y="1095962"/>
            <a:ext cx="122862" cy="78454"/>
          </a:xfrm>
          <a:prstGeom prst="straightConnector1">
            <a:avLst/>
          </a:prstGeom>
          <a:ln w="34925">
            <a:solidFill>
              <a:schemeClr val="bg1">
                <a:lumMod val="65000"/>
              </a:schemeClr>
            </a:solidFill>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760" name="Straight Connector 759">
            <a:extLst>
              <a:ext uri="{FF2B5EF4-FFF2-40B4-BE49-F238E27FC236}">
                <a16:creationId xmlns:a16="http://schemas.microsoft.com/office/drawing/2014/main" id="{CF1E4630-3514-4744-B2DB-12A95FFD3A44}"/>
              </a:ext>
            </a:extLst>
          </p:cNvPr>
          <p:cNvCxnSpPr>
            <a:cxnSpLocks/>
          </p:cNvCxnSpPr>
          <p:nvPr/>
        </p:nvCxnSpPr>
        <p:spPr>
          <a:xfrm>
            <a:off x="2835430" y="885678"/>
            <a:ext cx="0" cy="788624"/>
          </a:xfrm>
          <a:prstGeom prst="line">
            <a:avLst/>
          </a:prstGeom>
          <a:noFill/>
          <a:ln w="38100" cap="flat" cmpd="sng" algn="ctr">
            <a:solidFill>
              <a:srgbClr val="505050"/>
            </a:solidFill>
            <a:prstDash val="solid"/>
            <a:headEnd type="none"/>
            <a:tailEnd type="none"/>
          </a:ln>
          <a:effectLst/>
        </p:spPr>
      </p:cxnSp>
      <p:cxnSp>
        <p:nvCxnSpPr>
          <p:cNvPr id="761" name="Straight Connector 760">
            <a:extLst>
              <a:ext uri="{FF2B5EF4-FFF2-40B4-BE49-F238E27FC236}">
                <a16:creationId xmlns:a16="http://schemas.microsoft.com/office/drawing/2014/main" id="{44FB6335-1BF3-47EB-A30C-96C8D71E92A1}"/>
              </a:ext>
            </a:extLst>
          </p:cNvPr>
          <p:cNvCxnSpPr>
            <a:cxnSpLocks/>
          </p:cNvCxnSpPr>
          <p:nvPr/>
        </p:nvCxnSpPr>
        <p:spPr>
          <a:xfrm>
            <a:off x="3555756" y="879994"/>
            <a:ext cx="0" cy="783814"/>
          </a:xfrm>
          <a:prstGeom prst="line">
            <a:avLst/>
          </a:prstGeom>
          <a:noFill/>
          <a:ln w="38100" cap="flat" cmpd="sng" algn="ctr">
            <a:solidFill>
              <a:srgbClr val="505050"/>
            </a:solidFill>
            <a:prstDash val="solid"/>
            <a:headEnd type="none"/>
            <a:tailEnd type="none"/>
          </a:ln>
          <a:effectLst/>
        </p:spPr>
      </p:cxnSp>
      <p:cxnSp>
        <p:nvCxnSpPr>
          <p:cNvPr id="762" name="Straight Connector 761">
            <a:extLst>
              <a:ext uri="{FF2B5EF4-FFF2-40B4-BE49-F238E27FC236}">
                <a16:creationId xmlns:a16="http://schemas.microsoft.com/office/drawing/2014/main" id="{B6FBB8A0-0F1D-478B-96E0-6F59B6E70D3E}"/>
              </a:ext>
            </a:extLst>
          </p:cNvPr>
          <p:cNvCxnSpPr>
            <a:cxnSpLocks/>
          </p:cNvCxnSpPr>
          <p:nvPr/>
        </p:nvCxnSpPr>
        <p:spPr>
          <a:xfrm>
            <a:off x="4254424" y="1233371"/>
            <a:ext cx="0" cy="430436"/>
          </a:xfrm>
          <a:prstGeom prst="line">
            <a:avLst/>
          </a:prstGeom>
          <a:noFill/>
          <a:ln w="38100" cap="flat" cmpd="sng" algn="ctr">
            <a:solidFill>
              <a:srgbClr val="505050"/>
            </a:solidFill>
            <a:prstDash val="solid"/>
            <a:headEnd type="none"/>
            <a:tailEnd type="none"/>
          </a:ln>
          <a:effectLst/>
        </p:spPr>
      </p:cxnSp>
      <p:grpSp>
        <p:nvGrpSpPr>
          <p:cNvPr id="38" name="Group 37">
            <a:extLst>
              <a:ext uri="{FF2B5EF4-FFF2-40B4-BE49-F238E27FC236}">
                <a16:creationId xmlns:a16="http://schemas.microsoft.com/office/drawing/2014/main" id="{4C8A5727-BDAF-4873-A73A-D0E5BB1BBD0E}"/>
              </a:ext>
            </a:extLst>
          </p:cNvPr>
          <p:cNvGrpSpPr/>
          <p:nvPr/>
        </p:nvGrpSpPr>
        <p:grpSpPr>
          <a:xfrm>
            <a:off x="117965" y="103097"/>
            <a:ext cx="4548917" cy="1741904"/>
            <a:chOff x="114798" y="101085"/>
            <a:chExt cx="4460127" cy="1707904"/>
          </a:xfrm>
        </p:grpSpPr>
        <p:sp>
          <p:nvSpPr>
            <p:cNvPr id="578" name="Rectangle 577">
              <a:extLst>
                <a:ext uri="{FF2B5EF4-FFF2-40B4-BE49-F238E27FC236}">
                  <a16:creationId xmlns:a16="http://schemas.microsoft.com/office/drawing/2014/main" id="{DFA51ABB-3787-409C-B793-B8E6738B4F4D}"/>
                </a:ext>
              </a:extLst>
            </p:cNvPr>
            <p:cNvSpPr/>
            <p:nvPr/>
          </p:nvSpPr>
          <p:spPr bwMode="auto">
            <a:xfrm>
              <a:off x="114798" y="101085"/>
              <a:ext cx="4460127" cy="1707904"/>
            </a:xfrm>
            <a:prstGeom prst="rect">
              <a:avLst/>
            </a:prstGeom>
            <a:solidFill>
              <a:srgbClr val="FFFFFF"/>
            </a:solidFill>
            <a:ln w="9525" cap="flat" cmpd="sng" algn="ctr">
              <a:noFill/>
              <a:prstDash val="solid"/>
              <a:headEnd type="none" w="med" len="med"/>
              <a:tailEnd type="none" w="med" len="med"/>
            </a:ln>
            <a:effectLst>
              <a:outerShdw blurRad="127000" dist="25400" algn="ctr" rotWithShape="0">
                <a:prstClr val="black">
                  <a:alpha val="25000"/>
                </a:prstClr>
              </a:outerShdw>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85" name="Rectangle 584">
              <a:extLst>
                <a:ext uri="{FF2B5EF4-FFF2-40B4-BE49-F238E27FC236}">
                  <a16:creationId xmlns:a16="http://schemas.microsoft.com/office/drawing/2014/main" id="{4329A901-5373-4AE7-BB3B-D3820135668F}"/>
                </a:ext>
              </a:extLst>
            </p:cNvPr>
            <p:cNvSpPr/>
            <p:nvPr/>
          </p:nvSpPr>
          <p:spPr>
            <a:xfrm>
              <a:off x="155473" y="103218"/>
              <a:ext cx="4419452" cy="260969"/>
            </a:xfrm>
            <a:prstGeom prst="rect">
              <a:avLst/>
            </a:prstGeom>
            <a:solidFill>
              <a:srgbClr val="505050"/>
            </a:solidFill>
          </p:spPr>
          <p:txBody>
            <a:bodyPr wrap="square">
              <a:spAutoFit/>
            </a:bodyPr>
            <a:lstStyle/>
            <a:p>
              <a:pPr defTabSz="932597">
                <a:defRPr/>
              </a:pPr>
              <a:r>
                <a:rPr lang="en-US" sz="1096" b="1" kern="0">
                  <a:gradFill>
                    <a:gsLst>
                      <a:gs pos="0">
                        <a:srgbClr val="FFFFFF"/>
                      </a:gs>
                      <a:gs pos="100000">
                        <a:srgbClr val="FFFFFF"/>
                      </a:gs>
                    </a:gsLst>
                    <a:lin ang="5400000" scaled="1"/>
                  </a:gradFill>
                  <a:latin typeface="Segoe"/>
                </a:rPr>
                <a:t>Security Operations Center (SOC)</a:t>
              </a:r>
            </a:p>
          </p:txBody>
        </p:sp>
      </p:grpSp>
      <p:sp>
        <p:nvSpPr>
          <p:cNvPr id="681" name="Rectangle 680">
            <a:hlinkClick r:id="rId55" tooltip="Microsoft Cybersecurity Operations Service (COS - formerly PADS) is an engagement to proactively hunt for attackers present in your environment using a similar approach (team, tools, technology and telemetry) as an incident response (IR)."/>
            <a:extLst>
              <a:ext uri="{FF2B5EF4-FFF2-40B4-BE49-F238E27FC236}">
                <a16:creationId xmlns:a16="http://schemas.microsoft.com/office/drawing/2014/main" id="{0075DBEB-EDED-417C-9310-4813C54AAD45}"/>
              </a:ext>
            </a:extLst>
          </p:cNvPr>
          <p:cNvSpPr/>
          <p:nvPr/>
        </p:nvSpPr>
        <p:spPr>
          <a:xfrm>
            <a:off x="1662255" y="407234"/>
            <a:ext cx="2921672"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Cybersecurity Operations Service (COS)</a:t>
            </a:r>
          </a:p>
        </p:txBody>
      </p:sp>
      <p:sp>
        <p:nvSpPr>
          <p:cNvPr id="682" name="Rectangle 681">
            <a:hlinkClick r:id="rId56" tooltip="Microsoft helps customers respond and recover from cyberattacks using our deep expertise on attacks, adversaries, malware and Microsoft products. The service is effectively &quot;on retainer&quot; for customers with Premier Support."/>
            <a:extLst>
              <a:ext uri="{FF2B5EF4-FFF2-40B4-BE49-F238E27FC236}">
                <a16:creationId xmlns:a16="http://schemas.microsoft.com/office/drawing/2014/main" id="{BB09F283-872E-4A4D-AC31-5A3CBB146330}"/>
              </a:ext>
            </a:extLst>
          </p:cNvPr>
          <p:cNvSpPr/>
          <p:nvPr/>
        </p:nvSpPr>
        <p:spPr>
          <a:xfrm>
            <a:off x="1662255" y="590446"/>
            <a:ext cx="2921670" cy="186521"/>
          </a:xfrm>
          <a:prstGeom prst="rect">
            <a:avLst/>
          </a:prstGeom>
          <a:solidFill>
            <a:schemeClr val="bg1"/>
          </a:solidFill>
          <a:ln w="14224" cap="flat" cmpd="sng" algn="ctr">
            <a:solidFill>
              <a:srgbClr val="505050"/>
            </a:solidFill>
            <a:prstDash val="solid"/>
          </a:ln>
          <a:effectLst/>
        </p:spPr>
        <p:txBody>
          <a:bodyPr lIns="46630" rIns="46630"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Incident Response and Recovery Services</a:t>
            </a:r>
          </a:p>
        </p:txBody>
      </p:sp>
      <p:cxnSp>
        <p:nvCxnSpPr>
          <p:cNvPr id="690" name="Straight Connector 689">
            <a:extLst>
              <a:ext uri="{FF2B5EF4-FFF2-40B4-BE49-F238E27FC236}">
                <a16:creationId xmlns:a16="http://schemas.microsoft.com/office/drawing/2014/main" id="{592E8FA1-2490-4ADA-A701-CA34E0B4C0C5}"/>
              </a:ext>
            </a:extLst>
          </p:cNvPr>
          <p:cNvCxnSpPr>
            <a:cxnSpLocks/>
          </p:cNvCxnSpPr>
          <p:nvPr/>
        </p:nvCxnSpPr>
        <p:spPr>
          <a:xfrm>
            <a:off x="367121" y="400566"/>
            <a:ext cx="0" cy="1403226"/>
          </a:xfrm>
          <a:prstGeom prst="line">
            <a:avLst/>
          </a:prstGeom>
          <a:noFill/>
          <a:ln w="38100" cap="flat" cmpd="sng" algn="ctr">
            <a:solidFill>
              <a:srgbClr val="505050"/>
            </a:solidFill>
            <a:prstDash val="solid"/>
            <a:headEnd type="none"/>
            <a:tailEnd type="none"/>
          </a:ln>
          <a:effectLst/>
        </p:spPr>
      </p:cxnSp>
      <p:grpSp>
        <p:nvGrpSpPr>
          <p:cNvPr id="47" name="Group 46">
            <a:extLst>
              <a:ext uri="{FF2B5EF4-FFF2-40B4-BE49-F238E27FC236}">
                <a16:creationId xmlns:a16="http://schemas.microsoft.com/office/drawing/2014/main" id="{B632D708-60C7-444A-8E4B-28D8AB043A81}"/>
              </a:ext>
            </a:extLst>
          </p:cNvPr>
          <p:cNvGrpSpPr/>
          <p:nvPr/>
        </p:nvGrpSpPr>
        <p:grpSpPr>
          <a:xfrm>
            <a:off x="248133" y="407234"/>
            <a:ext cx="1167002" cy="715242"/>
            <a:chOff x="242425" y="399286"/>
            <a:chExt cx="1144223" cy="701281"/>
          </a:xfrm>
        </p:grpSpPr>
        <p:grpSp>
          <p:nvGrpSpPr>
            <p:cNvPr id="44" name="Group 43">
              <a:extLst>
                <a:ext uri="{FF2B5EF4-FFF2-40B4-BE49-F238E27FC236}">
                  <a16:creationId xmlns:a16="http://schemas.microsoft.com/office/drawing/2014/main" id="{D4CFE2EA-98A5-42CB-883E-CFF2BBC0D239}"/>
                </a:ext>
              </a:extLst>
            </p:cNvPr>
            <p:cNvGrpSpPr/>
            <p:nvPr/>
          </p:nvGrpSpPr>
          <p:grpSpPr>
            <a:xfrm>
              <a:off x="243863" y="399286"/>
              <a:ext cx="1142785" cy="279872"/>
              <a:chOff x="243863" y="399286"/>
              <a:chExt cx="1142785" cy="279872"/>
            </a:xfrm>
          </p:grpSpPr>
          <p:sp>
            <p:nvSpPr>
              <p:cNvPr id="692" name="Rectangle 691">
                <a:extLst>
                  <a:ext uri="{FF2B5EF4-FFF2-40B4-BE49-F238E27FC236}">
                    <a16:creationId xmlns:a16="http://schemas.microsoft.com/office/drawing/2014/main" id="{4A15C1C6-E0F9-44E0-AC6F-16E9DB39272A}"/>
                  </a:ext>
                </a:extLst>
              </p:cNvPr>
              <p:cNvSpPr/>
              <p:nvPr/>
            </p:nvSpPr>
            <p:spPr>
              <a:xfrm>
                <a:off x="243863" y="399286"/>
                <a:ext cx="1142785" cy="279872"/>
              </a:xfrm>
              <a:prstGeom prst="rect">
                <a:avLst/>
              </a:prstGeom>
              <a:solidFill>
                <a:srgbClr val="FFFFFF"/>
              </a:solidFill>
              <a:ln w="14224" cap="flat" cmpd="sng" algn="ctr">
                <a:solidFill>
                  <a:srgbClr val="505050"/>
                </a:solidFill>
                <a:prstDash val="dash"/>
              </a:ln>
              <a:effectLst/>
            </p:spPr>
            <p:txBody>
              <a:bodyPr lIns="139891" tIns="9326" rIns="46630" bIns="9326" rtlCol="0" anchor="ctr"/>
              <a:lstStyle/>
              <a:p>
                <a:pPr marL="116575"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Vulnerability </a:t>
                </a:r>
                <a:r>
                  <a:rPr lang="en-US" sz="714"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Management</a:t>
                </a:r>
                <a:endPar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693" name="Commitments_EC4D">
                <a:extLst>
                  <a:ext uri="{FF2B5EF4-FFF2-40B4-BE49-F238E27FC236}">
                    <a16:creationId xmlns:a16="http://schemas.microsoft.com/office/drawing/2014/main" id="{A81638EE-9E09-4F22-A00A-C6FF6674A323}"/>
                  </a:ext>
                </a:extLst>
              </p:cNvPr>
              <p:cNvSpPr>
                <a:spLocks noChangeAspect="1" noEditPoints="1"/>
              </p:cNvSpPr>
              <p:nvPr/>
            </p:nvSpPr>
            <p:spPr bwMode="auto">
              <a:xfrm>
                <a:off x="291944" y="493459"/>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5" name="Group 44">
              <a:extLst>
                <a:ext uri="{FF2B5EF4-FFF2-40B4-BE49-F238E27FC236}">
                  <a16:creationId xmlns:a16="http://schemas.microsoft.com/office/drawing/2014/main" id="{2488F3D3-C78B-4A43-86B5-9DCF6B41CAFC}"/>
                </a:ext>
              </a:extLst>
            </p:cNvPr>
            <p:cNvGrpSpPr/>
            <p:nvPr/>
          </p:nvGrpSpPr>
          <p:grpSpPr>
            <a:xfrm>
              <a:off x="243863" y="737902"/>
              <a:ext cx="1142785" cy="155492"/>
              <a:chOff x="243863" y="737902"/>
              <a:chExt cx="1142785" cy="155492"/>
            </a:xfrm>
          </p:grpSpPr>
          <p:sp>
            <p:nvSpPr>
              <p:cNvPr id="691" name="Rectangle 690">
                <a:extLst>
                  <a:ext uri="{FF2B5EF4-FFF2-40B4-BE49-F238E27FC236}">
                    <a16:creationId xmlns:a16="http://schemas.microsoft.com/office/drawing/2014/main" id="{7B7D85FB-8219-45BC-B26A-2BFCF1A506BB}"/>
                  </a:ext>
                </a:extLst>
              </p:cNvPr>
              <p:cNvSpPr/>
              <p:nvPr/>
            </p:nvSpPr>
            <p:spPr>
              <a:xfrm>
                <a:off x="243863" y="737902"/>
                <a:ext cx="1142785" cy="155492"/>
              </a:xfrm>
              <a:prstGeom prst="rect">
                <a:avLst/>
              </a:prstGeom>
              <a:solidFill>
                <a:srgbClr val="FFFFFF"/>
              </a:solidFill>
              <a:ln w="14224" cap="flat" cmpd="sng" algn="ctr">
                <a:solidFill>
                  <a:srgbClr val="505050"/>
                </a:solidFill>
                <a:prstDash val="dash"/>
              </a:ln>
              <a:effectLst/>
            </p:spPr>
            <p:txBody>
              <a:bodyPr wrap="square" lIns="139891" tIns="9326" rIns="46630" bIns="9326" rtlCol="0" anchor="ctr">
                <a:spAutoFit/>
              </a:bodyPr>
              <a:lstStyle/>
              <a:p>
                <a:pPr marL="118194" defTabSz="932597">
                  <a:lnSpc>
                    <a:spcPct val="97000"/>
                  </a:lnSpc>
                  <a:defRPr/>
                </a:pPr>
                <a:r>
                  <a:rPr lang="en-US" sz="918"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MSSP</a:t>
                </a:r>
              </a:p>
            </p:txBody>
          </p:sp>
          <p:sp>
            <p:nvSpPr>
              <p:cNvPr id="694" name="Commitments_EC4D">
                <a:extLst>
                  <a:ext uri="{FF2B5EF4-FFF2-40B4-BE49-F238E27FC236}">
                    <a16:creationId xmlns:a16="http://schemas.microsoft.com/office/drawing/2014/main" id="{A7F00070-0B3E-47BC-9906-39B291C1D905}"/>
                  </a:ext>
                </a:extLst>
              </p:cNvPr>
              <p:cNvSpPr>
                <a:spLocks noChangeAspect="1" noEditPoints="1"/>
              </p:cNvSpPr>
              <p:nvPr/>
            </p:nvSpPr>
            <p:spPr bwMode="auto">
              <a:xfrm>
                <a:off x="296252" y="768004"/>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46" name="Group 45">
              <a:extLst>
                <a:ext uri="{FF2B5EF4-FFF2-40B4-BE49-F238E27FC236}">
                  <a16:creationId xmlns:a16="http://schemas.microsoft.com/office/drawing/2014/main" id="{AB954374-3FF6-4996-9723-F8865AB36E8B}"/>
                </a:ext>
              </a:extLst>
            </p:cNvPr>
            <p:cNvGrpSpPr/>
            <p:nvPr/>
          </p:nvGrpSpPr>
          <p:grpSpPr>
            <a:xfrm>
              <a:off x="242425" y="947750"/>
              <a:ext cx="1142785" cy="152817"/>
              <a:chOff x="242425" y="947750"/>
              <a:chExt cx="1142785" cy="152817"/>
            </a:xfrm>
          </p:grpSpPr>
          <p:sp>
            <p:nvSpPr>
              <p:cNvPr id="701" name="Rectangle 700">
                <a:extLst>
                  <a:ext uri="{FF2B5EF4-FFF2-40B4-BE49-F238E27FC236}">
                    <a16:creationId xmlns:a16="http://schemas.microsoft.com/office/drawing/2014/main" id="{85C02570-A0E8-406C-81F6-86233B63C5EB}"/>
                  </a:ext>
                </a:extLst>
              </p:cNvPr>
              <p:cNvSpPr/>
              <p:nvPr/>
            </p:nvSpPr>
            <p:spPr>
              <a:xfrm>
                <a:off x="242425" y="947750"/>
                <a:ext cx="1142785" cy="152817"/>
              </a:xfrm>
              <a:prstGeom prst="rect">
                <a:avLst/>
              </a:prstGeom>
              <a:solidFill>
                <a:schemeClr val="bg1"/>
              </a:solidFill>
              <a:ln w="14224">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lIns="139891" tIns="9326" rIns="46630" bIns="9326" rtlCol="0" anchor="ctr">
                <a:spAutoFit/>
              </a:bodyPr>
              <a:lstStyle/>
              <a:p>
                <a:pPr marL="116575" defTabSz="932597">
                  <a:lnSpc>
                    <a:spcPct val="97000"/>
                  </a:lnSpc>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SIEM + Analytics</a:t>
                </a:r>
              </a:p>
            </p:txBody>
          </p:sp>
          <p:sp>
            <p:nvSpPr>
              <p:cNvPr id="706" name="Commitments_EC4D">
                <a:extLst>
                  <a:ext uri="{FF2B5EF4-FFF2-40B4-BE49-F238E27FC236}">
                    <a16:creationId xmlns:a16="http://schemas.microsoft.com/office/drawing/2014/main" id="{F245E331-CBDD-4D92-9EBA-3DCA860B6CB7}"/>
                  </a:ext>
                </a:extLst>
              </p:cNvPr>
              <p:cNvSpPr>
                <a:spLocks noChangeAspect="1" noEditPoints="1"/>
              </p:cNvSpPr>
              <p:nvPr/>
            </p:nvSpPr>
            <p:spPr bwMode="auto">
              <a:xfrm>
                <a:off x="300577" y="984946"/>
                <a:ext cx="117028" cy="90007"/>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9525"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cxnSp>
        <p:nvCxnSpPr>
          <p:cNvPr id="488" name="Straight Connector 487">
            <a:extLst>
              <a:ext uri="{FF2B5EF4-FFF2-40B4-BE49-F238E27FC236}">
                <a16:creationId xmlns:a16="http://schemas.microsoft.com/office/drawing/2014/main" id="{B0951EAC-74DE-4B85-8F72-62AD86F469EE}"/>
              </a:ext>
            </a:extLst>
          </p:cNvPr>
          <p:cNvCxnSpPr>
            <a:cxnSpLocks/>
          </p:cNvCxnSpPr>
          <p:nvPr/>
        </p:nvCxnSpPr>
        <p:spPr>
          <a:xfrm flipH="1">
            <a:off x="1540382" y="1941100"/>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5" name="Straight Connector 674">
            <a:extLst>
              <a:ext uri="{FF2B5EF4-FFF2-40B4-BE49-F238E27FC236}">
                <a16:creationId xmlns:a16="http://schemas.microsoft.com/office/drawing/2014/main" id="{CF5768F6-9899-448C-A1B0-E4E2263451E0}"/>
              </a:ext>
            </a:extLst>
          </p:cNvPr>
          <p:cNvCxnSpPr>
            <a:cxnSpLocks/>
          </p:cNvCxnSpPr>
          <p:nvPr/>
        </p:nvCxnSpPr>
        <p:spPr>
          <a:xfrm flipH="1">
            <a:off x="3704087" y="1945957"/>
            <a:ext cx="111905" cy="0"/>
          </a:xfrm>
          <a:prstGeom prst="line">
            <a:avLst/>
          </a:prstGeom>
          <a:ln w="19050">
            <a:solidFill>
              <a:schemeClr val="tx1">
                <a:lumMod val="60000"/>
                <a:lumOff val="40000"/>
              </a:schemeClr>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
        <p:nvSpPr>
          <p:cNvPr id="751" name="Rectangle 750">
            <a:hlinkClick r:id="rId52" tooltip="Azure Security Center is built into the Azure platform and provides cross-platform threat protection and detection across clouds and on-premises."/>
            <a:extLst>
              <a:ext uri="{FF2B5EF4-FFF2-40B4-BE49-F238E27FC236}">
                <a16:creationId xmlns:a16="http://schemas.microsoft.com/office/drawing/2014/main" id="{1E16E833-314E-46E5-B92E-94FDE111C82E}"/>
              </a:ext>
            </a:extLst>
          </p:cNvPr>
          <p:cNvSpPr/>
          <p:nvPr/>
        </p:nvSpPr>
        <p:spPr>
          <a:xfrm>
            <a:off x="1663452" y="813613"/>
            <a:ext cx="714010"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Center</a:t>
            </a:r>
          </a:p>
        </p:txBody>
      </p:sp>
      <p:sp>
        <p:nvSpPr>
          <p:cNvPr id="634" name="Rectangle 633">
            <a:hlinkClick r:id="rId57" tooltip="Windows Defender Advanced Threat Protection (ATP) provides powerful Windows 10 protections, Endpoint Detection and Response (EDR) across platforms (via partners), and Automated Incident Response Services"/>
            <a:extLst>
              <a:ext uri="{FF2B5EF4-FFF2-40B4-BE49-F238E27FC236}">
                <a16:creationId xmlns:a16="http://schemas.microsoft.com/office/drawing/2014/main" id="{EED52A29-2437-468C-A560-5A945304A71D}"/>
              </a:ext>
            </a:extLst>
          </p:cNvPr>
          <p:cNvSpPr/>
          <p:nvPr/>
        </p:nvSpPr>
        <p:spPr>
          <a:xfrm>
            <a:off x="2415577" y="813611"/>
            <a:ext cx="735973" cy="674142"/>
          </a:xfrm>
          <a:prstGeom prst="rect">
            <a:avLst/>
          </a:prstGeom>
          <a:solidFill>
            <a:schemeClr val="bg1"/>
          </a:solidFill>
          <a:ln w="14224" cap="flat" cmpd="sng" algn="ctr">
            <a:solidFill>
              <a:srgbClr val="0078D7"/>
            </a:solidFill>
            <a:prstDash val="solid"/>
          </a:ln>
          <a:effectLst/>
        </p:spPr>
        <p:txBody>
          <a:bodyPr lIns="18652" rIns="46630" rtlCol="0" anchor="t" anchorCtr="0">
            <a:noAutofit/>
          </a:bodyPr>
          <a:lstStyle/>
          <a:p>
            <a:pPr marL="46630">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a:t>
            </a: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Defender</a:t>
            </a:r>
          </a:p>
          <a:p>
            <a:pPr marL="46630">
              <a:lnSpc>
                <a:spcPct val="97000"/>
              </a:lnSpc>
              <a:defRPr/>
            </a:pPr>
            <a:b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1" name="Rectangle 480">
            <a:hlinkClick r:id="rId58" tooltip="Collaborate more securely with sophisticated attack protection including sandbox detonation, integrated threat intelligence, attack simulation &amp; more across Email, SharePoint Online, OneDrive for Business, Teams, etc. "/>
            <a:extLst>
              <a:ext uri="{FF2B5EF4-FFF2-40B4-BE49-F238E27FC236}">
                <a16:creationId xmlns:a16="http://schemas.microsoft.com/office/drawing/2014/main" id="{6E350EBE-1B22-470C-A925-AF2B0E091590}"/>
              </a:ext>
            </a:extLst>
          </p:cNvPr>
          <p:cNvSpPr/>
          <p:nvPr/>
        </p:nvSpPr>
        <p:spPr>
          <a:xfrm>
            <a:off x="3189666" y="813613"/>
            <a:ext cx="744024" cy="674142"/>
          </a:xfrm>
          <a:prstGeom prst="rect">
            <a:avLst/>
          </a:prstGeom>
          <a:solidFill>
            <a:schemeClr val="bg1"/>
          </a:solidFill>
          <a:ln w="14224" cap="flat" cmpd="sng" algn="ctr">
            <a:solidFill>
              <a:srgbClr val="EB3C00"/>
            </a:solidFill>
            <a:prstDash val="solid"/>
          </a:ln>
          <a:effectLst/>
        </p:spPr>
        <p:txBody>
          <a:bodyPr lIns="18652" rIns="18652" rtlCol="0" anchor="t" anchorCtr="0"/>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46630" defTabSz="932597">
              <a:lnSpc>
                <a:spcPct val="97000"/>
              </a:lnSpc>
              <a:defRPr/>
            </a:pPr>
            <a:r>
              <a:rPr lang="en-US" sz="612"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&amp; Compliance</a:t>
            </a:r>
          </a:p>
        </p:txBody>
      </p:sp>
      <p:sp>
        <p:nvSpPr>
          <p:cNvPr id="752" name="Rectangle 751">
            <a:hlinkClick r:id="rId23" tooltip="Azure Advanced Threat Protection (ATP) detects on-premises Active Directory attacks using behavioral analysis (UEBA) + specific detections for Pass the Hash/Ticket/Password, Golden Ticket, Skeleton Key, and others."/>
            <a:extLst>
              <a:ext uri="{FF2B5EF4-FFF2-40B4-BE49-F238E27FC236}">
                <a16:creationId xmlns:a16="http://schemas.microsoft.com/office/drawing/2014/main" id="{4005E6AA-5A4E-4347-9BE1-24C83B4AA1B3}"/>
              </a:ext>
            </a:extLst>
          </p:cNvPr>
          <p:cNvSpPr/>
          <p:nvPr/>
        </p:nvSpPr>
        <p:spPr>
          <a:xfrm>
            <a:off x="3962420" y="813613"/>
            <a:ext cx="627398" cy="674142"/>
          </a:xfrm>
          <a:prstGeom prst="rect">
            <a:avLst/>
          </a:prstGeom>
          <a:solidFill>
            <a:schemeClr val="bg1"/>
          </a:solidFill>
          <a:ln w="14224" cap="flat" cmpd="sng" algn="ctr">
            <a:solidFill>
              <a:srgbClr val="008272"/>
            </a:solidFill>
            <a:prstDash val="solid"/>
          </a:ln>
          <a:effectLst/>
        </p:spPr>
        <p:txBody>
          <a:bodyPr lIns="46630" rIns="46630" rtlCol="0" anchor="t"/>
          <a:lstStyle/>
          <a:p>
            <a:pPr marL="46630" defTabSz="932597">
              <a:lnSpc>
                <a:spcPct val="97000"/>
              </a:lnSpc>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a:t>
            </a:r>
          </a:p>
        </p:txBody>
      </p:sp>
      <p:cxnSp>
        <p:nvCxnSpPr>
          <p:cNvPr id="764" name="Straight Connector 763">
            <a:extLst>
              <a:ext uri="{FF2B5EF4-FFF2-40B4-BE49-F238E27FC236}">
                <a16:creationId xmlns:a16="http://schemas.microsoft.com/office/drawing/2014/main" id="{438F0C2B-657D-48FE-A066-BAF21259A1A6}"/>
              </a:ext>
            </a:extLst>
          </p:cNvPr>
          <p:cNvCxnSpPr>
            <a:cxnSpLocks/>
          </p:cNvCxnSpPr>
          <p:nvPr/>
        </p:nvCxnSpPr>
        <p:spPr>
          <a:xfrm>
            <a:off x="1289879" y="1245578"/>
            <a:ext cx="0" cy="430436"/>
          </a:xfrm>
          <a:prstGeom prst="line">
            <a:avLst/>
          </a:prstGeom>
          <a:noFill/>
          <a:ln w="38100" cap="flat" cmpd="sng" algn="ctr">
            <a:solidFill>
              <a:srgbClr val="505050"/>
            </a:solidFill>
            <a:prstDash val="solid"/>
            <a:headEnd type="none"/>
            <a:tailEnd type="none"/>
          </a:ln>
          <a:effectLst/>
        </p:spPr>
      </p:cxnSp>
      <p:grpSp>
        <p:nvGrpSpPr>
          <p:cNvPr id="83" name="Group 82">
            <a:extLst>
              <a:ext uri="{FF2B5EF4-FFF2-40B4-BE49-F238E27FC236}">
                <a16:creationId xmlns:a16="http://schemas.microsoft.com/office/drawing/2014/main" id="{2CEFB2BD-32EA-48CA-BA15-6450C54C6687}"/>
              </a:ext>
            </a:extLst>
          </p:cNvPr>
          <p:cNvGrpSpPr/>
          <p:nvPr/>
        </p:nvGrpSpPr>
        <p:grpSpPr>
          <a:xfrm>
            <a:off x="583857" y="1157005"/>
            <a:ext cx="1048847" cy="336170"/>
            <a:chOff x="598559" y="1440487"/>
            <a:chExt cx="923296" cy="329608"/>
          </a:xfrm>
        </p:grpSpPr>
        <p:sp>
          <p:nvSpPr>
            <p:cNvPr id="778" name="Rectangle 777">
              <a:hlinkClick r:id="rId43" tooltip="Cloud App Security provides key capabilities for Shadow IT Risk management (discover, assess, approve, and manage SaaS apps via API + Proxy), Info Protection (discover/protect), and SOC (alerting and investigation) "/>
              <a:extLst>
                <a:ext uri="{FF2B5EF4-FFF2-40B4-BE49-F238E27FC236}">
                  <a16:creationId xmlns:a16="http://schemas.microsoft.com/office/drawing/2014/main" id="{B8FE4AC2-177B-46A3-8B42-DC1E07DBE6DF}"/>
                </a:ext>
              </a:extLst>
            </p:cNvPr>
            <p:cNvSpPr/>
            <p:nvPr/>
          </p:nvSpPr>
          <p:spPr>
            <a:xfrm>
              <a:off x="598559" y="1440487"/>
              <a:ext cx="923296" cy="329608"/>
            </a:xfrm>
            <a:prstGeom prst="rect">
              <a:avLst/>
            </a:prstGeom>
            <a:solidFill>
              <a:schemeClr val="bg1"/>
            </a:solidFill>
            <a:ln w="14224">
              <a:solidFill>
                <a:srgbClr val="505050"/>
              </a:solidFill>
            </a:ln>
          </p:spPr>
          <p:style>
            <a:lnRef idx="2">
              <a:schemeClr val="accent1">
                <a:shade val="50000"/>
              </a:schemeClr>
            </a:lnRef>
            <a:fillRef idx="1">
              <a:schemeClr val="accent1"/>
            </a:fillRef>
            <a:effectRef idx="0">
              <a:schemeClr val="accent1"/>
            </a:effectRef>
            <a:fontRef idx="minor">
              <a:schemeClr val="lt1"/>
            </a:fontRef>
          </p:style>
          <p:txBody>
            <a:bodyPr wrap="square" lIns="46630" tIns="18652" rIns="46630" bIns="18652" rtlCol="0" anchor="ctr">
              <a:noAutofit/>
            </a:bodyPr>
            <a:lstStyle/>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Cloud App </a:t>
              </a:r>
            </a:p>
            <a:p>
              <a:pPr defTabSz="932597">
                <a:lnSpc>
                  <a:spcPct val="97000"/>
                </a:lnSpc>
                <a:defRPr/>
              </a:pPr>
              <a:r>
                <a:rPr 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a:t>
              </a:r>
              <a:endParaRPr lang="en-US" sz="867"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79" name="Picture 778">
              <a:extLst>
                <a:ext uri="{FF2B5EF4-FFF2-40B4-BE49-F238E27FC236}">
                  <a16:creationId xmlns:a16="http://schemas.microsoft.com/office/drawing/2014/main" id="{7FA3CCB6-8DA6-4F52-913D-443E13247916}"/>
                </a:ext>
              </a:extLst>
            </p:cNvPr>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1129045" y="1567480"/>
              <a:ext cx="157492" cy="127696"/>
            </a:xfrm>
            <a:prstGeom prst="rect">
              <a:avLst/>
            </a:prstGeom>
            <a:noFill/>
          </p:spPr>
        </p:pic>
      </p:grpSp>
      <p:sp>
        <p:nvSpPr>
          <p:cNvPr id="699" name="Rectangle 698">
            <a:hlinkClick r:id="rId59" tooltip="The Security API for the Microsoft Graph acts as a backplane or “Bus” for security operations centers by providing a standard interface and common schema to integrate security solutions from Microsoft and partners. "/>
            <a:extLst>
              <a:ext uri="{FF2B5EF4-FFF2-40B4-BE49-F238E27FC236}">
                <a16:creationId xmlns:a16="http://schemas.microsoft.com/office/drawing/2014/main" id="{3D1449A1-1414-4DC5-AD7F-9661A545517F}"/>
              </a:ext>
            </a:extLst>
          </p:cNvPr>
          <p:cNvSpPr/>
          <p:nvPr/>
        </p:nvSpPr>
        <p:spPr>
          <a:xfrm>
            <a:off x="227544" y="1561394"/>
            <a:ext cx="4335792" cy="181013"/>
          </a:xfrm>
          <a:prstGeom prst="rect">
            <a:avLst/>
          </a:prstGeom>
          <a:solidFill>
            <a:schemeClr val="bg1">
              <a:lumMod val="95000"/>
            </a:schemeClr>
          </a:solidFill>
          <a:ln w="19050" cap="flat" cmpd="sng" algn="ctr">
            <a:solidFill>
              <a:srgbClr val="505050"/>
            </a:solidFill>
            <a:prstDash val="solid"/>
          </a:ln>
          <a:effectLst/>
        </p:spPr>
        <p:txBody>
          <a:bodyPr lIns="46630" rIns="46630" rtlCol="0" anchor="ctr"/>
          <a:lstStyle/>
          <a:p>
            <a:pPr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Graph Security API  </a:t>
            </a:r>
            <a:r>
              <a:rPr lang="en-US" sz="918" i="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(Public Preview)</a:t>
            </a:r>
          </a:p>
        </p:txBody>
      </p:sp>
      <p:sp>
        <p:nvSpPr>
          <p:cNvPr id="700" name="Rectangle 699">
            <a:hlinkClick r:id="rId60" tooltip="Microsoft’s Advanced Threat Protection (ATP) capabilities provide an integrated analyst experience for investigation, response, recovery across devices, identities, and email/collaboration tools. "/>
            <a:extLst>
              <a:ext uri="{FF2B5EF4-FFF2-40B4-BE49-F238E27FC236}">
                <a16:creationId xmlns:a16="http://schemas.microsoft.com/office/drawing/2014/main" id="{1929FD48-4CEA-4294-B742-6191576E5BE8}"/>
              </a:ext>
            </a:extLst>
          </p:cNvPr>
          <p:cNvSpPr/>
          <p:nvPr/>
        </p:nvSpPr>
        <p:spPr>
          <a:xfrm>
            <a:off x="1421427" y="1216172"/>
            <a:ext cx="3164153" cy="186521"/>
          </a:xfrm>
          <a:prstGeom prst="rect">
            <a:avLst/>
          </a:prstGeom>
          <a:solidFill>
            <a:schemeClr val="bg1"/>
          </a:solidFill>
          <a:ln w="14224" cap="flat" cmpd="sng" algn="ctr">
            <a:solidFill>
              <a:schemeClr val="tx1"/>
            </a:solidFill>
            <a:prstDash val="solid"/>
          </a:ln>
          <a:effectLst/>
        </p:spPr>
        <p:txBody>
          <a:bodyPr lIns="46630" rIns="46630" rtlCol="0" anchor="ctr"/>
          <a:lstStyle/>
          <a:p>
            <a:pPr marL="875929" algn="ctr" defTabSz="932597">
              <a:lnSpc>
                <a:spcPct val="97000"/>
              </a:lnSpc>
              <a:spcAft>
                <a:spcPts val="102"/>
              </a:spcAft>
              <a:defRPr/>
            </a:pPr>
            <a:r>
              <a:rPr lang="en-US" sz="918"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Advanced Threat Protection (ATP)</a:t>
            </a:r>
          </a:p>
        </p:txBody>
      </p:sp>
      <p:sp>
        <p:nvSpPr>
          <p:cNvPr id="495" name="Rectangle 494">
            <a:hlinkClick r:id="rId61" tooltip="Each Microsoft SOC capability can integrate logs &amp; alerts with your existing SIEM."/>
            <a:extLst>
              <a:ext uri="{FF2B5EF4-FFF2-40B4-BE49-F238E27FC236}">
                <a16:creationId xmlns:a16="http://schemas.microsoft.com/office/drawing/2014/main" id="{BC60A750-F658-478B-982A-4265AA6A2925}"/>
              </a:ext>
            </a:extLst>
          </p:cNvPr>
          <p:cNvSpPr/>
          <p:nvPr/>
        </p:nvSpPr>
        <p:spPr>
          <a:xfrm>
            <a:off x="233261" y="1795413"/>
            <a:ext cx="1285129" cy="218360"/>
          </a:xfrm>
          <a:prstGeom prst="rect">
            <a:avLst/>
          </a:prstGeom>
          <a:solidFill>
            <a:srgbClr val="FFFFFF"/>
          </a:solidFill>
          <a:ln w="14224" cap="flat" cmpd="sng" algn="ctr">
            <a:solidFill>
              <a:srgbClr val="969696"/>
            </a:solidFill>
            <a:prstDash val="dash"/>
          </a:ln>
          <a:effectLst/>
        </p:spPr>
        <p:txBody>
          <a:bodyPr wrap="square" lIns="46630" tIns="46630" rIns="46630" bIns="46630" rtlCol="0" anchor="ctr">
            <a:spAutoFit/>
          </a:bodyPr>
          <a:lstStyle/>
          <a:p>
            <a:pPr defTabSz="932597">
              <a:lnSpc>
                <a:spcPct val="97000"/>
              </a:lnSpc>
              <a:defRPr/>
            </a:pPr>
            <a:r>
              <a:rPr lang="en-US" altLang="en-US" sz="816" b="1" kern="0">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Alert &amp; Log Integration </a:t>
            </a:r>
          </a:p>
        </p:txBody>
      </p:sp>
      <p:sp>
        <p:nvSpPr>
          <p:cNvPr id="500" name="Rectangle 499">
            <a:extLst>
              <a:ext uri="{FF2B5EF4-FFF2-40B4-BE49-F238E27FC236}">
                <a16:creationId xmlns:a16="http://schemas.microsoft.com/office/drawing/2014/main" id="{41545B28-3909-43CD-9BD5-D41FE204B710}"/>
              </a:ext>
            </a:extLst>
          </p:cNvPr>
          <p:cNvSpPr/>
          <p:nvPr/>
        </p:nvSpPr>
        <p:spPr>
          <a:xfrm>
            <a:off x="4772622" y="950252"/>
            <a:ext cx="1783263" cy="786721"/>
          </a:xfrm>
          <a:prstGeom prst="rect">
            <a:avLst/>
          </a:prstGeom>
          <a:noFill/>
          <a:ln w="14224">
            <a:noFill/>
          </a:ln>
        </p:spPr>
        <p:txBody>
          <a:bodyPr wrap="square" tIns="46630">
            <a:spAutoFit/>
          </a:bodyPr>
          <a:lstStyle/>
          <a:p>
            <a:pPr defTabSz="932597">
              <a:lnSpc>
                <a:spcPct val="97000"/>
              </a:lnSpc>
              <a:spcAft>
                <a:spcPts val="612"/>
              </a:spcAft>
              <a:defRPr/>
            </a:pPr>
            <a:r>
              <a:rPr lang="en-US" sz="1071" b="1">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This is interactive!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Present Slide</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Hover for Description</a:t>
            </a:r>
          </a:p>
          <a:p>
            <a:pPr marL="233149" indent="-233149" defTabSz="932597">
              <a:lnSpc>
                <a:spcPct val="97000"/>
              </a:lnSpc>
              <a:spcAft>
                <a:spcPts val="306"/>
              </a:spcAft>
              <a:buFont typeface="+mj-lt"/>
              <a:buAutoNum type="arabicPeriod"/>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Click for more information</a:t>
            </a:r>
          </a:p>
        </p:txBody>
      </p:sp>
      <p:sp>
        <p:nvSpPr>
          <p:cNvPr id="611" name="Rectangle 610">
            <a:hlinkClick r:id="rId62" tooltip="Security Center builds recommended application whitelist policies for VMs in Azure by applying machine learning to applications running in the VM, greatly simplifying a powerful protection. "/>
            <a:extLst>
              <a:ext uri="{FF2B5EF4-FFF2-40B4-BE49-F238E27FC236}">
                <a16:creationId xmlns:a16="http://schemas.microsoft.com/office/drawing/2014/main" id="{7D1BFC5B-D8A1-42DC-A8F7-7ADA57C57181}"/>
              </a:ext>
            </a:extLst>
          </p:cNvPr>
          <p:cNvSpPr/>
          <p:nvPr/>
        </p:nvSpPr>
        <p:spPr>
          <a:xfrm>
            <a:off x="6957770" y="3202075"/>
            <a:ext cx="1352275" cy="17704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altLang="en-US" sz="816">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Adaptive App Control</a:t>
            </a:r>
          </a:p>
        </p:txBody>
      </p:sp>
      <p:grpSp>
        <p:nvGrpSpPr>
          <p:cNvPr id="86" name="Group 85">
            <a:extLst>
              <a:ext uri="{FF2B5EF4-FFF2-40B4-BE49-F238E27FC236}">
                <a16:creationId xmlns:a16="http://schemas.microsoft.com/office/drawing/2014/main" id="{F22C07A1-3806-4AA1-AE0E-49B154EA897B}"/>
              </a:ext>
            </a:extLst>
          </p:cNvPr>
          <p:cNvGrpSpPr/>
          <p:nvPr/>
        </p:nvGrpSpPr>
        <p:grpSpPr>
          <a:xfrm>
            <a:off x="10775462" y="2306090"/>
            <a:ext cx="1360724" cy="2034631"/>
            <a:chOff x="10564273" y="2261078"/>
            <a:chExt cx="1334164" cy="1994917"/>
          </a:xfrm>
        </p:grpSpPr>
        <p:sp>
          <p:nvSpPr>
            <p:cNvPr id="398" name="Rectangle 397">
              <a:hlinkClick r:id="rId63" tooltip="Azure MFA helps safeguard access to data and applications while meeting user demand for a simple sign-in process. It delivers strong authentication via a range of verification methods, including phone call, text message, or mobile app verification."/>
              <a:extLst>
                <a:ext uri="{FF2B5EF4-FFF2-40B4-BE49-F238E27FC236}">
                  <a16:creationId xmlns:a16="http://schemas.microsoft.com/office/drawing/2014/main" id="{38B5028E-1B95-4B9A-8F85-AED30974983A}"/>
                </a:ext>
              </a:extLst>
            </p:cNvPr>
            <p:cNvSpPr/>
            <p:nvPr/>
          </p:nvSpPr>
          <p:spPr>
            <a:xfrm>
              <a:off x="10564273" y="3171752"/>
              <a:ext cx="1295428" cy="370896"/>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Multi-Factor Authentication</a:t>
              </a:r>
            </a:p>
          </p:txBody>
        </p:sp>
        <p:pic>
          <p:nvPicPr>
            <p:cNvPr id="399" name="Picture 195" descr="Multi-Factor Authentication.png">
              <a:extLst>
                <a:ext uri="{FF2B5EF4-FFF2-40B4-BE49-F238E27FC236}">
                  <a16:creationId xmlns:a16="http://schemas.microsoft.com/office/drawing/2014/main" id="{3951C321-991D-440D-8504-042569611F8C}"/>
                </a:ext>
              </a:extLst>
            </p:cNvPr>
            <p:cNvPicPr>
              <a:picLocks noChangeAspect="1"/>
            </p:cNvPicPr>
            <p:nvPr/>
          </p:nvPicPr>
          <p:blipFill>
            <a:blip r:embed="rId64">
              <a:extLst>
                <a:ext uri="{28A0092B-C50C-407E-A947-70E740481C1C}">
                  <a14:useLocalDpi xmlns:a14="http://schemas.microsoft.com/office/drawing/2010/main" val="0"/>
                </a:ext>
              </a:extLst>
            </a:blip>
            <a:srcRect/>
            <a:stretch>
              <a:fillRect/>
            </a:stretch>
          </p:blipFill>
          <p:spPr bwMode="auto">
            <a:xfrm>
              <a:off x="10582964" y="3262107"/>
              <a:ext cx="186875" cy="186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2" name="Rectangle 401">
              <a:hlinkClick r:id="rId65" tooltip="Azure AD Privileged Identity Management allows you to manage, control, and monitor privileged access using approval workflows. This includes access to resources in Azure AD, Azure Resources (Preview), and other Microsoft Online Services like Office 365"/>
              <a:extLst>
                <a:ext uri="{FF2B5EF4-FFF2-40B4-BE49-F238E27FC236}">
                  <a16:creationId xmlns:a16="http://schemas.microsoft.com/office/drawing/2014/main" id="{E723D4FA-8CC0-4BE4-BE34-1C668C225965}"/>
                </a:ext>
              </a:extLst>
            </p:cNvPr>
            <p:cNvSpPr/>
            <p:nvPr/>
          </p:nvSpPr>
          <p:spPr>
            <a:xfrm>
              <a:off x="10564273" y="2972649"/>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PIM</a:t>
              </a:r>
            </a:p>
          </p:txBody>
        </p:sp>
        <p:sp>
          <p:nvSpPr>
            <p:cNvPr id="403" name="Freeform 113">
              <a:extLst>
                <a:ext uri="{FF2B5EF4-FFF2-40B4-BE49-F238E27FC236}">
                  <a16:creationId xmlns:a16="http://schemas.microsoft.com/office/drawing/2014/main" id="{C191784B-F9C9-43C9-8B26-077B2C219B19}"/>
                </a:ext>
              </a:extLst>
            </p:cNvPr>
            <p:cNvSpPr>
              <a:spLocks noChangeAspect="1" noEditPoints="1"/>
            </p:cNvSpPr>
            <p:nvPr/>
          </p:nvSpPr>
          <p:spPr bwMode="black">
            <a:xfrm>
              <a:off x="10625798" y="3022782"/>
              <a:ext cx="101207" cy="100027"/>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sp>
          <p:nvSpPr>
            <p:cNvPr id="404" name="Rectangle 403">
              <a:hlinkClick r:id="rId66" tooltip="Enables you to replace passwords with easy to use but strong multifactor authentication. Windows Hello uses a public and private key pair secured by the TPM, unlocked using a gesture like fingerprint, facial recognition or PIN. "/>
              <a:extLst>
                <a:ext uri="{FF2B5EF4-FFF2-40B4-BE49-F238E27FC236}">
                  <a16:creationId xmlns:a16="http://schemas.microsoft.com/office/drawing/2014/main" id="{E338DB8C-FDF6-4A92-98CE-1AC7C014C8C6}"/>
                </a:ext>
              </a:extLst>
            </p:cNvPr>
            <p:cNvSpPr/>
            <p:nvPr/>
          </p:nvSpPr>
          <p:spPr>
            <a:xfrm>
              <a:off x="10564273" y="3945676"/>
              <a:ext cx="1295428" cy="310319"/>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Hello for Business</a:t>
              </a:r>
            </a:p>
          </p:txBody>
        </p:sp>
        <p:pic>
          <p:nvPicPr>
            <p:cNvPr id="405" name="Picture 404">
              <a:extLst>
                <a:ext uri="{FF2B5EF4-FFF2-40B4-BE49-F238E27FC236}">
                  <a16:creationId xmlns:a16="http://schemas.microsoft.com/office/drawing/2014/main" id="{8931422A-8697-4C61-B61E-221C57DB6244}"/>
                </a:ext>
              </a:extLst>
            </p:cNvPr>
            <p:cNvPicPr>
              <a:picLocks noChangeAspect="1"/>
            </p:cNvPicPr>
            <p:nvPr/>
          </p:nvPicPr>
          <p:blipFill rotWithShape="1">
            <a:blip r:embed="rId67">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10600031" y="4045778"/>
              <a:ext cx="146721" cy="137338"/>
            </a:xfrm>
            <a:prstGeom prst="rect">
              <a:avLst/>
            </a:prstGeom>
          </p:spPr>
        </p:pic>
        <p:sp>
          <p:nvSpPr>
            <p:cNvPr id="406" name="Rectangle 405">
              <a:hlinkClick r:id="rId68" tooltip="Azure Active Directory Identity Protection provides you with a consolidated view into risk events and potential vulnerabilities affecting your organization’s identities."/>
              <a:extLst>
                <a:ext uri="{FF2B5EF4-FFF2-40B4-BE49-F238E27FC236}">
                  <a16:creationId xmlns:a16="http://schemas.microsoft.com/office/drawing/2014/main" id="{7BCF6318-29A9-42F7-B0D2-CC21A3CD0CF8}"/>
                </a:ext>
              </a:extLst>
            </p:cNvPr>
            <p:cNvSpPr/>
            <p:nvPr/>
          </p:nvSpPr>
          <p:spPr>
            <a:xfrm>
              <a:off x="10564274" y="2302097"/>
              <a:ext cx="1293608" cy="676906"/>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t"/>
            <a:lstStyle/>
            <a:p>
              <a:pPr defTabSz="932597">
                <a:defRPr/>
              </a:pPr>
              <a:endPar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484" name="Rectangle 483">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0FB216A9-3129-4AEB-A2B6-3D81424FA0D1}"/>
                </a:ext>
              </a:extLst>
            </p:cNvPr>
            <p:cNvSpPr/>
            <p:nvPr/>
          </p:nvSpPr>
          <p:spPr>
            <a:xfrm>
              <a:off x="10564273" y="3739511"/>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B2C</a:t>
              </a:r>
            </a:p>
          </p:txBody>
        </p:sp>
        <p:sp>
          <p:nvSpPr>
            <p:cNvPr id="485" name="Rectangle 484">
              <a:hlinkClick r:id="rId69" tooltip="Azure AD B2C is an identity management service that enables you to customize &amp; control how customers sign up, sign in, and manage profiles for your apps. Enabling this scenario reduces risk by moving customer accounts out of your enterprise directory(ies)."/>
              <a:extLst>
                <a:ext uri="{FF2B5EF4-FFF2-40B4-BE49-F238E27FC236}">
                  <a16:creationId xmlns:a16="http://schemas.microsoft.com/office/drawing/2014/main" id="{4A5A50C5-4BDD-46CD-978D-07E992BE557D}"/>
                </a:ext>
              </a:extLst>
            </p:cNvPr>
            <p:cNvSpPr/>
            <p:nvPr/>
          </p:nvSpPr>
          <p:spPr>
            <a:xfrm>
              <a:off x="10564273" y="3543194"/>
              <a:ext cx="1295428" cy="19885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B2B</a:t>
              </a:r>
            </a:p>
          </p:txBody>
        </p:sp>
        <p:pic>
          <p:nvPicPr>
            <p:cNvPr id="460" name="Picture 459">
              <a:extLst>
                <a:ext uri="{FF2B5EF4-FFF2-40B4-BE49-F238E27FC236}">
                  <a16:creationId xmlns:a16="http://schemas.microsoft.com/office/drawing/2014/main" id="{91036D0F-8F8B-4A2C-B938-BF1EAE65158E}"/>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3951" y="2333054"/>
              <a:ext cx="168121" cy="168122"/>
            </a:xfrm>
            <a:prstGeom prst="rect">
              <a:avLst/>
            </a:prstGeom>
          </p:spPr>
        </p:pic>
        <p:pic>
          <p:nvPicPr>
            <p:cNvPr id="565" name="Picture 564">
              <a:extLst>
                <a:ext uri="{FF2B5EF4-FFF2-40B4-BE49-F238E27FC236}">
                  <a16:creationId xmlns:a16="http://schemas.microsoft.com/office/drawing/2014/main" id="{F68E4CF1-0B04-485A-867F-C93CF623FDBF}"/>
                </a:ext>
              </a:extLst>
            </p:cNvPr>
            <p:cNvPicPr>
              <a:picLocks noChangeAspect="1"/>
            </p:cNvPicPr>
            <p:nvPr/>
          </p:nvPicPr>
          <p:blipFill>
            <a:blip r:embed="rId49">
              <a:duotone>
                <a:schemeClr val="accent1">
                  <a:shade val="45000"/>
                  <a:satMod val="135000"/>
                </a:schemeClr>
                <a:prstClr val="white"/>
              </a:duotone>
              <a:lum bright="-20000" contrast="40000"/>
            </a:blip>
            <a:stretch>
              <a:fillRect/>
            </a:stretch>
          </p:blipFill>
          <p:spPr>
            <a:xfrm>
              <a:off x="10600066" y="3558263"/>
              <a:ext cx="168121" cy="168122"/>
            </a:xfrm>
            <a:prstGeom prst="rect">
              <a:avLst/>
            </a:prstGeom>
          </p:spPr>
        </p:pic>
        <p:pic>
          <p:nvPicPr>
            <p:cNvPr id="179" name="Picture 178">
              <a:extLst>
                <a:ext uri="{FF2B5EF4-FFF2-40B4-BE49-F238E27FC236}">
                  <a16:creationId xmlns:a16="http://schemas.microsoft.com/office/drawing/2014/main" id="{1EF64B4A-F196-41FE-BDC7-F0932E06A0E6}"/>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10600031" y="3776214"/>
              <a:ext cx="168156" cy="152704"/>
            </a:xfrm>
            <a:prstGeom prst="rect">
              <a:avLst/>
            </a:prstGeom>
          </p:spPr>
        </p:pic>
        <p:sp>
          <p:nvSpPr>
            <p:cNvPr id="17" name="Rectangle 16">
              <a:extLst>
                <a:ext uri="{FF2B5EF4-FFF2-40B4-BE49-F238E27FC236}">
                  <a16:creationId xmlns:a16="http://schemas.microsoft.com/office/drawing/2014/main" id="{FE85BA3A-08CE-4426-8AF8-2592EFA76B28}"/>
                </a:ext>
              </a:extLst>
            </p:cNvPr>
            <p:cNvSpPr/>
            <p:nvPr/>
          </p:nvSpPr>
          <p:spPr>
            <a:xfrm>
              <a:off x="10724854" y="2261078"/>
              <a:ext cx="1173583" cy="658770"/>
            </a:xfrm>
            <a:prstGeom prst="rect">
              <a:avLst/>
            </a:prstGeom>
          </p:spPr>
          <p:txBody>
            <a:bodyPr wrap="square">
              <a:spAutoFit/>
            </a:bodyPr>
            <a:lstStyle/>
            <a:p>
              <a:pPr lvl="0">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AD Identity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Leaked cred protection</a:t>
              </a:r>
            </a:p>
            <a:p>
              <a:pPr marL="58287">
                <a:spcBef>
                  <a:spcPts val="204"/>
                </a:spcBef>
                <a:spcAft>
                  <a:spcPts val="102"/>
                </a:spcAft>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Behavioral Analytics</a:t>
              </a:r>
              <a:endParaRPr lang="en-US" sz="1428"/>
            </a:p>
          </p:txBody>
        </p:sp>
        <p:grpSp>
          <p:nvGrpSpPr>
            <p:cNvPr id="627" name="Group 626">
              <a:extLst>
                <a:ext uri="{FF2B5EF4-FFF2-40B4-BE49-F238E27FC236}">
                  <a16:creationId xmlns:a16="http://schemas.microsoft.com/office/drawing/2014/main" id="{42D9751D-1CB1-45F7-811D-A2A8A69DCF92}"/>
                </a:ext>
              </a:extLst>
            </p:cNvPr>
            <p:cNvGrpSpPr/>
            <p:nvPr/>
          </p:nvGrpSpPr>
          <p:grpSpPr>
            <a:xfrm>
              <a:off x="10882847" y="2889403"/>
              <a:ext cx="188672" cy="45719"/>
              <a:chOff x="6660452" y="3094221"/>
              <a:chExt cx="188672" cy="45719"/>
            </a:xfrm>
          </p:grpSpPr>
          <p:sp>
            <p:nvSpPr>
              <p:cNvPr id="637" name="Oval 636">
                <a:extLst>
                  <a:ext uri="{FF2B5EF4-FFF2-40B4-BE49-F238E27FC236}">
                    <a16:creationId xmlns:a16="http://schemas.microsoft.com/office/drawing/2014/main" id="{DE094C63-8ECC-40E8-98B3-94295989F960}"/>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8" name="Oval 637">
                <a:extLst>
                  <a:ext uri="{FF2B5EF4-FFF2-40B4-BE49-F238E27FC236}">
                    <a16:creationId xmlns:a16="http://schemas.microsoft.com/office/drawing/2014/main" id="{F6B4ADE7-5FDC-4ECD-9497-85EEE26D651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9" name="Oval 638">
                <a:extLst>
                  <a:ext uri="{FF2B5EF4-FFF2-40B4-BE49-F238E27FC236}">
                    <a16:creationId xmlns:a16="http://schemas.microsoft.com/office/drawing/2014/main" id="{270AF6C2-C1D3-4862-A1AE-4371B73DF1BF}"/>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5" name="Group 4">
            <a:extLst>
              <a:ext uri="{FF2B5EF4-FFF2-40B4-BE49-F238E27FC236}">
                <a16:creationId xmlns:a16="http://schemas.microsoft.com/office/drawing/2014/main" id="{AAA8201C-436A-4215-BBE5-1705CFD68B11}"/>
              </a:ext>
            </a:extLst>
          </p:cNvPr>
          <p:cNvGrpSpPr/>
          <p:nvPr/>
        </p:nvGrpSpPr>
        <p:grpSpPr>
          <a:xfrm>
            <a:off x="4183882" y="6242928"/>
            <a:ext cx="1646842" cy="218360"/>
            <a:chOff x="3821452" y="6124342"/>
            <a:chExt cx="1614698" cy="214098"/>
          </a:xfrm>
        </p:grpSpPr>
        <p:sp>
          <p:nvSpPr>
            <p:cNvPr id="672" name="Rectangle 671">
              <a:hlinkClick r:id="rId71" tooltip="Microsoft created a threat model document for the Azure IoT reference architecture."/>
              <a:extLst>
                <a:ext uri="{FF2B5EF4-FFF2-40B4-BE49-F238E27FC236}">
                  <a16:creationId xmlns:a16="http://schemas.microsoft.com/office/drawing/2014/main" id="{85058B16-8C97-4FBE-940B-BDF1EC67352B}"/>
                </a:ext>
              </a:extLst>
            </p:cNvPr>
            <p:cNvSpPr/>
            <p:nvPr/>
          </p:nvSpPr>
          <p:spPr>
            <a:xfrm>
              <a:off x="3821452" y="6124342"/>
              <a:ext cx="1614698" cy="214098"/>
            </a:xfrm>
            <a:prstGeom prst="rect">
              <a:avLst/>
            </a:prstGeom>
            <a:noFill/>
            <a:ln w="14224">
              <a:solidFill>
                <a:schemeClr val="accent4"/>
              </a:solidFill>
            </a:ln>
          </p:spPr>
          <p:txBody>
            <a:bodyPr wrap="square" rIns="46630">
              <a:spAutoFit/>
            </a:bodyPr>
            <a:lstStyle/>
            <a:p>
              <a:pPr marL="116575"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Architecture</a:t>
              </a:r>
              <a:endPar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3" name="Graphic 2" descr="Document">
              <a:extLst>
                <a:ext uri="{FF2B5EF4-FFF2-40B4-BE49-F238E27FC236}">
                  <a16:creationId xmlns:a16="http://schemas.microsoft.com/office/drawing/2014/main" id="{77A83CA8-76E5-4FDB-A79D-EC6D28B0C9A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4728" y="6160357"/>
              <a:ext cx="146611" cy="146611"/>
            </a:xfrm>
            <a:prstGeom prst="rect">
              <a:avLst/>
            </a:prstGeom>
          </p:spPr>
        </p:pic>
      </p:grpSp>
      <p:grpSp>
        <p:nvGrpSpPr>
          <p:cNvPr id="2" name="Group 1">
            <a:extLst>
              <a:ext uri="{FF2B5EF4-FFF2-40B4-BE49-F238E27FC236}">
                <a16:creationId xmlns:a16="http://schemas.microsoft.com/office/drawing/2014/main" id="{CF9CE92E-161D-4366-A754-11556B414F24}"/>
              </a:ext>
            </a:extLst>
          </p:cNvPr>
          <p:cNvGrpSpPr/>
          <p:nvPr/>
        </p:nvGrpSpPr>
        <p:grpSpPr>
          <a:xfrm>
            <a:off x="4183882" y="5963176"/>
            <a:ext cx="1646842" cy="214098"/>
            <a:chOff x="3821452" y="5850046"/>
            <a:chExt cx="1614698" cy="209919"/>
          </a:xfrm>
        </p:grpSpPr>
        <p:sp>
          <p:nvSpPr>
            <p:cNvPr id="707" name="Rectangle 706">
              <a:hlinkClick r:id="rId74" tooltip="Microsoft contributed significantly to the IoT Security Maturity Model, which enables Internet of Things (IoT) providers to invest in the right level of security mechanisms to meet their requirements. "/>
              <a:extLst>
                <a:ext uri="{FF2B5EF4-FFF2-40B4-BE49-F238E27FC236}">
                  <a16:creationId xmlns:a16="http://schemas.microsoft.com/office/drawing/2014/main" id="{2B85B57C-95D0-4F1D-A6DA-D43910617F90}"/>
                </a:ext>
              </a:extLst>
            </p:cNvPr>
            <p:cNvSpPr/>
            <p:nvPr/>
          </p:nvSpPr>
          <p:spPr>
            <a:xfrm>
              <a:off x="3821452" y="5850046"/>
              <a:ext cx="1614698" cy="209919"/>
            </a:xfrm>
            <a:prstGeom prst="rect">
              <a:avLst/>
            </a:prstGeom>
            <a:noFill/>
            <a:ln w="14224">
              <a:solidFill>
                <a:schemeClr val="accent4"/>
              </a:solidFill>
            </a:ln>
          </p:spPr>
          <p:txBody>
            <a:bodyPr wrap="square" rIns="46630">
              <a:spAutoFit/>
            </a:bodyPr>
            <a:lstStyle/>
            <a:p>
              <a:pPr marL="116575">
                <a:lnSpc>
                  <a:spcPct val="97000"/>
                </a:lnSpc>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IoT Security Maturity Model</a:t>
              </a:r>
            </a:p>
          </p:txBody>
        </p:sp>
        <p:pic>
          <p:nvPicPr>
            <p:cNvPr id="465" name="Graphic 464" descr="Document">
              <a:extLst>
                <a:ext uri="{FF2B5EF4-FFF2-40B4-BE49-F238E27FC236}">
                  <a16:creationId xmlns:a16="http://schemas.microsoft.com/office/drawing/2014/main" id="{625FA750-873F-49CC-A4C2-EA72A4C6412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848836" y="5879991"/>
              <a:ext cx="146611" cy="146611"/>
            </a:xfrm>
            <a:prstGeom prst="rect">
              <a:avLst/>
            </a:prstGeom>
          </p:spPr>
        </p:pic>
      </p:grpSp>
      <p:pic>
        <p:nvPicPr>
          <p:cNvPr id="552" name="Picture 551">
            <a:extLst>
              <a:ext uri="{FF2B5EF4-FFF2-40B4-BE49-F238E27FC236}">
                <a16:creationId xmlns:a16="http://schemas.microsoft.com/office/drawing/2014/main" id="{733376D1-A1C3-41C8-B2EB-BC20A0B94676}"/>
              </a:ext>
            </a:extLst>
          </p:cNvPr>
          <p:cNvPicPr>
            <a:picLocks noChangeAspect="1"/>
          </p:cNvPicPr>
          <p:nvPr/>
        </p:nvPicPr>
        <p:blipFill>
          <a:blip r:embed="rId50"/>
          <a:stretch>
            <a:fillRect/>
          </a:stretch>
        </p:blipFill>
        <p:spPr>
          <a:xfrm>
            <a:off x="4070870" y="1017090"/>
            <a:ext cx="158276" cy="105518"/>
          </a:xfrm>
          <a:prstGeom prst="rect">
            <a:avLst/>
          </a:prstGeom>
        </p:spPr>
      </p:pic>
      <p:grpSp>
        <p:nvGrpSpPr>
          <p:cNvPr id="31" name="Group 30">
            <a:extLst>
              <a:ext uri="{FF2B5EF4-FFF2-40B4-BE49-F238E27FC236}">
                <a16:creationId xmlns:a16="http://schemas.microsoft.com/office/drawing/2014/main" id="{37EB6364-F148-420D-97C3-AE6E4D78B812}"/>
              </a:ext>
            </a:extLst>
          </p:cNvPr>
          <p:cNvGrpSpPr/>
          <p:nvPr/>
        </p:nvGrpSpPr>
        <p:grpSpPr>
          <a:xfrm>
            <a:off x="3218262" y="5971032"/>
            <a:ext cx="869860" cy="486208"/>
            <a:chOff x="3154581" y="5854485"/>
            <a:chExt cx="852881" cy="476718"/>
          </a:xfrm>
        </p:grpSpPr>
        <p:sp>
          <p:nvSpPr>
            <p:cNvPr id="482" name="Rectangle 481">
              <a:hlinkClick r:id="rId75" tooltip="End to end solution to securing new IoT devices with a hardened Linux OS, certified microcontrollers (MCUs), and security service which collectively provide the &quot;Seven Properties of Highly-Secure Devices&quot;"/>
              <a:extLst>
                <a:ext uri="{FF2B5EF4-FFF2-40B4-BE49-F238E27FC236}">
                  <a16:creationId xmlns:a16="http://schemas.microsoft.com/office/drawing/2014/main" id="{5132D995-1367-4454-A21A-E03209386998}"/>
                </a:ext>
              </a:extLst>
            </p:cNvPr>
            <p:cNvSpPr/>
            <p:nvPr/>
          </p:nvSpPr>
          <p:spPr>
            <a:xfrm>
              <a:off x="3154581" y="5854485"/>
              <a:ext cx="852881" cy="476718"/>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b">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Sphere</a:t>
              </a:r>
            </a:p>
          </p:txBody>
        </p:sp>
        <p:pic>
          <p:nvPicPr>
            <p:cNvPr id="19" name="Picture 18" descr="A close up of a logo&#10;&#10;Description generated with very high confidence">
              <a:extLst>
                <a:ext uri="{FF2B5EF4-FFF2-40B4-BE49-F238E27FC236}">
                  <a16:creationId xmlns:a16="http://schemas.microsoft.com/office/drawing/2014/main" id="{5D8E06AE-CB14-40C7-AD0A-5937E765D86F}"/>
                </a:ext>
              </a:extLst>
            </p:cNvPr>
            <p:cNvPicPr>
              <a:picLocks noChangeAspect="1"/>
            </p:cNvPicPr>
            <p:nvPr/>
          </p:nvPicPr>
          <p:blipFill>
            <a:blip r:embed="rId76">
              <a:extLst>
                <a:ext uri="{28A0092B-C50C-407E-A947-70E740481C1C}">
                  <a14:useLocalDpi xmlns:a14="http://schemas.microsoft.com/office/drawing/2010/main" val="0"/>
                </a:ext>
              </a:extLst>
            </a:blip>
            <a:stretch>
              <a:fillRect/>
            </a:stretch>
          </p:blipFill>
          <p:spPr>
            <a:xfrm>
              <a:off x="3358235" y="5883383"/>
              <a:ext cx="411994" cy="271762"/>
            </a:xfrm>
            <a:prstGeom prst="rect">
              <a:avLst/>
            </a:prstGeom>
          </p:spPr>
        </p:pic>
      </p:grpSp>
      <p:grpSp>
        <p:nvGrpSpPr>
          <p:cNvPr id="26" name="Group 25">
            <a:extLst>
              <a:ext uri="{FF2B5EF4-FFF2-40B4-BE49-F238E27FC236}">
                <a16:creationId xmlns:a16="http://schemas.microsoft.com/office/drawing/2014/main" id="{D81733F3-308A-4011-83CC-E11DDFC07AA1}"/>
              </a:ext>
            </a:extLst>
          </p:cNvPr>
          <p:cNvGrpSpPr/>
          <p:nvPr/>
        </p:nvGrpSpPr>
        <p:grpSpPr>
          <a:xfrm>
            <a:off x="8860899" y="2570006"/>
            <a:ext cx="1345665" cy="1671147"/>
            <a:chOff x="8692376" y="2865441"/>
            <a:chExt cx="1319399" cy="1638528"/>
          </a:xfrm>
        </p:grpSpPr>
        <p:sp>
          <p:nvSpPr>
            <p:cNvPr id="421" name="Rectangle 420">
              <a:hlinkClick r:id="rId77" tooltip="AIP helps you control and secure email, documents, and sensitive data inside and outside of your organization. From easy classification to embedded labels and permissions to enhanced data protection/reporting on your data anywhere it goes."/>
              <a:extLst>
                <a:ext uri="{FF2B5EF4-FFF2-40B4-BE49-F238E27FC236}">
                  <a16:creationId xmlns:a16="http://schemas.microsoft.com/office/drawing/2014/main" id="{5433BD75-C281-4997-B1A7-DB627D6ED15C}"/>
                </a:ext>
              </a:extLst>
            </p:cNvPr>
            <p:cNvSpPr/>
            <p:nvPr/>
          </p:nvSpPr>
          <p:spPr>
            <a:xfrm>
              <a:off x="8692376" y="2865441"/>
              <a:ext cx="1316736" cy="1638528"/>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noAutofit/>
            </a:bodyPr>
            <a:lstStyle/>
            <a:p>
              <a:pPr defTabSz="932597">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Information Protection (AIP)</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Discover</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Classify</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Protect</a:t>
              </a:r>
            </a:p>
            <a:p>
              <a:pPr marL="173243" defTabSz="932597">
                <a:lnSpc>
                  <a:spcPct val="97000"/>
                </a:lnSpc>
                <a:spcAft>
                  <a:spcPts val="306"/>
                </a:spcAft>
                <a:defRPr/>
              </a:pPr>
              <a:r>
                <a:rPr lang="en-US" sz="816">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Monitor</a:t>
              </a:r>
            </a:p>
          </p:txBody>
        </p:sp>
        <p:sp>
          <p:nvSpPr>
            <p:cNvPr id="422" name="Rectangle 421">
              <a:hlinkClick r:id="rId78" tooltip="HYOK is an information protection feature designed to meet complex regulation and compliance policies. HYOK allows users to classify documents that are backed by either Azure RMS or an on-premises RMS services where you hold your own key. "/>
              <a:extLst>
                <a:ext uri="{FF2B5EF4-FFF2-40B4-BE49-F238E27FC236}">
                  <a16:creationId xmlns:a16="http://schemas.microsoft.com/office/drawing/2014/main" id="{8C9856C9-6AC4-4598-9C4B-1356F464227D}"/>
                </a:ext>
              </a:extLst>
            </p:cNvPr>
            <p:cNvSpPr/>
            <p:nvPr/>
          </p:nvSpPr>
          <p:spPr>
            <a:xfrm>
              <a:off x="8745416" y="3835416"/>
              <a:ext cx="1266359" cy="13804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p>
              <a:pPr defTabSz="932597">
                <a:defRPr/>
              </a:pPr>
              <a:r>
                <a:rPr lang="en-US" sz="765" i="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Hold Your Own Key (HYOK)</a:t>
              </a:r>
            </a:p>
          </p:txBody>
        </p:sp>
        <p:grpSp>
          <p:nvGrpSpPr>
            <p:cNvPr id="432" name="Group 431">
              <a:extLst>
                <a:ext uri="{FF2B5EF4-FFF2-40B4-BE49-F238E27FC236}">
                  <a16:creationId xmlns:a16="http://schemas.microsoft.com/office/drawing/2014/main" id="{7B62BA9A-C2B8-466F-AC5A-2405D3F4A975}"/>
                </a:ext>
              </a:extLst>
            </p:cNvPr>
            <p:cNvGrpSpPr/>
            <p:nvPr/>
          </p:nvGrpSpPr>
          <p:grpSpPr>
            <a:xfrm>
              <a:off x="8905814" y="4263355"/>
              <a:ext cx="1017768" cy="174551"/>
              <a:chOff x="10868759" y="4110794"/>
              <a:chExt cx="1017768" cy="174551"/>
            </a:xfrm>
          </p:grpSpPr>
          <p:grpSp>
            <p:nvGrpSpPr>
              <p:cNvPr id="433" name="Group 432">
                <a:extLst>
                  <a:ext uri="{FF2B5EF4-FFF2-40B4-BE49-F238E27FC236}">
                    <a16:creationId xmlns:a16="http://schemas.microsoft.com/office/drawing/2014/main" id="{6F5BC5E6-281E-4A9E-8589-D48016C77860}"/>
                  </a:ext>
                </a:extLst>
              </p:cNvPr>
              <p:cNvGrpSpPr/>
              <p:nvPr/>
            </p:nvGrpSpPr>
            <p:grpSpPr>
              <a:xfrm>
                <a:off x="10868759" y="4110794"/>
                <a:ext cx="1017768" cy="167627"/>
                <a:chOff x="76401" y="2964205"/>
                <a:chExt cx="2261795" cy="372519"/>
              </a:xfrm>
            </p:grpSpPr>
            <p:grpSp>
              <p:nvGrpSpPr>
                <p:cNvPr id="446" name="Group 445">
                  <a:extLst>
                    <a:ext uri="{FF2B5EF4-FFF2-40B4-BE49-F238E27FC236}">
                      <a16:creationId xmlns:a16="http://schemas.microsoft.com/office/drawing/2014/main" id="{2CBA006F-771A-41E9-A1BF-CADDEDD46184}"/>
                    </a:ext>
                  </a:extLst>
                </p:cNvPr>
                <p:cNvGrpSpPr/>
                <p:nvPr/>
              </p:nvGrpSpPr>
              <p:grpSpPr>
                <a:xfrm>
                  <a:off x="76401" y="2964205"/>
                  <a:ext cx="1599838" cy="372519"/>
                  <a:chOff x="76401" y="2964205"/>
                  <a:chExt cx="1599838" cy="372519"/>
                </a:xfrm>
              </p:grpSpPr>
              <p:pic>
                <p:nvPicPr>
                  <p:cNvPr id="452" name="Picture 451">
                    <a:hlinkClick r:id="rId79"/>
                    <a:extLst>
                      <a:ext uri="{FF2B5EF4-FFF2-40B4-BE49-F238E27FC236}">
                        <a16:creationId xmlns:a16="http://schemas.microsoft.com/office/drawing/2014/main" id="{9B5DA2BC-5E6B-4924-B13B-C44B10A0C423}"/>
                      </a:ext>
                    </a:extLst>
                  </p:cNvPr>
                  <p:cNvPicPr>
                    <a:picLocks noChangeAspect="1"/>
                  </p:cNvPicPr>
                  <p:nvPr/>
                </p:nvPicPr>
                <p:blipFill>
                  <a:blip r:embed="rId80">
                    <a:extLst>
                      <a:ext uri="{28A0092B-C50C-407E-A947-70E740481C1C}">
                        <a14:useLocalDpi xmlns:a14="http://schemas.microsoft.com/office/drawing/2010/main" val="0"/>
                      </a:ext>
                    </a:extLst>
                  </a:blip>
                  <a:stretch>
                    <a:fillRect/>
                  </a:stretch>
                </p:blipFill>
                <p:spPr>
                  <a:xfrm>
                    <a:off x="1262356" y="2989082"/>
                    <a:ext cx="413883" cy="311792"/>
                  </a:xfrm>
                  <a:prstGeom prst="rect">
                    <a:avLst/>
                  </a:prstGeom>
                </p:spPr>
              </p:pic>
              <p:grpSp>
                <p:nvGrpSpPr>
                  <p:cNvPr id="453" name="Group 452">
                    <a:extLst>
                      <a:ext uri="{FF2B5EF4-FFF2-40B4-BE49-F238E27FC236}">
                        <a16:creationId xmlns:a16="http://schemas.microsoft.com/office/drawing/2014/main" id="{5F4997BA-3228-4E5A-95E0-6E4D019E3C85}"/>
                      </a:ext>
                    </a:extLst>
                  </p:cNvPr>
                  <p:cNvGrpSpPr/>
                  <p:nvPr/>
                </p:nvGrpSpPr>
                <p:grpSpPr>
                  <a:xfrm>
                    <a:off x="76401" y="2964205"/>
                    <a:ext cx="1257382" cy="372519"/>
                    <a:chOff x="12053139" y="7366546"/>
                    <a:chExt cx="1934324" cy="573074"/>
                  </a:xfrm>
                </p:grpSpPr>
                <p:pic>
                  <p:nvPicPr>
                    <p:cNvPr id="454" name="Picture 453">
                      <a:extLst>
                        <a:ext uri="{FF2B5EF4-FFF2-40B4-BE49-F238E27FC236}">
                          <a16:creationId xmlns:a16="http://schemas.microsoft.com/office/drawing/2014/main" id="{89248059-081C-47AA-8162-654C2BBC01E3}"/>
                        </a:ext>
                      </a:extLst>
                    </p:cNvPr>
                    <p:cNvPicPr>
                      <a:picLocks noChangeAspect="1"/>
                    </p:cNvPicPr>
                    <p:nvPr/>
                  </p:nvPicPr>
                  <p:blipFill rotWithShape="1">
                    <a:blip r:embed="rId81">
                      <a:extLst>
                        <a:ext uri="{28A0092B-C50C-407E-A947-70E740481C1C}">
                          <a14:useLocalDpi xmlns:a14="http://schemas.microsoft.com/office/drawing/2010/main" val="0"/>
                        </a:ext>
                      </a:extLst>
                    </a:blip>
                    <a:srcRect/>
                    <a:stretch/>
                  </p:blipFill>
                  <p:spPr>
                    <a:xfrm>
                      <a:off x="12520821" y="7366546"/>
                      <a:ext cx="531604" cy="573074"/>
                    </a:xfrm>
                    <a:prstGeom prst="rect">
                      <a:avLst/>
                    </a:prstGeom>
                  </p:spPr>
                </p:pic>
                <p:pic>
                  <p:nvPicPr>
                    <p:cNvPr id="455" name="Picture 454">
                      <a:extLst>
                        <a:ext uri="{FF2B5EF4-FFF2-40B4-BE49-F238E27FC236}">
                          <a16:creationId xmlns:a16="http://schemas.microsoft.com/office/drawing/2014/main" id="{0AD8D0F1-2C7A-4DD5-B853-697A88B46170}"/>
                        </a:ext>
                      </a:extLst>
                    </p:cNvPr>
                    <p:cNvPicPr>
                      <a:picLocks noChangeAspect="1"/>
                    </p:cNvPicPr>
                    <p:nvPr/>
                  </p:nvPicPr>
                  <p:blipFill rotWithShape="1">
                    <a:blip r:embed="rId82">
                      <a:extLst>
                        <a:ext uri="{28A0092B-C50C-407E-A947-70E740481C1C}">
                          <a14:useLocalDpi xmlns:a14="http://schemas.microsoft.com/office/drawing/2010/main" val="0"/>
                        </a:ext>
                      </a:extLst>
                    </a:blip>
                    <a:srcRect/>
                    <a:stretch/>
                  </p:blipFill>
                  <p:spPr>
                    <a:xfrm>
                      <a:off x="12053139" y="7366546"/>
                      <a:ext cx="530661" cy="573074"/>
                    </a:xfrm>
                    <a:prstGeom prst="rect">
                      <a:avLst/>
                    </a:prstGeom>
                  </p:spPr>
                </p:pic>
                <p:pic>
                  <p:nvPicPr>
                    <p:cNvPr id="456" name="Picture 455">
                      <a:extLst>
                        <a:ext uri="{FF2B5EF4-FFF2-40B4-BE49-F238E27FC236}">
                          <a16:creationId xmlns:a16="http://schemas.microsoft.com/office/drawing/2014/main" id="{36A4A438-160C-4F57-ABA9-2D5277CAC7C4}"/>
                        </a:ext>
                      </a:extLst>
                    </p:cNvPr>
                    <p:cNvPicPr>
                      <a:picLocks noChangeAspect="1"/>
                    </p:cNvPicPr>
                    <p:nvPr/>
                  </p:nvPicPr>
                  <p:blipFill rotWithShape="1">
                    <a:blip r:embed="rId83">
                      <a:extLst>
                        <a:ext uri="{28A0092B-C50C-407E-A947-70E740481C1C}">
                          <a14:useLocalDpi xmlns:a14="http://schemas.microsoft.com/office/drawing/2010/main" val="0"/>
                        </a:ext>
                      </a:extLst>
                    </a:blip>
                    <a:srcRect/>
                    <a:stretch/>
                  </p:blipFill>
                  <p:spPr>
                    <a:xfrm>
                      <a:off x="12997286" y="7366546"/>
                      <a:ext cx="522822" cy="573074"/>
                    </a:xfrm>
                    <a:prstGeom prst="rect">
                      <a:avLst/>
                    </a:prstGeom>
                  </p:spPr>
                </p:pic>
                <p:pic>
                  <p:nvPicPr>
                    <p:cNvPr id="457" name="Picture 456">
                      <a:extLst>
                        <a:ext uri="{FF2B5EF4-FFF2-40B4-BE49-F238E27FC236}">
                          <a16:creationId xmlns:a16="http://schemas.microsoft.com/office/drawing/2014/main" id="{A6766CD1-9925-4BDB-9177-72632E700609}"/>
                        </a:ext>
                      </a:extLst>
                    </p:cNvPr>
                    <p:cNvPicPr>
                      <a:picLocks noChangeAspect="1"/>
                    </p:cNvPicPr>
                    <p:nvPr/>
                  </p:nvPicPr>
                  <p:blipFill rotWithShape="1">
                    <a:blip r:embed="rId84">
                      <a:extLst>
                        <a:ext uri="{28A0092B-C50C-407E-A947-70E740481C1C}">
                          <a14:useLocalDpi xmlns:a14="http://schemas.microsoft.com/office/drawing/2010/main" val="0"/>
                        </a:ext>
                      </a:extLst>
                    </a:blip>
                    <a:srcRect/>
                    <a:stretch/>
                  </p:blipFill>
                  <p:spPr>
                    <a:xfrm>
                      <a:off x="13465910" y="7366546"/>
                      <a:ext cx="521553" cy="573074"/>
                    </a:xfrm>
                    <a:prstGeom prst="rect">
                      <a:avLst/>
                    </a:prstGeom>
                  </p:spPr>
                </p:pic>
              </p:grpSp>
            </p:grpSp>
            <p:grpSp>
              <p:nvGrpSpPr>
                <p:cNvPr id="447" name="Group 446">
                  <a:extLst>
                    <a:ext uri="{FF2B5EF4-FFF2-40B4-BE49-F238E27FC236}">
                      <a16:creationId xmlns:a16="http://schemas.microsoft.com/office/drawing/2014/main" id="{104D35B4-C2D2-49D3-8CB3-68B45CFFB695}"/>
                    </a:ext>
                  </a:extLst>
                </p:cNvPr>
                <p:cNvGrpSpPr/>
                <p:nvPr/>
              </p:nvGrpSpPr>
              <p:grpSpPr>
                <a:xfrm>
                  <a:off x="2008682" y="3185912"/>
                  <a:ext cx="329514" cy="79848"/>
                  <a:chOff x="6660452" y="3094221"/>
                  <a:chExt cx="188672" cy="45719"/>
                </a:xfrm>
              </p:grpSpPr>
              <p:sp>
                <p:nvSpPr>
                  <p:cNvPr id="449" name="Oval 448">
                    <a:extLst>
                      <a:ext uri="{FF2B5EF4-FFF2-40B4-BE49-F238E27FC236}">
                        <a16:creationId xmlns:a16="http://schemas.microsoft.com/office/drawing/2014/main" id="{33F80069-EC6E-4F77-9D72-901E08D647DE}"/>
                      </a:ext>
                    </a:extLst>
                  </p:cNvPr>
                  <p:cNvSpPr/>
                  <p:nvPr/>
                </p:nvSpPr>
                <p:spPr bwMode="auto">
                  <a:xfrm>
                    <a:off x="6660452"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0" name="Oval 449">
                    <a:extLst>
                      <a:ext uri="{FF2B5EF4-FFF2-40B4-BE49-F238E27FC236}">
                        <a16:creationId xmlns:a16="http://schemas.microsoft.com/office/drawing/2014/main" id="{C985AB52-3E16-4370-BECF-111FCC991737}"/>
                      </a:ext>
                    </a:extLst>
                  </p:cNvPr>
                  <p:cNvSpPr/>
                  <p:nvPr/>
                </p:nvSpPr>
                <p:spPr bwMode="auto">
                  <a:xfrm>
                    <a:off x="6731928"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451" name="Oval 450">
                    <a:extLst>
                      <a:ext uri="{FF2B5EF4-FFF2-40B4-BE49-F238E27FC236}">
                        <a16:creationId xmlns:a16="http://schemas.microsoft.com/office/drawing/2014/main" id="{F7719C2D-BCC3-4AD3-95FE-35E45ACF557C}"/>
                      </a:ext>
                    </a:extLst>
                  </p:cNvPr>
                  <p:cNvSpPr/>
                  <p:nvPr/>
                </p:nvSpPr>
                <p:spPr bwMode="auto">
                  <a:xfrm>
                    <a:off x="6803404" y="3094221"/>
                    <a:ext cx="45720" cy="45719"/>
                  </a:xfrm>
                  <a:prstGeom prst="ellipse">
                    <a:avLst/>
                  </a:prstGeom>
                  <a:solidFill>
                    <a:sysClr val="windowText" lastClr="000000">
                      <a:lumMod val="65000"/>
                      <a:lumOff val="35000"/>
                    </a:sysClr>
                  </a:solidFill>
                  <a:ln w="9525" cap="flat" cmpd="sng" algn="ctr">
                    <a:noFill/>
                    <a:prstDash val="solid"/>
                    <a:headEnd type="none" w="med" len="med"/>
                    <a:tailEnd type="none" w="med" len="med"/>
                  </a:ln>
                  <a:effectLst/>
                </p:spPr>
                <p:txBody>
                  <a:bodyPr rot="0" spcFirstLastPara="0" vertOverflow="overflow" horzOverflow="overflow" vert="horz" wrap="square" lIns="186494" tIns="149196" rIns="186494" bIns="149196" numCol="1" spcCol="0" rtlCol="0" fromWordArt="0" anchor="t" anchorCtr="0" forceAA="0" compatLnSpc="1">
                    <a:prstTxWarp prst="textNoShape">
                      <a:avLst/>
                    </a:prstTxWarp>
                    <a:noAutofit/>
                  </a:bodyPr>
                  <a:lstStyle/>
                  <a:p>
                    <a:pPr algn="r" defTabSz="950846" fontAlgn="base">
                      <a:lnSpc>
                        <a:spcPct val="90000"/>
                      </a:lnSpc>
                      <a:spcBef>
                        <a:spcPct val="0"/>
                      </a:spcBef>
                      <a:spcAft>
                        <a:spcPct val="0"/>
                      </a:spcAft>
                      <a:defRPr/>
                    </a:pPr>
                    <a:endParaRPr lang="en-US" sz="3672" kern="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pic>
              <p:nvPicPr>
                <p:cNvPr id="448" name="Picture 447">
                  <a:hlinkClick r:id="rId85"/>
                  <a:extLst>
                    <a:ext uri="{FF2B5EF4-FFF2-40B4-BE49-F238E27FC236}">
                      <a16:creationId xmlns:a16="http://schemas.microsoft.com/office/drawing/2014/main" id="{17166133-804B-46FE-904C-E72A5D9469CE}"/>
                    </a:ext>
                  </a:extLst>
                </p:cNvPr>
                <p:cNvPicPr>
                  <a:picLocks noChangeAspect="1"/>
                </p:cNvPicPr>
                <p:nvPr/>
              </p:nvPicPr>
              <p:blipFill>
                <a:blip r:embed="rId86">
                  <a:extLst>
                    <a:ext uri="{28A0092B-C50C-407E-A947-70E740481C1C}">
                      <a14:useLocalDpi xmlns:a14="http://schemas.microsoft.com/office/drawing/2010/main" val="0"/>
                    </a:ext>
                  </a:extLst>
                </a:blip>
                <a:stretch>
                  <a:fillRect/>
                </a:stretch>
              </p:blipFill>
              <p:spPr>
                <a:xfrm>
                  <a:off x="1670366" y="3017516"/>
                  <a:ext cx="252081" cy="252081"/>
                </a:xfrm>
                <a:prstGeom prst="rect">
                  <a:avLst/>
                </a:prstGeom>
              </p:spPr>
            </p:pic>
          </p:grpSp>
          <p:grpSp>
            <p:nvGrpSpPr>
              <p:cNvPr id="434" name="Group 433">
                <a:extLst>
                  <a:ext uri="{FF2B5EF4-FFF2-40B4-BE49-F238E27FC236}">
                    <a16:creationId xmlns:a16="http://schemas.microsoft.com/office/drawing/2014/main" id="{E95B28E2-BAB3-429C-A188-14DD468744B0}"/>
                  </a:ext>
                </a:extLst>
              </p:cNvPr>
              <p:cNvGrpSpPr/>
              <p:nvPr/>
            </p:nvGrpSpPr>
            <p:grpSpPr bwMode="black">
              <a:xfrm>
                <a:off x="11508873" y="4239626"/>
                <a:ext cx="75077" cy="45719"/>
                <a:chOff x="10387012" y="4179358"/>
                <a:chExt cx="974726" cy="593725"/>
              </a:xfrm>
              <a:solidFill>
                <a:schemeClr val="tx1"/>
              </a:solidFill>
            </p:grpSpPr>
            <p:sp>
              <p:nvSpPr>
                <p:cNvPr id="441" name="Freeform 26">
                  <a:extLst>
                    <a:ext uri="{FF2B5EF4-FFF2-40B4-BE49-F238E27FC236}">
                      <a16:creationId xmlns:a16="http://schemas.microsoft.com/office/drawing/2014/main" id="{EC75553C-B756-47E1-BFC7-6827656FB68B}"/>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2" name="Freeform 27">
                  <a:extLst>
                    <a:ext uri="{FF2B5EF4-FFF2-40B4-BE49-F238E27FC236}">
                      <a16:creationId xmlns:a16="http://schemas.microsoft.com/office/drawing/2014/main" id="{14B79CD0-3A15-4982-9EBD-6B1E6E369F4B}"/>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3" name="Freeform 28">
                  <a:extLst>
                    <a:ext uri="{FF2B5EF4-FFF2-40B4-BE49-F238E27FC236}">
                      <a16:creationId xmlns:a16="http://schemas.microsoft.com/office/drawing/2014/main" id="{42B65D42-81D3-4669-BECF-B3386D3DA569}"/>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4" name="Freeform 29">
                  <a:extLst>
                    <a:ext uri="{FF2B5EF4-FFF2-40B4-BE49-F238E27FC236}">
                      <a16:creationId xmlns:a16="http://schemas.microsoft.com/office/drawing/2014/main" id="{DB116D4F-A86B-4238-A9C6-5747C05B43A9}"/>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5" name="Freeform 30">
                  <a:extLst>
                    <a:ext uri="{FF2B5EF4-FFF2-40B4-BE49-F238E27FC236}">
                      <a16:creationId xmlns:a16="http://schemas.microsoft.com/office/drawing/2014/main" id="{1B7386EC-1A9E-4A3C-857A-977B4152CAF6}"/>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nvGrpSpPr>
              <p:cNvPr id="435" name="Group 434">
                <a:extLst>
                  <a:ext uri="{FF2B5EF4-FFF2-40B4-BE49-F238E27FC236}">
                    <a16:creationId xmlns:a16="http://schemas.microsoft.com/office/drawing/2014/main" id="{72360254-D815-4DD5-B20F-FBFBC4360B1B}"/>
                  </a:ext>
                </a:extLst>
              </p:cNvPr>
              <p:cNvGrpSpPr/>
              <p:nvPr/>
            </p:nvGrpSpPr>
            <p:grpSpPr bwMode="black">
              <a:xfrm>
                <a:off x="11638296" y="4235799"/>
                <a:ext cx="75077" cy="45719"/>
                <a:chOff x="10387012" y="4179358"/>
                <a:chExt cx="974726" cy="593725"/>
              </a:xfrm>
              <a:solidFill>
                <a:schemeClr val="tx1"/>
              </a:solidFill>
            </p:grpSpPr>
            <p:sp>
              <p:nvSpPr>
                <p:cNvPr id="436" name="Freeform 26">
                  <a:extLst>
                    <a:ext uri="{FF2B5EF4-FFF2-40B4-BE49-F238E27FC236}">
                      <a16:creationId xmlns:a16="http://schemas.microsoft.com/office/drawing/2014/main" id="{43E971B2-CE20-4717-8338-630B5AEFD172}"/>
                    </a:ext>
                  </a:extLst>
                </p:cNvPr>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7" name="Freeform 27">
                  <a:extLst>
                    <a:ext uri="{FF2B5EF4-FFF2-40B4-BE49-F238E27FC236}">
                      <a16:creationId xmlns:a16="http://schemas.microsoft.com/office/drawing/2014/main" id="{B28FF8D2-0B63-439A-8561-1E73359FFAF7}"/>
                    </a:ext>
                  </a:extLst>
                </p:cNvPr>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8" name="Freeform 28">
                  <a:extLst>
                    <a:ext uri="{FF2B5EF4-FFF2-40B4-BE49-F238E27FC236}">
                      <a16:creationId xmlns:a16="http://schemas.microsoft.com/office/drawing/2014/main" id="{7F39FA69-9BBD-4E6E-9C6B-D645FC47E99B}"/>
                    </a:ext>
                  </a:extLst>
                </p:cNvPr>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39" name="Freeform 29">
                  <a:extLst>
                    <a:ext uri="{FF2B5EF4-FFF2-40B4-BE49-F238E27FC236}">
                      <a16:creationId xmlns:a16="http://schemas.microsoft.com/office/drawing/2014/main" id="{220EDCF2-4BE6-45F2-907F-D02824DD316C}"/>
                    </a:ext>
                  </a:extLst>
                </p:cNvPr>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sp>
              <p:nvSpPr>
                <p:cNvPr id="440" name="Freeform 30">
                  <a:extLst>
                    <a:ext uri="{FF2B5EF4-FFF2-40B4-BE49-F238E27FC236}">
                      <a16:creationId xmlns:a16="http://schemas.microsoft.com/office/drawing/2014/main" id="{E2431020-1C4F-4634-A60A-4117FAA6308B}"/>
                    </a:ext>
                  </a:extLst>
                </p:cNvPr>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124314" tIns="62157" rIns="124314" bIns="62157" numCol="1" anchor="t" anchorCtr="0" compatLnSpc="1">
                  <a:prstTxWarp prst="textNoShape">
                    <a:avLst/>
                  </a:prstTxWarp>
                </a:bodyPr>
                <a:lstStyle/>
                <a:p>
                  <a:pPr defTabSz="621576">
                    <a:defRPr/>
                  </a:pPr>
                  <a:endParaRPr lang="en-US" sz="1836">
                    <a:solidFill>
                      <a:srgbClr val="FFFFFF"/>
                    </a:solidFill>
                    <a:latin typeface="Calibri" panose="020F0502020204030204"/>
                  </a:endParaRPr>
                </a:p>
              </p:txBody>
            </p:sp>
          </p:grpSp>
        </p:grpSp>
        <p:sp>
          <p:nvSpPr>
            <p:cNvPr id="629" name="Rectangle 628">
              <a:hlinkClick r:id="rId87" tooltip="The AIP scanner helps you discover, classify, and protect files on UNC paths for network shares over SMB and on SharePoint Server 2013-2016 Sites and libraries."/>
              <a:extLst>
                <a:ext uri="{FF2B5EF4-FFF2-40B4-BE49-F238E27FC236}">
                  <a16:creationId xmlns:a16="http://schemas.microsoft.com/office/drawing/2014/main" id="{2E6CEE05-2201-4A3C-9D7B-1970B43F4F10}"/>
                </a:ext>
              </a:extLst>
            </p:cNvPr>
            <p:cNvSpPr/>
            <p:nvPr/>
          </p:nvSpPr>
          <p:spPr>
            <a:xfrm>
              <a:off x="8813865" y="4045216"/>
              <a:ext cx="1195104" cy="17204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noAutofit/>
            </a:bodyPr>
            <a:lstStyle/>
            <a:p>
              <a:pPr>
                <a:spcAft>
                  <a:spcPts val="204"/>
                </a:spcAft>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AIP Scanner</a:t>
              </a:r>
            </a:p>
          </p:txBody>
        </p:sp>
      </p:grpSp>
      <p:sp>
        <p:nvSpPr>
          <p:cNvPr id="480" name="Freeform 27">
            <a:extLst>
              <a:ext uri="{FF2B5EF4-FFF2-40B4-BE49-F238E27FC236}">
                <a16:creationId xmlns:a16="http://schemas.microsoft.com/office/drawing/2014/main" id="{E2FE455C-513A-4DC1-9436-A1EF0DAD7F67}"/>
              </a:ext>
            </a:extLst>
          </p:cNvPr>
          <p:cNvSpPr>
            <a:spLocks/>
          </p:cNvSpPr>
          <p:nvPr/>
        </p:nvSpPr>
        <p:spPr bwMode="auto">
          <a:xfrm>
            <a:off x="1622195" y="4398805"/>
            <a:ext cx="70277" cy="67177"/>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cxnSp>
        <p:nvCxnSpPr>
          <p:cNvPr id="749" name="Connector: Elbow 748">
            <a:extLst>
              <a:ext uri="{FF2B5EF4-FFF2-40B4-BE49-F238E27FC236}">
                <a16:creationId xmlns:a16="http://schemas.microsoft.com/office/drawing/2014/main" id="{1BD36714-AEC1-4C14-9E12-3A09CE1F98E5}"/>
              </a:ext>
            </a:extLst>
          </p:cNvPr>
          <p:cNvCxnSpPr>
            <a:cxnSpLocks/>
            <a:endCxn id="622" idx="3"/>
          </p:cNvCxnSpPr>
          <p:nvPr/>
        </p:nvCxnSpPr>
        <p:spPr>
          <a:xfrm rot="10800000" flipV="1">
            <a:off x="1833134" y="2919561"/>
            <a:ext cx="699639" cy="2123798"/>
          </a:xfrm>
          <a:prstGeom prst="bentConnector3">
            <a:avLst>
              <a:gd name="adj1" fmla="val 68514"/>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cxnSp>
      <p:grpSp>
        <p:nvGrpSpPr>
          <p:cNvPr id="36" name="Group 35">
            <a:extLst>
              <a:ext uri="{FF2B5EF4-FFF2-40B4-BE49-F238E27FC236}">
                <a16:creationId xmlns:a16="http://schemas.microsoft.com/office/drawing/2014/main" id="{F2AE5143-3F7D-48E1-97B1-C4610099C350}"/>
              </a:ext>
            </a:extLst>
          </p:cNvPr>
          <p:cNvGrpSpPr/>
          <p:nvPr/>
        </p:nvGrpSpPr>
        <p:grpSpPr>
          <a:xfrm>
            <a:off x="6779745" y="3563056"/>
            <a:ext cx="1537626" cy="2678277"/>
            <a:chOff x="6646548" y="3493510"/>
            <a:chExt cx="1507613" cy="2626000"/>
          </a:xfrm>
        </p:grpSpPr>
        <p:sp>
          <p:nvSpPr>
            <p:cNvPr id="98" name="Rectangle 97">
              <a:hlinkClick r:id="rId88" tooltip="Key vault mitigates risk of compromised secrets (e.g. inadvertently publishing keys to GitHub) by ensuring they are safeguarded by hardware security modules (HSMs) and readily available to applications"/>
              <a:extLst>
                <a:ext uri="{FF2B5EF4-FFF2-40B4-BE49-F238E27FC236}">
                  <a16:creationId xmlns:a16="http://schemas.microsoft.com/office/drawing/2014/main" id="{A3B8550D-2DB7-40D7-B7D2-21A4CAD5C8EC}"/>
                </a:ext>
              </a:extLst>
            </p:cNvPr>
            <p:cNvSpPr/>
            <p:nvPr/>
          </p:nvSpPr>
          <p:spPr>
            <a:xfrm>
              <a:off x="6824319" y="3771046"/>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Key Vault</a:t>
              </a:r>
            </a:p>
          </p:txBody>
        </p:sp>
        <p:pic>
          <p:nvPicPr>
            <p:cNvPr id="99" name="Picture 98">
              <a:extLst>
                <a:ext uri="{FF2B5EF4-FFF2-40B4-BE49-F238E27FC236}">
                  <a16:creationId xmlns:a16="http://schemas.microsoft.com/office/drawing/2014/main" id="{27564F04-F98A-49DB-A1E6-BE18E4FD944B}"/>
                </a:ext>
              </a:extLst>
            </p:cNvPr>
            <p:cNvPicPr>
              <a:picLocks noChangeAspect="1"/>
            </p:cNvPicPr>
            <p:nvPr/>
          </p:nvPicPr>
          <p:blipFill>
            <a:blip r:embed="rId89">
              <a:extLst>
                <a:ext uri="{28A0092B-C50C-407E-A947-70E740481C1C}">
                  <a14:useLocalDpi xmlns:a14="http://schemas.microsoft.com/office/drawing/2010/main" val="0"/>
                </a:ext>
              </a:extLst>
            </a:blip>
            <a:stretch>
              <a:fillRect/>
            </a:stretch>
          </p:blipFill>
          <p:spPr>
            <a:xfrm>
              <a:off x="6879536" y="3825557"/>
              <a:ext cx="126336" cy="126336"/>
            </a:xfrm>
            <a:prstGeom prst="rect">
              <a:avLst/>
            </a:prstGeom>
          </p:spPr>
        </p:pic>
        <p:sp>
          <p:nvSpPr>
            <p:cNvPr id="100" name="Rectangle 99">
              <a:hlinkClick r:id="rId90" tooltip="A network security group (NSG) contains a list of access control list (ACL) rules that allow or deny network traffic to your VM instances in a Virtual Network. "/>
              <a:extLst>
                <a:ext uri="{FF2B5EF4-FFF2-40B4-BE49-F238E27FC236}">
                  <a16:creationId xmlns:a16="http://schemas.microsoft.com/office/drawing/2014/main" id="{02997D06-1450-4E50-80CD-7FE91A9446C9}"/>
                </a:ext>
              </a:extLst>
            </p:cNvPr>
            <p:cNvSpPr/>
            <p:nvPr/>
          </p:nvSpPr>
          <p:spPr>
            <a:xfrm>
              <a:off x="6824319" y="4430016"/>
              <a:ext cx="1328356" cy="322253"/>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Network Security Groups</a:t>
              </a:r>
            </a:p>
          </p:txBody>
        </p:sp>
        <p:sp>
          <p:nvSpPr>
            <p:cNvPr id="103" name="Rectangle 102">
              <a:hlinkClick r:id="rId91" tooltip="Feature of Application Gateway that provides centralized protection of your web applications from common exploits and vulnerabilities like SQL injection attacks, cross site scripting attacks using OWASP core rule sets 3.0 or 2.2.9. "/>
              <a:extLst>
                <a:ext uri="{FF2B5EF4-FFF2-40B4-BE49-F238E27FC236}">
                  <a16:creationId xmlns:a16="http://schemas.microsoft.com/office/drawing/2014/main" id="{93288A76-0F88-4155-A0C4-1009831C3593}"/>
                </a:ext>
              </a:extLst>
            </p:cNvPr>
            <p:cNvSpPr/>
            <p:nvPr/>
          </p:nvSpPr>
          <p:spPr>
            <a:xfrm>
              <a:off x="6824319" y="3990703"/>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WAF</a:t>
              </a:r>
            </a:p>
          </p:txBody>
        </p:sp>
        <p:pic>
          <p:nvPicPr>
            <p:cNvPr id="104" name="Picture 103" descr="A picture containing text&#10;&#10;Description generated with high confidence">
              <a:extLst>
                <a:ext uri="{FF2B5EF4-FFF2-40B4-BE49-F238E27FC236}">
                  <a16:creationId xmlns:a16="http://schemas.microsoft.com/office/drawing/2014/main" id="{E366301C-9FDD-402D-B4F8-48DCD9D5E79A}"/>
                </a:ext>
              </a:extLst>
            </p:cNvPr>
            <p:cNvPicPr>
              <a:picLocks noChangeAspect="1"/>
            </p:cNvPicPr>
            <p:nvPr/>
          </p:nvPicPr>
          <p:blipFill rotWithShape="1">
            <a:blip r:embed="rId92">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858547" y="4030152"/>
              <a:ext cx="168314" cy="165488"/>
            </a:xfrm>
            <a:prstGeom prst="rect">
              <a:avLst/>
            </a:prstGeom>
          </p:spPr>
        </p:pic>
        <p:sp>
          <p:nvSpPr>
            <p:cNvPr id="105" name="Rectangle 104">
              <a:hlinkClick r:id="rId93" tooltip="Azure includes real-time malware protection with advanced technology (including applied machine learning on clients and in the cloud) used in the antimalware component of Windows Defender ATP"/>
              <a:extLst>
                <a:ext uri="{FF2B5EF4-FFF2-40B4-BE49-F238E27FC236}">
                  <a16:creationId xmlns:a16="http://schemas.microsoft.com/office/drawing/2014/main" id="{7168FD92-C0D5-4B85-9D31-3BF1F2F138EE}"/>
                </a:ext>
              </a:extLst>
            </p:cNvPr>
            <p:cNvSpPr/>
            <p:nvPr/>
          </p:nvSpPr>
          <p:spPr>
            <a:xfrm>
              <a:off x="6824319" y="4210360"/>
              <a:ext cx="1328356" cy="219445"/>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Antimalware</a:t>
              </a:r>
            </a:p>
          </p:txBody>
        </p:sp>
        <p:grpSp>
          <p:nvGrpSpPr>
            <p:cNvPr id="106" name="Group 105">
              <a:extLst>
                <a:ext uri="{FF2B5EF4-FFF2-40B4-BE49-F238E27FC236}">
                  <a16:creationId xmlns:a16="http://schemas.microsoft.com/office/drawing/2014/main" id="{EE647438-C196-4974-A91D-CFA8079699F1}"/>
                </a:ext>
              </a:extLst>
            </p:cNvPr>
            <p:cNvGrpSpPr/>
            <p:nvPr/>
          </p:nvGrpSpPr>
          <p:grpSpPr>
            <a:xfrm>
              <a:off x="6870812" y="4246340"/>
              <a:ext cx="143785" cy="139115"/>
              <a:chOff x="7418198" y="4292156"/>
              <a:chExt cx="173353" cy="167723"/>
            </a:xfrm>
          </p:grpSpPr>
          <p:sp>
            <p:nvSpPr>
              <p:cNvPr id="108" name="Rectangle: Rounded Corners 107">
                <a:extLst>
                  <a:ext uri="{FF2B5EF4-FFF2-40B4-BE49-F238E27FC236}">
                    <a16:creationId xmlns:a16="http://schemas.microsoft.com/office/drawing/2014/main" id="{B4DCD47C-0D64-4E6D-813C-693813D978E3}"/>
                  </a:ext>
                </a:extLst>
              </p:cNvPr>
              <p:cNvSpPr/>
              <p:nvPr/>
            </p:nvSpPr>
            <p:spPr>
              <a:xfrm>
                <a:off x="7418198" y="4292156"/>
                <a:ext cx="173353" cy="167723"/>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836">
                  <a:solidFill>
                    <a:prstClr val="white"/>
                  </a:solidFill>
                  <a:latin typeface="Calibri" panose="020F0502020204030204"/>
                </a:endParaRPr>
              </a:p>
            </p:txBody>
          </p:sp>
          <p:pic>
            <p:nvPicPr>
              <p:cNvPr id="109" name="Picture 108">
                <a:extLst>
                  <a:ext uri="{FF2B5EF4-FFF2-40B4-BE49-F238E27FC236}">
                    <a16:creationId xmlns:a16="http://schemas.microsoft.com/office/drawing/2014/main" id="{59D06D6E-4995-4C86-A622-DEC8F06A0051}"/>
                  </a:ext>
                </a:extLst>
              </p:cNvPr>
              <p:cNvPicPr>
                <a:picLocks noChangeAspect="1"/>
              </p:cNvPicPr>
              <p:nvPr/>
            </p:nvPicPr>
            <p:blipFill>
              <a:blip r:embed="rId94">
                <a:biLevel thresh="25000"/>
                <a:extLst>
                  <a:ext uri="{28A0092B-C50C-407E-A947-70E740481C1C}">
                    <a14:useLocalDpi xmlns:a14="http://schemas.microsoft.com/office/drawing/2010/main" val="0"/>
                  </a:ext>
                </a:extLst>
              </a:blip>
              <a:stretch>
                <a:fillRect/>
              </a:stretch>
            </p:blipFill>
            <p:spPr>
              <a:xfrm>
                <a:off x="7435114" y="4303810"/>
                <a:ext cx="134671" cy="149402"/>
              </a:xfrm>
              <a:prstGeom prst="rect">
                <a:avLst/>
              </a:prstGeom>
            </p:spPr>
          </p:pic>
        </p:grpSp>
        <p:pic>
          <p:nvPicPr>
            <p:cNvPr id="107" name="Picture 106">
              <a:extLst>
                <a:ext uri="{FF2B5EF4-FFF2-40B4-BE49-F238E27FC236}">
                  <a16:creationId xmlns:a16="http://schemas.microsoft.com/office/drawing/2014/main" id="{2EF74B27-1735-4A8F-9B1B-5EB96F46BA01}"/>
                </a:ext>
              </a:extLst>
            </p:cNvPr>
            <p:cNvPicPr>
              <a:picLocks noChangeAspect="1"/>
            </p:cNvPicPr>
            <p:nvPr/>
          </p:nvPicPr>
          <p:blipFill>
            <a:blip r:embed="rId95">
              <a:clrChange>
                <a:clrFrom>
                  <a:srgbClr val="FFFFFF"/>
                </a:clrFrom>
                <a:clrTo>
                  <a:srgbClr val="FFFFFF">
                    <a:alpha val="0"/>
                  </a:srgbClr>
                </a:clrTo>
              </a:clrChange>
            </a:blip>
            <a:stretch>
              <a:fillRect/>
            </a:stretch>
          </p:blipFill>
          <p:spPr>
            <a:xfrm>
              <a:off x="6646548" y="3493510"/>
              <a:ext cx="167209" cy="143337"/>
            </a:xfrm>
            <a:prstGeom prst="rect">
              <a:avLst/>
            </a:prstGeom>
            <a:ln w="14224">
              <a:noFill/>
            </a:ln>
          </p:spPr>
        </p:pic>
        <p:sp>
          <p:nvSpPr>
            <p:cNvPr id="131" name="Rectangle 130">
              <a:hlinkClick r:id="rId96" tooltip="In additional to encryption of all disks in the Azure fabric, you can also encrypt storage blobs, Windows VM disks, and Linux VM Disks"/>
              <a:extLst>
                <a:ext uri="{FF2B5EF4-FFF2-40B4-BE49-F238E27FC236}">
                  <a16:creationId xmlns:a16="http://schemas.microsoft.com/office/drawing/2014/main" id="{6C661EED-3EAF-4976-9C26-A755475706E3}"/>
                </a:ext>
              </a:extLst>
            </p:cNvPr>
            <p:cNvSpPr/>
            <p:nvPr/>
          </p:nvSpPr>
          <p:spPr>
            <a:xfrm>
              <a:off x="6825805" y="5049853"/>
              <a:ext cx="1328356" cy="356616"/>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Disk &amp; Storage Encryption</a:t>
              </a:r>
            </a:p>
          </p:txBody>
        </p:sp>
        <p:sp>
          <p:nvSpPr>
            <p:cNvPr id="132" name="Rectangle 131">
              <a:hlinkClick r:id="rId97" tooltip="Azure natively provides basic DDoS protection for all public IPs. You can increase protection with adaptive tuning of thresholds (with machine learning), real-time and historical telemetry, alerting, cost guarantee and more."/>
              <a:extLst>
                <a:ext uri="{FF2B5EF4-FFF2-40B4-BE49-F238E27FC236}">
                  <a16:creationId xmlns:a16="http://schemas.microsoft.com/office/drawing/2014/main" id="{24AA6736-30B3-474F-A68B-5A198D7C53FD}"/>
                </a:ext>
              </a:extLst>
            </p:cNvPr>
            <p:cNvSpPr/>
            <p:nvPr/>
          </p:nvSpPr>
          <p:spPr>
            <a:xfrm>
              <a:off x="6823845" y="5701414"/>
              <a:ext cx="1328356" cy="329001"/>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DDoS attack </a:t>
              </a:r>
              <a:r>
                <a:rPr lang="en-US" altLang="en-US" sz="918" err="1">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Mitigation</a:t>
              </a:r>
              <a:r>
                <a:rPr lang="en-US" altLang="en-US" sz="918" err="1">
                  <a:solidFill>
                    <a:srgbClr val="505050"/>
                  </a:solidFill>
                  <a:latin typeface="Segoe UI" panose="020B0502040204020203" pitchFamily="34" charset="0"/>
                  <a:cs typeface="Segoe UI" panose="020B0502040204020203" pitchFamily="34" charset="0"/>
                </a:rPr>
                <a:t>+Monitor</a:t>
              </a:r>
              <a:endParaRPr lang="en-US" altLang="en-US" sz="918">
                <a:solidFill>
                  <a:srgbClr val="505050"/>
                </a:solidFill>
                <a:highlight>
                  <a:srgbClr val="FFFF00"/>
                </a:highlight>
                <a:latin typeface="Segoe UI" panose="020B0502040204020203" pitchFamily="34" charset="0"/>
                <a:cs typeface="Segoe UI" panose="020B0502040204020203" pitchFamily="34" charset="0"/>
              </a:endParaRPr>
            </a:p>
          </p:txBody>
        </p:sp>
        <p:sp>
          <p:nvSpPr>
            <p:cNvPr id="134" name="Rectangle 133">
              <a:hlinkClick r:id="rId98" tooltip="Protection against disasters &amp; ransomware attacks with simple and reliable cloud integrated backup as a service. Site Recovery can protect Hyper-V, VMware and physical servers and you can use Azure or your secondary datacenter as your recovery site"/>
              <a:extLst>
                <a:ext uri="{FF2B5EF4-FFF2-40B4-BE49-F238E27FC236}">
                  <a16:creationId xmlns:a16="http://schemas.microsoft.com/office/drawing/2014/main" id="{6C0F1C9C-66B0-4D4F-90EA-44EEDDDAD6D7}"/>
                </a:ext>
              </a:extLst>
            </p:cNvPr>
            <p:cNvSpPr/>
            <p:nvPr/>
          </p:nvSpPr>
          <p:spPr>
            <a:xfrm>
              <a:off x="6824319" y="4750543"/>
              <a:ext cx="1328356" cy="301827"/>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Backup &amp; Site Recovery</a:t>
              </a:r>
            </a:p>
          </p:txBody>
        </p:sp>
        <p:cxnSp>
          <p:nvCxnSpPr>
            <p:cNvPr id="617" name="Straight Connector 616">
              <a:extLst>
                <a:ext uri="{FF2B5EF4-FFF2-40B4-BE49-F238E27FC236}">
                  <a16:creationId xmlns:a16="http://schemas.microsoft.com/office/drawing/2014/main" id="{DF0411BC-7BCC-4413-98AA-2FC35D64F42C}"/>
                </a:ext>
              </a:extLst>
            </p:cNvPr>
            <p:cNvCxnSpPr>
              <a:cxnSpLocks/>
              <a:stCxn id="107" idx="2"/>
            </p:cNvCxnSpPr>
            <p:nvPr/>
          </p:nvCxnSpPr>
          <p:spPr>
            <a:xfrm>
              <a:off x="6730153" y="3636847"/>
              <a:ext cx="0" cy="2454929"/>
            </a:xfrm>
            <a:prstGeom prst="line">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36" name="Picture 232" descr="Storage blob.png">
              <a:extLst>
                <a:ext uri="{FF2B5EF4-FFF2-40B4-BE49-F238E27FC236}">
                  <a16:creationId xmlns:a16="http://schemas.microsoft.com/office/drawing/2014/main" id="{9506182D-7A52-4A42-BEF2-26177AA845C8}"/>
                </a:ext>
              </a:extLst>
            </p:cNvPr>
            <p:cNvPicPr>
              <a:picLocks noChangeAspect="1"/>
            </p:cNvPicPr>
            <p:nvPr/>
          </p:nvPicPr>
          <p:blipFill>
            <a:blip r:embed="rId99">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874265" y="5153653"/>
              <a:ext cx="136878" cy="126156"/>
            </a:xfrm>
            <a:prstGeom prst="rect">
              <a:avLst/>
            </a:prstGeom>
            <a:solidFill>
              <a:schemeClr val="bg1"/>
            </a:solidFill>
            <a:ln w="9525">
              <a:noFill/>
              <a:miter lim="800000"/>
              <a:headEnd/>
              <a:tailEnd/>
            </a:ln>
            <a:extLst/>
          </p:spPr>
        </p:pic>
        <p:grpSp>
          <p:nvGrpSpPr>
            <p:cNvPr id="102" name="Group 101">
              <a:extLst>
                <a:ext uri="{FF2B5EF4-FFF2-40B4-BE49-F238E27FC236}">
                  <a16:creationId xmlns:a16="http://schemas.microsoft.com/office/drawing/2014/main" id="{0DB0F1ED-6A41-424B-868C-BBD6BBB667E7}"/>
                </a:ext>
              </a:extLst>
            </p:cNvPr>
            <p:cNvGrpSpPr/>
            <p:nvPr/>
          </p:nvGrpSpPr>
          <p:grpSpPr>
            <a:xfrm>
              <a:off x="7338348" y="6073791"/>
              <a:ext cx="188672" cy="45719"/>
              <a:chOff x="6660452" y="3094221"/>
              <a:chExt cx="188672" cy="45719"/>
            </a:xfrm>
          </p:grpSpPr>
          <p:sp>
            <p:nvSpPr>
              <p:cNvPr id="110" name="Oval 109">
                <a:extLst>
                  <a:ext uri="{FF2B5EF4-FFF2-40B4-BE49-F238E27FC236}">
                    <a16:creationId xmlns:a16="http://schemas.microsoft.com/office/drawing/2014/main" id="{7B3E62CD-7F8A-46CC-8BAE-4691724F58E9}"/>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0343811B-56C3-461D-B065-DB1BB6421E5D}"/>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D5EF34EC-591A-477C-AA1B-83A2FC1B9695}"/>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783" name="Rectangle 782">
              <a:hlinkClick r:id="rId100" tooltip="Azure Policy provides auditing and enforcement of different rules and effects over your resources so resources stay compliant with your corporate standards and service level agreements. "/>
              <a:extLst>
                <a:ext uri="{FF2B5EF4-FFF2-40B4-BE49-F238E27FC236}">
                  <a16:creationId xmlns:a16="http://schemas.microsoft.com/office/drawing/2014/main" id="{C2550DE4-7F2A-4887-8CC2-F087366CE633}"/>
                </a:ext>
              </a:extLst>
            </p:cNvPr>
            <p:cNvSpPr/>
            <p:nvPr/>
          </p:nvSpPr>
          <p:spPr>
            <a:xfrm>
              <a:off x="6824319" y="3556287"/>
              <a:ext cx="1328356" cy="219445"/>
            </a:xfrm>
            <a:prstGeom prst="rect">
              <a:avLst/>
            </a:prstGeom>
            <a:solidFill>
              <a:schemeClr val="bg1"/>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altLang="en-US" sz="918">
                  <a:gradFill>
                    <a:gsLst>
                      <a:gs pos="0">
                        <a:srgbClr val="0078D7"/>
                      </a:gs>
                      <a:gs pos="100000">
                        <a:srgbClr val="0078D7"/>
                      </a:gs>
                    </a:gsLst>
                    <a:lin ang="5400000" scaled="1"/>
                  </a:gradFill>
                  <a:latin typeface="Segoe UI" panose="020B0502040204020203" pitchFamily="34" charset="0"/>
                  <a:cs typeface="Segoe UI" panose="020B0502040204020203" pitchFamily="34" charset="0"/>
                </a:rPr>
                <a:t>Azure Policy</a:t>
              </a:r>
            </a:p>
          </p:txBody>
        </p:sp>
        <p:sp>
          <p:nvSpPr>
            <p:cNvPr id="468" name="Rectangle 467">
              <a:hlinkClick r:id="rId101" tooltip="Azure confidential computing protects data being processed in the cloud with hardware based Trusted Execution Environments (TEEs) that isolate data while its being used. "/>
              <a:extLst>
                <a:ext uri="{FF2B5EF4-FFF2-40B4-BE49-F238E27FC236}">
                  <a16:creationId xmlns:a16="http://schemas.microsoft.com/office/drawing/2014/main" id="{0A7E13F4-610F-4AC0-A580-0830398CE7EB}"/>
                </a:ext>
              </a:extLst>
            </p:cNvPr>
            <p:cNvSpPr/>
            <p:nvPr/>
          </p:nvSpPr>
          <p:spPr>
            <a:xfrm>
              <a:off x="6824119" y="5406469"/>
              <a:ext cx="1328356" cy="299310"/>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Ins="93260" rtlCol="0" anchor="ctr"/>
            <a:lstStyle/>
            <a:p>
              <a:pPr>
                <a:defRPr/>
              </a:pPr>
              <a:r>
                <a:rPr lang="en-US" alt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Confidential Computing</a:t>
              </a:r>
            </a:p>
          </p:txBody>
        </p:sp>
        <p:pic>
          <p:nvPicPr>
            <p:cNvPr id="27" name="Picture 26">
              <a:extLst>
                <a:ext uri="{FF2B5EF4-FFF2-40B4-BE49-F238E27FC236}">
                  <a16:creationId xmlns:a16="http://schemas.microsoft.com/office/drawing/2014/main" id="{3ECF2E68-96A8-461D-9D37-F8BB34FFE47C}"/>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3606133"/>
              <a:ext cx="150932" cy="112545"/>
            </a:xfrm>
            <a:prstGeom prst="rect">
              <a:avLst/>
            </a:prstGeom>
          </p:spPr>
        </p:pic>
        <p:pic>
          <p:nvPicPr>
            <p:cNvPr id="618" name="Picture 617">
              <a:extLst>
                <a:ext uri="{FF2B5EF4-FFF2-40B4-BE49-F238E27FC236}">
                  <a16:creationId xmlns:a16="http://schemas.microsoft.com/office/drawing/2014/main" id="{D6B9A2DF-358D-4C60-96E4-BFCACEEB04D1}"/>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545233"/>
              <a:ext cx="150932" cy="112545"/>
            </a:xfrm>
            <a:prstGeom prst="rect">
              <a:avLst/>
            </a:prstGeom>
          </p:spPr>
        </p:pic>
        <p:pic>
          <p:nvPicPr>
            <p:cNvPr id="620" name="Picture 619">
              <a:extLst>
                <a:ext uri="{FF2B5EF4-FFF2-40B4-BE49-F238E27FC236}">
                  <a16:creationId xmlns:a16="http://schemas.microsoft.com/office/drawing/2014/main" id="{0B6E7126-46C1-4BDE-A074-ABE7A44A2C56}"/>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4837354"/>
              <a:ext cx="150932" cy="112545"/>
            </a:xfrm>
            <a:prstGeom prst="rect">
              <a:avLst/>
            </a:prstGeom>
          </p:spPr>
        </p:pic>
        <p:pic>
          <p:nvPicPr>
            <p:cNvPr id="624" name="Picture 623">
              <a:extLst>
                <a:ext uri="{FF2B5EF4-FFF2-40B4-BE49-F238E27FC236}">
                  <a16:creationId xmlns:a16="http://schemas.microsoft.com/office/drawing/2014/main" id="{C2F0A86B-603B-43FE-87F3-C7B796A5EC9A}"/>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495882"/>
              <a:ext cx="150932" cy="112545"/>
            </a:xfrm>
            <a:prstGeom prst="rect">
              <a:avLst/>
            </a:prstGeom>
          </p:spPr>
        </p:pic>
        <p:pic>
          <p:nvPicPr>
            <p:cNvPr id="625" name="Picture 624">
              <a:extLst>
                <a:ext uri="{FF2B5EF4-FFF2-40B4-BE49-F238E27FC236}">
                  <a16:creationId xmlns:a16="http://schemas.microsoft.com/office/drawing/2014/main" id="{D6D48658-313A-4BD5-9A9A-25C2B4FC3878}"/>
                </a:ext>
              </a:extLst>
            </p:cNvPr>
            <p:cNvPicPr>
              <a:picLocks noChangeAspect="1"/>
            </p:cNvPicPr>
            <p:nvPr/>
          </p:nvPicPr>
          <p:blipFill>
            <a:blip r:embed="rId10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867238" y="5807219"/>
              <a:ext cx="150932" cy="112545"/>
            </a:xfrm>
            <a:prstGeom prst="rect">
              <a:avLst/>
            </a:prstGeom>
          </p:spPr>
        </p:pic>
      </p:grpSp>
      <p:grpSp>
        <p:nvGrpSpPr>
          <p:cNvPr id="20" name="Group 19">
            <a:extLst>
              <a:ext uri="{FF2B5EF4-FFF2-40B4-BE49-F238E27FC236}">
                <a16:creationId xmlns:a16="http://schemas.microsoft.com/office/drawing/2014/main" id="{B5F3E33E-AC8B-42B3-A25B-1E67BE69C1B6}"/>
              </a:ext>
            </a:extLst>
          </p:cNvPr>
          <p:cNvGrpSpPr/>
          <p:nvPr/>
        </p:nvGrpSpPr>
        <p:grpSpPr>
          <a:xfrm>
            <a:off x="126489" y="5604635"/>
            <a:ext cx="1918171" cy="1281290"/>
            <a:chOff x="123155" y="5495239"/>
            <a:chExt cx="1880731" cy="1256281"/>
          </a:xfrm>
        </p:grpSpPr>
        <p:grpSp>
          <p:nvGrpSpPr>
            <p:cNvPr id="13" name="Group 12">
              <a:extLst>
                <a:ext uri="{FF2B5EF4-FFF2-40B4-BE49-F238E27FC236}">
                  <a16:creationId xmlns:a16="http://schemas.microsoft.com/office/drawing/2014/main" id="{F5D285D6-BB19-4EF3-A4AA-722AA062D872}"/>
                </a:ext>
              </a:extLst>
            </p:cNvPr>
            <p:cNvGrpSpPr/>
            <p:nvPr/>
          </p:nvGrpSpPr>
          <p:grpSpPr>
            <a:xfrm>
              <a:off x="123155" y="5495239"/>
              <a:ext cx="1880731" cy="1256281"/>
              <a:chOff x="123155" y="5307127"/>
              <a:chExt cx="1880731" cy="1256281"/>
            </a:xfrm>
          </p:grpSpPr>
          <p:grpSp>
            <p:nvGrpSpPr>
              <p:cNvPr id="502" name="Group 501">
                <a:extLst>
                  <a:ext uri="{FF2B5EF4-FFF2-40B4-BE49-F238E27FC236}">
                    <a16:creationId xmlns:a16="http://schemas.microsoft.com/office/drawing/2014/main" id="{62B05F48-488F-419C-8A2F-20BE6F7116C0}"/>
                  </a:ext>
                </a:extLst>
              </p:cNvPr>
              <p:cNvGrpSpPr/>
              <p:nvPr/>
            </p:nvGrpSpPr>
            <p:grpSpPr>
              <a:xfrm>
                <a:off x="123155" y="5307127"/>
                <a:ext cx="1806256" cy="1249821"/>
                <a:chOff x="3815487" y="5386989"/>
                <a:chExt cx="1806256" cy="1249821"/>
              </a:xfrm>
            </p:grpSpPr>
            <p:sp>
              <p:nvSpPr>
                <p:cNvPr id="567" name="Rectangle 566">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12F47460-432B-44C0-B838-482409AFCE7B}"/>
                    </a:ext>
                  </a:extLst>
                </p:cNvPr>
                <p:cNvSpPr/>
                <p:nvPr/>
              </p:nvSpPr>
              <p:spPr bwMode="auto">
                <a:xfrm>
                  <a:off x="3875169" y="5386989"/>
                  <a:ext cx="1746573" cy="1156611"/>
                </a:xfrm>
                <a:prstGeom prst="rect">
                  <a:avLst/>
                </a:prstGeom>
                <a:solidFill>
                  <a:schemeClr val="bg1"/>
                </a:solidFill>
                <a:ln w="14224">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46630" rIns="4663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defTabSz="932597">
                    <a:lnSpc>
                      <a:spcPct val="97000"/>
                    </a:lnSpc>
                    <a:defRPr/>
                  </a:pPr>
                  <a:endParaRPr lang="en-US" sz="918" err="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sp>
              <p:nvSpPr>
                <p:cNvPr id="568" name="Rounded Rectangle 1457">
                  <a:hlinkClick r:id="rId103" tooltip="Windows 10 is designed to protect against known and emerging security threats across the spectrum of attack vectors. Windows 10 security features focus on Identity security and usability, Information protection, and Malware resistance."/>
                  <a:extLst>
                    <a:ext uri="{FF2B5EF4-FFF2-40B4-BE49-F238E27FC236}">
                      <a16:creationId xmlns:a16="http://schemas.microsoft.com/office/drawing/2014/main" id="{C70FE1D3-B317-4288-9465-092462159B1A}"/>
                    </a:ext>
                  </a:extLst>
                </p:cNvPr>
                <p:cNvSpPr/>
                <p:nvPr/>
              </p:nvSpPr>
              <p:spPr>
                <a:xfrm>
                  <a:off x="3815487" y="5627688"/>
                  <a:ext cx="1281496" cy="1009122"/>
                </a:xfrm>
                <a:prstGeom prst="roundRect">
                  <a:avLst>
                    <a:gd name="adj" fmla="val 0"/>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Network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Credential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Exploit protection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Reputation analysis</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Full Disk Encryption</a:t>
                  </a:r>
                </a:p>
                <a:p>
                  <a:pPr marL="116575">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Attack surface</a:t>
                  </a:r>
                  <a:br>
                    <a:rPr lang="en-US" sz="612">
                      <a:gradFill>
                        <a:gsLst>
                          <a:gs pos="0">
                            <a:srgbClr val="505050">
                              <a:lumMod val="75000"/>
                            </a:srgbClr>
                          </a:gs>
                          <a:gs pos="100000">
                            <a:srgbClr val="505050">
                              <a:lumMod val="75000"/>
                            </a:srgbClr>
                          </a:gs>
                        </a:gsLst>
                        <a:lin ang="5400000" scaled="1"/>
                      </a:gradFill>
                    </a:rPr>
                  </a:br>
                  <a:r>
                    <a:rPr lang="en-US" sz="612">
                      <a:gradFill>
                        <a:gsLst>
                          <a:gs pos="0">
                            <a:srgbClr val="505050">
                              <a:lumMod val="75000"/>
                            </a:srgbClr>
                          </a:gs>
                          <a:gs pos="100000">
                            <a:srgbClr val="505050">
                              <a:lumMod val="75000"/>
                            </a:srgbClr>
                          </a:gs>
                        </a:gsLst>
                        <a:lin ang="5400000" scaled="1"/>
                      </a:gradFill>
                    </a:rPr>
                    <a:t>reduction</a:t>
                  </a:r>
                  <a:endParaRPr lang="en-US" sz="612"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defTabSz="932597">
                    <a:lnSpc>
                      <a:spcPct val="90000"/>
                    </a:lnSpc>
                    <a:spcAft>
                      <a:spcPts val="153"/>
                    </a:spcAft>
                    <a:defRPr/>
                  </a:pPr>
                  <a:br>
                    <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br>
                  <a:endParaRPr lang="en-US" sz="612">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600" name="Picture 599">
                  <a:extLst>
                    <a:ext uri="{FF2B5EF4-FFF2-40B4-BE49-F238E27FC236}">
                      <a16:creationId xmlns:a16="http://schemas.microsoft.com/office/drawing/2014/main" id="{29020BBF-288B-4126-9EDC-5EB18559A0B2}"/>
                    </a:ext>
                  </a:extLst>
                </p:cNvPr>
                <p:cNvPicPr>
                  <a:picLocks noChangeAspect="1"/>
                </p:cNvPicPr>
                <p:nvPr/>
              </p:nvPicPr>
              <p:blipFill>
                <a:blip r:embed="rId104">
                  <a:duotone>
                    <a:prstClr val="black"/>
                    <a:schemeClr val="accent1">
                      <a:tint val="45000"/>
                      <a:satMod val="400000"/>
                    </a:schemeClr>
                  </a:duotone>
                </a:blip>
                <a:stretch>
                  <a:fillRect/>
                </a:stretch>
              </p:blipFill>
              <p:spPr>
                <a:xfrm>
                  <a:off x="3916596" y="5433241"/>
                  <a:ext cx="167254" cy="164690"/>
                </a:xfrm>
                <a:prstGeom prst="rect">
                  <a:avLst/>
                </a:prstGeom>
              </p:spPr>
            </p:pic>
            <p:sp>
              <p:nvSpPr>
                <p:cNvPr id="601" name="Rectangle 600">
                  <a:hlinkClick r:id="rId105"/>
                  <a:extLst>
                    <a:ext uri="{FF2B5EF4-FFF2-40B4-BE49-F238E27FC236}">
                      <a16:creationId xmlns:a16="http://schemas.microsoft.com/office/drawing/2014/main" id="{B24BB291-14EB-43D7-9A23-E0E905E953B4}"/>
                    </a:ext>
                  </a:extLst>
                </p:cNvPr>
                <p:cNvSpPr/>
                <p:nvPr/>
              </p:nvSpPr>
              <p:spPr>
                <a:xfrm>
                  <a:off x="4058319" y="5409209"/>
                  <a:ext cx="1563424" cy="206531"/>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10 Enterprise Security</a:t>
                  </a:r>
                </a:p>
              </p:txBody>
            </p:sp>
          </p:grpSp>
          <p:sp>
            <p:nvSpPr>
              <p:cNvPr id="12" name="TextBox 11">
                <a:extLst>
                  <a:ext uri="{FF2B5EF4-FFF2-40B4-BE49-F238E27FC236}">
                    <a16:creationId xmlns:a16="http://schemas.microsoft.com/office/drawing/2014/main" id="{342EC1DB-EF2C-47DC-90E6-DB50D215BE3B}"/>
                  </a:ext>
                </a:extLst>
              </p:cNvPr>
              <p:cNvSpPr txBox="1"/>
              <p:nvPr/>
            </p:nvSpPr>
            <p:spPr>
              <a:xfrm>
                <a:off x="914133" y="5554286"/>
                <a:ext cx="1089753" cy="1009122"/>
              </a:xfrm>
              <a:prstGeom prst="rect">
                <a:avLst/>
              </a:prstGeom>
              <a:no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lIns="0" rIns="93260" numCol="1" rtlCol="0" anchor="t" anchorCtr="0"/>
              <a:lstStyle>
                <a:defPPr>
                  <a:defRPr lang="en-US"/>
                </a:defPPr>
                <a:lvl1pPr marL="114300">
                  <a:lnSpc>
                    <a:spcPct val="97000"/>
                  </a:lnSpc>
                  <a:spcAft>
                    <a:spcPts val="300"/>
                  </a:spcAft>
                  <a:defRPr sz="750">
                    <a:gradFill>
                      <a:gsLst>
                        <a:gs pos="0">
                          <a:schemeClr val="tx1">
                            <a:lumMod val="75000"/>
                          </a:schemeClr>
                        </a:gs>
                        <a:gs pos="100000">
                          <a:schemeClr val="tx1">
                            <a:lumMod val="75000"/>
                          </a:schemeClr>
                        </a:gs>
                      </a:gsLst>
                      <a:lin ang="5400000" scaled="1"/>
                    </a:gradFill>
                    <a:latin typeface="Segoe UI" panose="020B0502040204020203" pitchFamily="34" charset="0"/>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App control</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Isolation</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Antivirus</a:t>
                </a:r>
              </a:p>
              <a:p>
                <a:pPr>
                  <a:lnSpc>
                    <a:spcPct val="90000"/>
                  </a:lnSpc>
                  <a:spcAft>
                    <a:spcPts val="153"/>
                  </a:spcAft>
                  <a:defRPr/>
                </a:pPr>
                <a:r>
                  <a:rPr lang="en-US" sz="612">
                    <a:gradFill>
                      <a:gsLst>
                        <a:gs pos="0">
                          <a:srgbClr val="505050">
                            <a:lumMod val="75000"/>
                          </a:srgbClr>
                        </a:gs>
                        <a:gs pos="100000">
                          <a:srgbClr val="505050">
                            <a:lumMod val="75000"/>
                          </a:srgbClr>
                        </a:gs>
                      </a:gsLst>
                      <a:lin ang="5400000" scaled="1"/>
                    </a:gradFill>
                  </a:rPr>
                  <a:t>Behavior monitoring</a:t>
                </a:r>
              </a:p>
            </p:txBody>
          </p:sp>
        </p:grpSp>
        <p:sp>
          <p:nvSpPr>
            <p:cNvPr id="630" name="Rectangle 629">
              <a:hlinkClick r:id="rId106" tooltip="S mode is an enhanced security mode of Windows 10. This enables all enterprise security features and only allows approved applications to run. "/>
              <a:extLst>
                <a:ext uri="{FF2B5EF4-FFF2-40B4-BE49-F238E27FC236}">
                  <a16:creationId xmlns:a16="http://schemas.microsoft.com/office/drawing/2014/main" id="{A1B7B217-9BFE-43A0-8112-7D9D9722C794}"/>
                </a:ext>
              </a:extLst>
            </p:cNvPr>
            <p:cNvSpPr/>
            <p:nvPr/>
          </p:nvSpPr>
          <p:spPr>
            <a:xfrm>
              <a:off x="945540" y="6381474"/>
              <a:ext cx="883960" cy="196849"/>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defTabSz="932597">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 Mode</a:t>
              </a:r>
            </a:p>
          </p:txBody>
        </p:sp>
      </p:grpSp>
      <p:sp>
        <p:nvSpPr>
          <p:cNvPr id="158" name="Rectangle 157">
            <a:extLst>
              <a:ext uri="{FF2B5EF4-FFF2-40B4-BE49-F238E27FC236}">
                <a16:creationId xmlns:a16="http://schemas.microsoft.com/office/drawing/2014/main" id="{E197F278-EE34-468A-9944-31493F39C648}"/>
              </a:ext>
            </a:extLst>
          </p:cNvPr>
          <p:cNvSpPr/>
          <p:nvPr/>
        </p:nvSpPr>
        <p:spPr bwMode="auto">
          <a:xfrm>
            <a:off x="309464" y="3963602"/>
            <a:ext cx="1511685" cy="113265"/>
          </a:xfrm>
          <a:prstGeom prst="rect">
            <a:avLst/>
          </a:prstGeom>
          <a:solidFill>
            <a:srgbClr val="FFFFFF">
              <a:alpha val="80000"/>
            </a:srgbClr>
          </a:solidFill>
          <a:ln>
            <a:noFill/>
            <a:headEnd type="none" w="med" len="med"/>
            <a:tailEnd type="none" w="med" len="med"/>
          </a:ln>
          <a:effectLst>
            <a:glow rad="101600">
              <a:schemeClr val="bg1">
                <a:alpha val="60000"/>
              </a:schemeClr>
            </a:glow>
            <a:softEdge rad="3175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8" name="Group 527">
            <a:extLst>
              <a:ext uri="{FF2B5EF4-FFF2-40B4-BE49-F238E27FC236}">
                <a16:creationId xmlns:a16="http://schemas.microsoft.com/office/drawing/2014/main" id="{AC0227BF-53E4-48AC-8EBF-3190FEE508DC}"/>
              </a:ext>
            </a:extLst>
          </p:cNvPr>
          <p:cNvGrpSpPr/>
          <p:nvPr/>
        </p:nvGrpSpPr>
        <p:grpSpPr>
          <a:xfrm>
            <a:off x="377276" y="3911731"/>
            <a:ext cx="336179" cy="257646"/>
            <a:chOff x="7398246" y="1610486"/>
            <a:chExt cx="498447" cy="382007"/>
          </a:xfrm>
        </p:grpSpPr>
        <p:sp>
          <p:nvSpPr>
            <p:cNvPr id="529" name="monitor">
              <a:extLst>
                <a:ext uri="{FF2B5EF4-FFF2-40B4-BE49-F238E27FC236}">
                  <a16:creationId xmlns:a16="http://schemas.microsoft.com/office/drawing/2014/main" id="{86B7CD07-B5B8-4F9F-9FBC-AF9A84417F53}"/>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0" name="Rectangle 529">
              <a:extLst>
                <a:ext uri="{FF2B5EF4-FFF2-40B4-BE49-F238E27FC236}">
                  <a16:creationId xmlns:a16="http://schemas.microsoft.com/office/drawing/2014/main" id="{99130187-FBA1-46DB-A8AF-3759FB5D99A1}"/>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31" name="Group 11">
              <a:extLst>
                <a:ext uri="{FF2B5EF4-FFF2-40B4-BE49-F238E27FC236}">
                  <a16:creationId xmlns:a16="http://schemas.microsoft.com/office/drawing/2014/main" id="{56ACF53C-770B-435C-A88B-516DCE960F64}"/>
                </a:ext>
              </a:extLst>
            </p:cNvPr>
            <p:cNvGrpSpPr>
              <a:grpSpLocks noChangeAspect="1"/>
            </p:cNvGrpSpPr>
            <p:nvPr/>
          </p:nvGrpSpPr>
          <p:grpSpPr bwMode="auto">
            <a:xfrm>
              <a:off x="7581678" y="1714920"/>
              <a:ext cx="111860" cy="111860"/>
              <a:chOff x="5664" y="1835"/>
              <a:chExt cx="73" cy="73"/>
            </a:xfrm>
            <a:solidFill>
              <a:schemeClr val="bg1"/>
            </a:solidFill>
          </p:grpSpPr>
          <p:sp>
            <p:nvSpPr>
              <p:cNvPr id="532" name="Freeform 12">
                <a:extLst>
                  <a:ext uri="{FF2B5EF4-FFF2-40B4-BE49-F238E27FC236}">
                    <a16:creationId xmlns:a16="http://schemas.microsoft.com/office/drawing/2014/main" id="{A4DD29E1-8E6B-44FE-9CC0-2B3E6E5EA970}"/>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3" name="Freeform 13">
                <a:extLst>
                  <a:ext uri="{FF2B5EF4-FFF2-40B4-BE49-F238E27FC236}">
                    <a16:creationId xmlns:a16="http://schemas.microsoft.com/office/drawing/2014/main" id="{479C03E4-9EE1-471C-9342-5C0238CA3B8A}"/>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4" name="Freeform 14">
                <a:extLst>
                  <a:ext uri="{FF2B5EF4-FFF2-40B4-BE49-F238E27FC236}">
                    <a16:creationId xmlns:a16="http://schemas.microsoft.com/office/drawing/2014/main" id="{B3C8D975-953B-4E85-BBE1-0107AD13169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35" name="Freeform 15">
                <a:extLst>
                  <a:ext uri="{FF2B5EF4-FFF2-40B4-BE49-F238E27FC236}">
                    <a16:creationId xmlns:a16="http://schemas.microsoft.com/office/drawing/2014/main" id="{B55A36A5-E912-47FD-99CB-D841E3052FE2}"/>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nvGrpSpPr>
          <p:cNvPr id="156" name="Group 155">
            <a:extLst>
              <a:ext uri="{FF2B5EF4-FFF2-40B4-BE49-F238E27FC236}">
                <a16:creationId xmlns:a16="http://schemas.microsoft.com/office/drawing/2014/main" id="{15D69BF0-DFD4-4269-B7FF-0549ABD862F3}"/>
              </a:ext>
            </a:extLst>
          </p:cNvPr>
          <p:cNvGrpSpPr/>
          <p:nvPr/>
        </p:nvGrpSpPr>
        <p:grpSpPr>
          <a:xfrm>
            <a:off x="846580" y="3910200"/>
            <a:ext cx="336179" cy="257646"/>
            <a:chOff x="2892310" y="4439341"/>
            <a:chExt cx="376337" cy="288423"/>
          </a:xfrm>
        </p:grpSpPr>
        <p:sp>
          <p:nvSpPr>
            <p:cNvPr id="537" name="monitor">
              <a:extLst>
                <a:ext uri="{FF2B5EF4-FFF2-40B4-BE49-F238E27FC236}">
                  <a16:creationId xmlns:a16="http://schemas.microsoft.com/office/drawing/2014/main" id="{58EC11DA-4174-4801-8685-4D18ACB6B28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538" name="Rectangle 537">
              <a:extLst>
                <a:ext uri="{FF2B5EF4-FFF2-40B4-BE49-F238E27FC236}">
                  <a16:creationId xmlns:a16="http://schemas.microsoft.com/office/drawing/2014/main" id="{1311D203-C691-4C7D-89E3-E44E1B237557}"/>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13" name="Picture 512">
              <a:extLst>
                <a:ext uri="{FF2B5EF4-FFF2-40B4-BE49-F238E27FC236}">
                  <a16:creationId xmlns:a16="http://schemas.microsoft.com/office/drawing/2014/main" id="{4E122705-DA51-4DEA-A734-39DF913065F2}"/>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544" name="Group 543">
            <a:extLst>
              <a:ext uri="{FF2B5EF4-FFF2-40B4-BE49-F238E27FC236}">
                <a16:creationId xmlns:a16="http://schemas.microsoft.com/office/drawing/2014/main" id="{A4B4D013-E0B8-4D3F-BEC4-E3264884F8CC}"/>
              </a:ext>
            </a:extLst>
          </p:cNvPr>
          <p:cNvGrpSpPr/>
          <p:nvPr/>
        </p:nvGrpSpPr>
        <p:grpSpPr>
          <a:xfrm>
            <a:off x="1339856" y="3904338"/>
            <a:ext cx="341314" cy="257645"/>
            <a:chOff x="7987238" y="1610486"/>
            <a:chExt cx="506061" cy="382007"/>
          </a:xfrm>
        </p:grpSpPr>
        <p:sp>
          <p:nvSpPr>
            <p:cNvPr id="545" name="Rectangle 544">
              <a:extLst>
                <a:ext uri="{FF2B5EF4-FFF2-40B4-BE49-F238E27FC236}">
                  <a16:creationId xmlns:a16="http://schemas.microsoft.com/office/drawing/2014/main" id="{33B480E1-8683-4F21-B56D-4787259FD8B8}"/>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46" name="Group 545">
              <a:extLst>
                <a:ext uri="{FF2B5EF4-FFF2-40B4-BE49-F238E27FC236}">
                  <a16:creationId xmlns:a16="http://schemas.microsoft.com/office/drawing/2014/main" id="{7B215366-1E3C-42F8-BD5B-C014A5821FA3}"/>
                </a:ext>
              </a:extLst>
            </p:cNvPr>
            <p:cNvGrpSpPr/>
            <p:nvPr/>
          </p:nvGrpSpPr>
          <p:grpSpPr>
            <a:xfrm>
              <a:off x="7987238" y="1610486"/>
              <a:ext cx="498447" cy="382007"/>
              <a:chOff x="9563138" y="2462727"/>
              <a:chExt cx="516394" cy="395761"/>
            </a:xfrm>
          </p:grpSpPr>
          <p:sp>
            <p:nvSpPr>
              <p:cNvPr id="547" name="monitor">
                <a:extLst>
                  <a:ext uri="{FF2B5EF4-FFF2-40B4-BE49-F238E27FC236}">
                    <a16:creationId xmlns:a16="http://schemas.microsoft.com/office/drawing/2014/main" id="{FBF73AD5-5BFD-4B44-81C4-AACB013B9FC0}"/>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548" name="Group 547">
                <a:extLst>
                  <a:ext uri="{FF2B5EF4-FFF2-40B4-BE49-F238E27FC236}">
                    <a16:creationId xmlns:a16="http://schemas.microsoft.com/office/drawing/2014/main" id="{2A32B837-E558-41B3-8A07-DB213973751C}"/>
                  </a:ext>
                </a:extLst>
              </p:cNvPr>
              <p:cNvGrpSpPr/>
              <p:nvPr/>
            </p:nvGrpSpPr>
            <p:grpSpPr>
              <a:xfrm>
                <a:off x="9746672" y="2545410"/>
                <a:ext cx="107950" cy="134938"/>
                <a:chOff x="9444088" y="2885171"/>
                <a:chExt cx="107950" cy="134938"/>
              </a:xfrm>
              <a:solidFill>
                <a:schemeClr val="tx1"/>
              </a:solidFill>
            </p:grpSpPr>
            <p:sp>
              <p:nvSpPr>
                <p:cNvPr id="549" name="Freeform 26">
                  <a:extLst>
                    <a:ext uri="{FF2B5EF4-FFF2-40B4-BE49-F238E27FC236}">
                      <a16:creationId xmlns:a16="http://schemas.microsoft.com/office/drawing/2014/main" id="{F2A8FBD2-35F6-4ADF-8923-19BF05D3CBA0}"/>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550" name="Freeform 27">
                  <a:extLst>
                    <a:ext uri="{FF2B5EF4-FFF2-40B4-BE49-F238E27FC236}">
                      <a16:creationId xmlns:a16="http://schemas.microsoft.com/office/drawing/2014/main" id="{0C296D91-1F40-4B7B-BE78-136A07DDD14A}"/>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8" name="Group 17">
            <a:extLst>
              <a:ext uri="{FF2B5EF4-FFF2-40B4-BE49-F238E27FC236}">
                <a16:creationId xmlns:a16="http://schemas.microsoft.com/office/drawing/2014/main" id="{1D433F51-BDAD-417E-978F-384EA8745069}"/>
              </a:ext>
            </a:extLst>
          </p:cNvPr>
          <p:cNvGrpSpPr/>
          <p:nvPr/>
        </p:nvGrpSpPr>
        <p:grpSpPr>
          <a:xfrm>
            <a:off x="272201" y="4621830"/>
            <a:ext cx="1560932" cy="843058"/>
            <a:chOff x="266024" y="4531618"/>
            <a:chExt cx="1530464" cy="826602"/>
          </a:xfrm>
        </p:grpSpPr>
        <p:grpSp>
          <p:nvGrpSpPr>
            <p:cNvPr id="621" name="Group 620">
              <a:extLst>
                <a:ext uri="{FF2B5EF4-FFF2-40B4-BE49-F238E27FC236}">
                  <a16:creationId xmlns:a16="http://schemas.microsoft.com/office/drawing/2014/main" id="{BFC5DC8A-CD44-40BC-AF2E-93069BD620DC}"/>
                </a:ext>
              </a:extLst>
            </p:cNvPr>
            <p:cNvGrpSpPr/>
            <p:nvPr/>
          </p:nvGrpSpPr>
          <p:grpSpPr>
            <a:xfrm>
              <a:off x="266024" y="4531618"/>
              <a:ext cx="1530464" cy="826602"/>
              <a:chOff x="642736" y="6066403"/>
              <a:chExt cx="1530464" cy="826602"/>
            </a:xfrm>
          </p:grpSpPr>
          <p:sp>
            <p:nvSpPr>
              <p:cNvPr id="622" name="Rectangle 621">
                <a:hlinkClick r:id="rId108" tooltip="Windows Defender Advanced Threat Protection (ATP) provides a broad set of powerful protective controls in Windows 10 + Endpoint Detection and Response (EDR) across platforms (via partners) + Automated Incident Response Services"/>
                <a:extLst>
                  <a:ext uri="{FF2B5EF4-FFF2-40B4-BE49-F238E27FC236}">
                    <a16:creationId xmlns:a16="http://schemas.microsoft.com/office/drawing/2014/main" id="{861B52B9-C9BF-4E8F-8F85-379792DACC29}"/>
                  </a:ext>
                </a:extLst>
              </p:cNvPr>
              <p:cNvSpPr/>
              <p:nvPr/>
            </p:nvSpPr>
            <p:spPr>
              <a:xfrm>
                <a:off x="642736" y="6066403"/>
                <a:ext cx="1530464" cy="826602"/>
              </a:xfrm>
              <a:prstGeom prst="rect">
                <a:avLst/>
              </a:prstGeom>
              <a:solidFill>
                <a:schemeClr val="bg1">
                  <a:lumMod val="95000"/>
                </a:schemeClr>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186521" rIns="46630" rtlCol="0" anchor="t">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Windows Defender ATP</a:t>
                </a:r>
              </a:p>
            </p:txBody>
          </p:sp>
          <p:pic>
            <p:nvPicPr>
              <p:cNvPr id="623" name="Picture 622">
                <a:extLst>
                  <a:ext uri="{FF2B5EF4-FFF2-40B4-BE49-F238E27FC236}">
                    <a16:creationId xmlns:a16="http://schemas.microsoft.com/office/drawing/2014/main" id="{6B0059E0-23ED-413E-BFB0-A0AEE244C9CC}"/>
                  </a:ext>
                </a:extLst>
              </p:cNvPr>
              <p:cNvPicPr>
                <a:picLocks noChangeAspect="1"/>
              </p:cNvPicPr>
              <p:nvPr/>
            </p:nvPicPr>
            <p:blipFill>
              <a:blip r:embed="rId10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2714" y="6116775"/>
                <a:ext cx="117209" cy="117209"/>
              </a:xfrm>
              <a:prstGeom prst="rect">
                <a:avLst/>
              </a:prstGeom>
            </p:spPr>
          </p:pic>
        </p:grpSp>
        <p:pic>
          <p:nvPicPr>
            <p:cNvPr id="608" name="Picture 607">
              <a:extLst>
                <a:ext uri="{FF2B5EF4-FFF2-40B4-BE49-F238E27FC236}">
                  <a16:creationId xmlns:a16="http://schemas.microsoft.com/office/drawing/2014/main" id="{B77B379C-6D23-401B-AC4F-0077ED3B9F0A}"/>
                </a:ext>
              </a:extLst>
            </p:cNvPr>
            <p:cNvPicPr>
              <a:picLocks noChangeAspect="1"/>
            </p:cNvPicPr>
            <p:nvPr/>
          </p:nvPicPr>
          <p:blipFill rotWithShape="1">
            <a:blip r:embed="rId33" cstate="print">
              <a:duotone>
                <a:schemeClr val="accent1">
                  <a:shade val="45000"/>
                  <a:satMod val="135000"/>
                </a:schemeClr>
                <a:prstClr val="white"/>
              </a:duotone>
              <a:extLst>
                <a:ext uri="{28A0092B-C50C-407E-A947-70E740481C1C}">
                  <a14:useLocalDpi xmlns:a14="http://schemas.microsoft.com/office/drawing/2010/main" val="0"/>
                </a:ext>
              </a:extLst>
            </a:blip>
            <a:srcRect l="-2"/>
            <a:stretch/>
          </p:blipFill>
          <p:spPr>
            <a:xfrm>
              <a:off x="1552616" y="4772356"/>
              <a:ext cx="138191" cy="105225"/>
            </a:xfrm>
            <a:prstGeom prst="rect">
              <a:avLst/>
            </a:prstGeom>
          </p:spPr>
        </p:pic>
        <p:grpSp>
          <p:nvGrpSpPr>
            <p:cNvPr id="640" name="Group 639">
              <a:extLst>
                <a:ext uri="{FF2B5EF4-FFF2-40B4-BE49-F238E27FC236}">
                  <a16:creationId xmlns:a16="http://schemas.microsoft.com/office/drawing/2014/main" id="{35078F10-A19D-4FF2-8AC7-11A69C5B8372}"/>
                </a:ext>
              </a:extLst>
            </p:cNvPr>
            <p:cNvGrpSpPr/>
            <p:nvPr/>
          </p:nvGrpSpPr>
          <p:grpSpPr>
            <a:xfrm>
              <a:off x="1434370" y="4744861"/>
              <a:ext cx="116598" cy="222844"/>
              <a:chOff x="2136298" y="4226790"/>
              <a:chExt cx="196678" cy="375893"/>
            </a:xfrm>
          </p:grpSpPr>
          <p:sp>
            <p:nvSpPr>
              <p:cNvPr id="678" name="Rectangle 677">
                <a:extLst>
                  <a:ext uri="{FF2B5EF4-FFF2-40B4-BE49-F238E27FC236}">
                    <a16:creationId xmlns:a16="http://schemas.microsoft.com/office/drawing/2014/main" id="{425B0550-A193-4E59-9B93-4D478F4B5977}"/>
                  </a:ext>
                </a:extLst>
              </p:cNvPr>
              <p:cNvSpPr/>
              <p:nvPr/>
            </p:nvSpPr>
            <p:spPr bwMode="auto">
              <a:xfrm>
                <a:off x="2138191" y="4226790"/>
                <a:ext cx="194785" cy="375893"/>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3" name="server">
                <a:extLst>
                  <a:ext uri="{FF2B5EF4-FFF2-40B4-BE49-F238E27FC236}">
                    <a16:creationId xmlns:a16="http://schemas.microsoft.com/office/drawing/2014/main" id="{AB8F5D7B-0D15-4662-96A1-CCF2D2750A28}"/>
                  </a:ext>
                </a:extLst>
              </p:cNvPr>
              <p:cNvSpPr>
                <a:spLocks noChangeAspect="1" noEditPoints="1"/>
              </p:cNvSpPr>
              <p:nvPr/>
            </p:nvSpPr>
            <p:spPr bwMode="auto">
              <a:xfrm>
                <a:off x="2136298" y="4235711"/>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4224"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lin ang="5400000" scaled="1"/>
                  </a:gradFill>
                  <a:latin typeface="Segoe UI"/>
                </a:endParaRPr>
              </a:p>
            </p:txBody>
          </p:sp>
        </p:grpSp>
        <p:sp>
          <p:nvSpPr>
            <p:cNvPr id="641" name="Oval 640">
              <a:extLst>
                <a:ext uri="{FF2B5EF4-FFF2-40B4-BE49-F238E27FC236}">
                  <a16:creationId xmlns:a16="http://schemas.microsoft.com/office/drawing/2014/main" id="{525742A0-6393-40EF-9FEF-A9D1E9029548}"/>
                </a:ext>
              </a:extLst>
            </p:cNvPr>
            <p:cNvSpPr/>
            <p:nvPr/>
          </p:nvSpPr>
          <p:spPr bwMode="auto">
            <a:xfrm>
              <a:off x="1489735" y="4850994"/>
              <a:ext cx="142508" cy="142507"/>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644" name="Picture 643">
              <a:extLst>
                <a:ext uri="{FF2B5EF4-FFF2-40B4-BE49-F238E27FC236}">
                  <a16:creationId xmlns:a16="http://schemas.microsoft.com/office/drawing/2014/main" id="{459E81B9-6178-45FA-ADC0-B8DF61655047}"/>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1614831" y="4877476"/>
              <a:ext cx="100469" cy="87602"/>
            </a:xfrm>
            <a:prstGeom prst="rect">
              <a:avLst/>
            </a:prstGeom>
          </p:spPr>
        </p:pic>
        <p:grpSp>
          <p:nvGrpSpPr>
            <p:cNvPr id="714" name="Group 713">
              <a:extLst>
                <a:ext uri="{FF2B5EF4-FFF2-40B4-BE49-F238E27FC236}">
                  <a16:creationId xmlns:a16="http://schemas.microsoft.com/office/drawing/2014/main" id="{15AE964E-EE4D-469B-80A9-177DE87B2A2F}"/>
                </a:ext>
              </a:extLst>
            </p:cNvPr>
            <p:cNvGrpSpPr/>
            <p:nvPr/>
          </p:nvGrpSpPr>
          <p:grpSpPr>
            <a:xfrm>
              <a:off x="929436" y="4810091"/>
              <a:ext cx="204812" cy="156967"/>
              <a:chOff x="2892310" y="4439341"/>
              <a:chExt cx="376337" cy="288423"/>
            </a:xfrm>
          </p:grpSpPr>
          <p:sp>
            <p:nvSpPr>
              <p:cNvPr id="736" name="monitor">
                <a:extLst>
                  <a:ext uri="{FF2B5EF4-FFF2-40B4-BE49-F238E27FC236}">
                    <a16:creationId xmlns:a16="http://schemas.microsoft.com/office/drawing/2014/main" id="{C1838BB7-74D8-4817-9982-230DF1FFD24B}"/>
                  </a:ext>
                </a:extLst>
              </p:cNvPr>
              <p:cNvSpPr>
                <a:spLocks noChangeAspect="1" noEditPoints="1"/>
              </p:cNvSpPr>
              <p:nvPr/>
            </p:nvSpPr>
            <p:spPr bwMode="auto">
              <a:xfrm>
                <a:off x="2892310" y="4439341"/>
                <a:ext cx="376337" cy="288423"/>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1">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738" name="Rectangle 737">
                <a:extLst>
                  <a:ext uri="{FF2B5EF4-FFF2-40B4-BE49-F238E27FC236}">
                    <a16:creationId xmlns:a16="http://schemas.microsoft.com/office/drawing/2014/main" id="{3A07B797-2BE0-463A-A7ED-B5985D026DAD}"/>
                  </a:ext>
                </a:extLst>
              </p:cNvPr>
              <p:cNvSpPr/>
              <p:nvPr/>
            </p:nvSpPr>
            <p:spPr bwMode="auto">
              <a:xfrm>
                <a:off x="2892310" y="4439341"/>
                <a:ext cx="376337" cy="228557"/>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740" name="Picture 739">
                <a:extLst>
                  <a:ext uri="{FF2B5EF4-FFF2-40B4-BE49-F238E27FC236}">
                    <a16:creationId xmlns:a16="http://schemas.microsoft.com/office/drawing/2014/main" id="{3329031B-3486-416C-BFE9-7F0EC6367E27}"/>
                  </a:ext>
                </a:extLst>
              </p:cNvPr>
              <p:cNvPicPr>
                <a:picLocks noChangeAspect="1"/>
              </p:cNvPicPr>
              <p:nvPr/>
            </p:nvPicPr>
            <p:blipFill rotWithShape="1">
              <a:blip r:embed="rId107">
                <a:extLst>
                  <a:ext uri="{28A0092B-C50C-407E-A947-70E740481C1C}">
                    <a14:useLocalDpi xmlns:a14="http://schemas.microsoft.com/office/drawing/2010/main" val="0"/>
                  </a:ext>
                </a:extLst>
              </a:blip>
              <a:srcRect l="24884" r="23372" b="46072"/>
              <a:stretch/>
            </p:blipFill>
            <p:spPr>
              <a:xfrm>
                <a:off x="3016842" y="4495234"/>
                <a:ext cx="137762" cy="116769"/>
              </a:xfrm>
              <a:prstGeom prst="rect">
                <a:avLst/>
              </a:prstGeom>
            </p:spPr>
          </p:pic>
        </p:grpSp>
        <p:grpSp>
          <p:nvGrpSpPr>
            <p:cNvPr id="741" name="Group 740">
              <a:extLst>
                <a:ext uri="{FF2B5EF4-FFF2-40B4-BE49-F238E27FC236}">
                  <a16:creationId xmlns:a16="http://schemas.microsoft.com/office/drawing/2014/main" id="{DCC257B9-7BED-4064-AFBD-6CBF48550CBD}"/>
                </a:ext>
              </a:extLst>
            </p:cNvPr>
            <p:cNvGrpSpPr/>
            <p:nvPr/>
          </p:nvGrpSpPr>
          <p:grpSpPr>
            <a:xfrm>
              <a:off x="1180339" y="4810091"/>
              <a:ext cx="207940" cy="156966"/>
              <a:chOff x="7987238" y="1610486"/>
              <a:chExt cx="506061" cy="382007"/>
            </a:xfrm>
          </p:grpSpPr>
          <p:sp>
            <p:nvSpPr>
              <p:cNvPr id="742" name="Rectangle 741">
                <a:extLst>
                  <a:ext uri="{FF2B5EF4-FFF2-40B4-BE49-F238E27FC236}">
                    <a16:creationId xmlns:a16="http://schemas.microsoft.com/office/drawing/2014/main" id="{EB9ED279-56FB-424D-89B2-CDAED78429E4}"/>
                  </a:ext>
                </a:extLst>
              </p:cNvPr>
              <p:cNvSpPr/>
              <p:nvPr/>
            </p:nvSpPr>
            <p:spPr bwMode="auto">
              <a:xfrm>
                <a:off x="7994852" y="1610486"/>
                <a:ext cx="498447" cy="30271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43" name="Group 742">
                <a:extLst>
                  <a:ext uri="{FF2B5EF4-FFF2-40B4-BE49-F238E27FC236}">
                    <a16:creationId xmlns:a16="http://schemas.microsoft.com/office/drawing/2014/main" id="{DE50C12E-0FA7-4749-BFBB-910956DEE8DE}"/>
                  </a:ext>
                </a:extLst>
              </p:cNvPr>
              <p:cNvGrpSpPr/>
              <p:nvPr/>
            </p:nvGrpSpPr>
            <p:grpSpPr>
              <a:xfrm>
                <a:off x="7987238" y="1610486"/>
                <a:ext cx="498447" cy="382007"/>
                <a:chOff x="9563138" y="2462727"/>
                <a:chExt cx="516394" cy="395761"/>
              </a:xfrm>
            </p:grpSpPr>
            <p:sp>
              <p:nvSpPr>
                <p:cNvPr id="744" name="monitor">
                  <a:extLst>
                    <a:ext uri="{FF2B5EF4-FFF2-40B4-BE49-F238E27FC236}">
                      <a16:creationId xmlns:a16="http://schemas.microsoft.com/office/drawing/2014/main" id="{AA54E500-74FF-4189-8A48-B6F5DA7ACF66}"/>
                    </a:ext>
                  </a:extLst>
                </p:cNvPr>
                <p:cNvSpPr>
                  <a:spLocks noChangeAspect="1" noEditPoints="1"/>
                </p:cNvSpPr>
                <p:nvPr/>
              </p:nvSpPr>
              <p:spPr bwMode="auto">
                <a:xfrm>
                  <a:off x="9563138" y="2462727"/>
                  <a:ext cx="516394" cy="395761"/>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grpSp>
              <p:nvGrpSpPr>
                <p:cNvPr id="745" name="Group 744">
                  <a:extLst>
                    <a:ext uri="{FF2B5EF4-FFF2-40B4-BE49-F238E27FC236}">
                      <a16:creationId xmlns:a16="http://schemas.microsoft.com/office/drawing/2014/main" id="{E146D5C5-B6FA-4BDF-82AB-6C651D9E1132}"/>
                    </a:ext>
                  </a:extLst>
                </p:cNvPr>
                <p:cNvGrpSpPr/>
                <p:nvPr/>
              </p:nvGrpSpPr>
              <p:grpSpPr>
                <a:xfrm>
                  <a:off x="9746672" y="2545410"/>
                  <a:ext cx="107950" cy="134938"/>
                  <a:chOff x="9444088" y="2885171"/>
                  <a:chExt cx="107950" cy="134938"/>
                </a:xfrm>
                <a:solidFill>
                  <a:schemeClr val="tx1"/>
                </a:solidFill>
              </p:grpSpPr>
              <p:sp>
                <p:nvSpPr>
                  <p:cNvPr id="747" name="Freeform 26">
                    <a:extLst>
                      <a:ext uri="{FF2B5EF4-FFF2-40B4-BE49-F238E27FC236}">
                        <a16:creationId xmlns:a16="http://schemas.microsoft.com/office/drawing/2014/main" id="{E9C4AFE7-5B06-4BEC-A6C4-EE31FF6F6575}"/>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48" name="Freeform 27">
                    <a:extLst>
                      <a:ext uri="{FF2B5EF4-FFF2-40B4-BE49-F238E27FC236}">
                        <a16:creationId xmlns:a16="http://schemas.microsoft.com/office/drawing/2014/main" id="{37446C1C-AF33-4AEB-82BD-B8EE1C31EA79}"/>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750" name="Group 749">
              <a:extLst>
                <a:ext uri="{FF2B5EF4-FFF2-40B4-BE49-F238E27FC236}">
                  <a16:creationId xmlns:a16="http://schemas.microsoft.com/office/drawing/2014/main" id="{723D657C-063C-459D-B25E-573B1A05872D}"/>
                </a:ext>
              </a:extLst>
            </p:cNvPr>
            <p:cNvGrpSpPr/>
            <p:nvPr/>
          </p:nvGrpSpPr>
          <p:grpSpPr>
            <a:xfrm>
              <a:off x="533767" y="4767288"/>
              <a:ext cx="98675" cy="163816"/>
              <a:chOff x="7084723" y="1610486"/>
              <a:chExt cx="212660" cy="353049"/>
            </a:xfrm>
          </p:grpSpPr>
          <p:sp>
            <p:nvSpPr>
              <p:cNvPr id="753" name="Rectangle 752">
                <a:extLst>
                  <a:ext uri="{FF2B5EF4-FFF2-40B4-BE49-F238E27FC236}">
                    <a16:creationId xmlns:a16="http://schemas.microsoft.com/office/drawing/2014/main" id="{43527597-0A9D-48D4-8ECC-A838B94A0305}"/>
                  </a:ext>
                </a:extLst>
              </p:cNvPr>
              <p:cNvSpPr/>
              <p:nvPr/>
            </p:nvSpPr>
            <p:spPr bwMode="auto">
              <a:xfrm>
                <a:off x="7085519" y="1610486"/>
                <a:ext cx="211864" cy="353049"/>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4" name="Group 753">
                <a:extLst>
                  <a:ext uri="{FF2B5EF4-FFF2-40B4-BE49-F238E27FC236}">
                    <a16:creationId xmlns:a16="http://schemas.microsoft.com/office/drawing/2014/main" id="{4BCD74AB-AB7F-4F59-8DCB-D89EB57D2EDB}"/>
                  </a:ext>
                </a:extLst>
              </p:cNvPr>
              <p:cNvGrpSpPr/>
              <p:nvPr/>
            </p:nvGrpSpPr>
            <p:grpSpPr>
              <a:xfrm>
                <a:off x="7138556" y="1706457"/>
                <a:ext cx="104198" cy="130248"/>
                <a:chOff x="9444088" y="2885171"/>
                <a:chExt cx="107950" cy="134938"/>
              </a:xfrm>
              <a:solidFill>
                <a:schemeClr val="bg1"/>
              </a:solidFill>
            </p:grpSpPr>
            <p:sp>
              <p:nvSpPr>
                <p:cNvPr id="757" name="Freeform 26">
                  <a:extLst>
                    <a:ext uri="{FF2B5EF4-FFF2-40B4-BE49-F238E27FC236}">
                      <a16:creationId xmlns:a16="http://schemas.microsoft.com/office/drawing/2014/main" id="{22F244AC-2EA9-4D06-AABA-1BF7D221360E}"/>
                    </a:ext>
                  </a:extLst>
                </p:cNvPr>
                <p:cNvSpPr>
                  <a:spLocks/>
                </p:cNvSpPr>
                <p:nvPr/>
              </p:nvSpPr>
              <p:spPr bwMode="auto">
                <a:xfrm>
                  <a:off x="9496476" y="2885171"/>
                  <a:ext cx="30163" cy="31750"/>
                </a:xfrm>
                <a:custGeom>
                  <a:avLst/>
                  <a:gdLst>
                    <a:gd name="T0" fmla="*/ 179 w 188"/>
                    <a:gd name="T1" fmla="*/ 0 h 196"/>
                    <a:gd name="T2" fmla="*/ 45 w 188"/>
                    <a:gd name="T3" fmla="*/ 72 h 196"/>
                    <a:gd name="T4" fmla="*/ 12 w 188"/>
                    <a:gd name="T5" fmla="*/ 195 h 196"/>
                    <a:gd name="T6" fmla="*/ 141 w 188"/>
                    <a:gd name="T7" fmla="*/ 128 h 196"/>
                    <a:gd name="T8" fmla="*/ 179 w 188"/>
                    <a:gd name="T9" fmla="*/ 0 h 196"/>
                  </a:gdLst>
                  <a:ahLst/>
                  <a:cxnLst>
                    <a:cxn ang="0">
                      <a:pos x="T0" y="T1"/>
                    </a:cxn>
                    <a:cxn ang="0">
                      <a:pos x="T2" y="T3"/>
                    </a:cxn>
                    <a:cxn ang="0">
                      <a:pos x="T4" y="T5"/>
                    </a:cxn>
                    <a:cxn ang="0">
                      <a:pos x="T6" y="T7"/>
                    </a:cxn>
                    <a:cxn ang="0">
                      <a:pos x="T8" y="T9"/>
                    </a:cxn>
                  </a:cxnLst>
                  <a:rect l="0" t="0" r="r" b="b"/>
                  <a:pathLst>
                    <a:path w="188" h="196">
                      <a:moveTo>
                        <a:pt x="179" y="0"/>
                      </a:moveTo>
                      <a:cubicBezTo>
                        <a:pt x="179" y="0"/>
                        <a:pt x="90" y="8"/>
                        <a:pt x="45" y="72"/>
                      </a:cubicBezTo>
                      <a:cubicBezTo>
                        <a:pt x="0" y="136"/>
                        <a:pt x="12" y="195"/>
                        <a:pt x="12" y="195"/>
                      </a:cubicBezTo>
                      <a:cubicBezTo>
                        <a:pt x="12" y="195"/>
                        <a:pt x="90" y="196"/>
                        <a:pt x="141" y="128"/>
                      </a:cubicBezTo>
                      <a:cubicBezTo>
                        <a:pt x="188" y="66"/>
                        <a:pt x="179" y="0"/>
                        <a:pt x="17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58" name="Freeform 27">
                  <a:extLst>
                    <a:ext uri="{FF2B5EF4-FFF2-40B4-BE49-F238E27FC236}">
                      <a16:creationId xmlns:a16="http://schemas.microsoft.com/office/drawing/2014/main" id="{F8713A15-2D92-4917-8097-3795609D0DD7}"/>
                    </a:ext>
                  </a:extLst>
                </p:cNvPr>
                <p:cNvSpPr>
                  <a:spLocks/>
                </p:cNvSpPr>
                <p:nvPr/>
              </p:nvSpPr>
              <p:spPr bwMode="auto">
                <a:xfrm>
                  <a:off x="9444088" y="2916921"/>
                  <a:ext cx="107950" cy="103188"/>
                </a:xfrm>
                <a:custGeom>
                  <a:avLst/>
                  <a:gdLst>
                    <a:gd name="T0" fmla="*/ 662 w 682"/>
                    <a:gd name="T1" fmla="*/ 87 h 643"/>
                    <a:gd name="T2" fmla="*/ 499 w 682"/>
                    <a:gd name="T3" fmla="*/ 2 h 643"/>
                    <a:gd name="T4" fmla="*/ 424 w 682"/>
                    <a:gd name="T5" fmla="*/ 16 h 643"/>
                    <a:gd name="T6" fmla="*/ 345 w 682"/>
                    <a:gd name="T7" fmla="*/ 41 h 643"/>
                    <a:gd name="T8" fmla="*/ 286 w 682"/>
                    <a:gd name="T9" fmla="*/ 22 h 643"/>
                    <a:gd name="T10" fmla="*/ 201 w 682"/>
                    <a:gd name="T11" fmla="*/ 4 h 643"/>
                    <a:gd name="T12" fmla="*/ 82 w 682"/>
                    <a:gd name="T13" fmla="*/ 53 h 643"/>
                    <a:gd name="T14" fmla="*/ 0 w 682"/>
                    <a:gd name="T15" fmla="*/ 261 h 643"/>
                    <a:gd name="T16" fmla="*/ 58 w 682"/>
                    <a:gd name="T17" fmla="*/ 484 h 643"/>
                    <a:gd name="T18" fmla="*/ 143 w 682"/>
                    <a:gd name="T19" fmla="*/ 603 h 643"/>
                    <a:gd name="T20" fmla="*/ 209 w 682"/>
                    <a:gd name="T21" fmla="*/ 639 h 643"/>
                    <a:gd name="T22" fmla="*/ 258 w 682"/>
                    <a:gd name="T23" fmla="*/ 634 h 643"/>
                    <a:gd name="T24" fmla="*/ 321 w 682"/>
                    <a:gd name="T25" fmla="*/ 609 h 643"/>
                    <a:gd name="T26" fmla="*/ 406 w 682"/>
                    <a:gd name="T27" fmla="*/ 612 h 643"/>
                    <a:gd name="T28" fmla="*/ 492 w 682"/>
                    <a:gd name="T29" fmla="*/ 640 h 643"/>
                    <a:gd name="T30" fmla="*/ 609 w 682"/>
                    <a:gd name="T31" fmla="*/ 560 h 643"/>
                    <a:gd name="T32" fmla="*/ 671 w 682"/>
                    <a:gd name="T33" fmla="*/ 452 h 643"/>
                    <a:gd name="T34" fmla="*/ 682 w 682"/>
                    <a:gd name="T35" fmla="*/ 414 h 643"/>
                    <a:gd name="T36" fmla="*/ 631 w 682"/>
                    <a:gd name="T37" fmla="*/ 382 h 643"/>
                    <a:gd name="T38" fmla="*/ 572 w 682"/>
                    <a:gd name="T39" fmla="*/ 274 h 643"/>
                    <a:gd name="T40" fmla="*/ 599 w 682"/>
                    <a:gd name="T41" fmla="*/ 147 h 643"/>
                    <a:gd name="T42" fmla="*/ 662 w 682"/>
                    <a:gd name="T43" fmla="*/ 8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2" h="643">
                      <a:moveTo>
                        <a:pt x="662" y="87"/>
                      </a:moveTo>
                      <a:cubicBezTo>
                        <a:pt x="662" y="87"/>
                        <a:pt x="614" y="2"/>
                        <a:pt x="499" y="2"/>
                      </a:cubicBezTo>
                      <a:cubicBezTo>
                        <a:pt x="499" y="2"/>
                        <a:pt x="469" y="0"/>
                        <a:pt x="424" y="16"/>
                      </a:cubicBezTo>
                      <a:cubicBezTo>
                        <a:pt x="379" y="32"/>
                        <a:pt x="367" y="41"/>
                        <a:pt x="345" y="41"/>
                      </a:cubicBezTo>
                      <a:cubicBezTo>
                        <a:pt x="345" y="41"/>
                        <a:pt x="315" y="36"/>
                        <a:pt x="286" y="22"/>
                      </a:cubicBezTo>
                      <a:cubicBezTo>
                        <a:pt x="257" y="9"/>
                        <a:pt x="226" y="4"/>
                        <a:pt x="201" y="4"/>
                      </a:cubicBezTo>
                      <a:cubicBezTo>
                        <a:pt x="176" y="4"/>
                        <a:pt x="121" y="20"/>
                        <a:pt x="82" y="53"/>
                      </a:cubicBezTo>
                      <a:cubicBezTo>
                        <a:pt x="41" y="88"/>
                        <a:pt x="0" y="152"/>
                        <a:pt x="0" y="261"/>
                      </a:cubicBezTo>
                      <a:cubicBezTo>
                        <a:pt x="0" y="370"/>
                        <a:pt x="55" y="479"/>
                        <a:pt x="58" y="484"/>
                      </a:cubicBezTo>
                      <a:cubicBezTo>
                        <a:pt x="60" y="488"/>
                        <a:pt x="120" y="584"/>
                        <a:pt x="143" y="603"/>
                      </a:cubicBezTo>
                      <a:cubicBezTo>
                        <a:pt x="167" y="623"/>
                        <a:pt x="185" y="638"/>
                        <a:pt x="209" y="639"/>
                      </a:cubicBezTo>
                      <a:cubicBezTo>
                        <a:pt x="232" y="640"/>
                        <a:pt x="245" y="638"/>
                        <a:pt x="258" y="634"/>
                      </a:cubicBezTo>
                      <a:cubicBezTo>
                        <a:pt x="270" y="629"/>
                        <a:pt x="305" y="611"/>
                        <a:pt x="321" y="609"/>
                      </a:cubicBezTo>
                      <a:cubicBezTo>
                        <a:pt x="337" y="608"/>
                        <a:pt x="362" y="598"/>
                        <a:pt x="406" y="612"/>
                      </a:cubicBezTo>
                      <a:cubicBezTo>
                        <a:pt x="450" y="626"/>
                        <a:pt x="464" y="643"/>
                        <a:pt x="492" y="640"/>
                      </a:cubicBezTo>
                      <a:cubicBezTo>
                        <a:pt x="520" y="636"/>
                        <a:pt x="557" y="635"/>
                        <a:pt x="609" y="560"/>
                      </a:cubicBezTo>
                      <a:cubicBezTo>
                        <a:pt x="626" y="536"/>
                        <a:pt x="669" y="463"/>
                        <a:pt x="671" y="452"/>
                      </a:cubicBezTo>
                      <a:cubicBezTo>
                        <a:pt x="673" y="441"/>
                        <a:pt x="682" y="427"/>
                        <a:pt x="682" y="414"/>
                      </a:cubicBezTo>
                      <a:cubicBezTo>
                        <a:pt x="682" y="414"/>
                        <a:pt x="642" y="394"/>
                        <a:pt x="631" y="382"/>
                      </a:cubicBezTo>
                      <a:cubicBezTo>
                        <a:pt x="615" y="364"/>
                        <a:pt x="584" y="338"/>
                        <a:pt x="572" y="274"/>
                      </a:cubicBezTo>
                      <a:cubicBezTo>
                        <a:pt x="561" y="211"/>
                        <a:pt x="592" y="155"/>
                        <a:pt x="599" y="147"/>
                      </a:cubicBezTo>
                      <a:cubicBezTo>
                        <a:pt x="606" y="139"/>
                        <a:pt x="641" y="96"/>
                        <a:pt x="662"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55" name="CellPhone_E8EA">
                <a:extLst>
                  <a:ext uri="{FF2B5EF4-FFF2-40B4-BE49-F238E27FC236}">
                    <a16:creationId xmlns:a16="http://schemas.microsoft.com/office/drawing/2014/main" id="{CFEB9E93-60D9-4EE0-8F9A-C5AAA3210D7C}"/>
                  </a:ext>
                </a:extLst>
              </p:cNvPr>
              <p:cNvSpPr>
                <a:spLocks noChangeAspect="1" noEditPoints="1"/>
              </p:cNvSpPr>
              <p:nvPr/>
            </p:nvSpPr>
            <p:spPr bwMode="auto">
              <a:xfrm>
                <a:off x="70847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56" name="Straight Connector 755">
                <a:extLst>
                  <a:ext uri="{FF2B5EF4-FFF2-40B4-BE49-F238E27FC236}">
                    <a16:creationId xmlns:a16="http://schemas.microsoft.com/office/drawing/2014/main" id="{841B1568-5706-4432-BA73-4C9C7C7FC007}"/>
                  </a:ext>
                </a:extLst>
              </p:cNvPr>
              <p:cNvCxnSpPr>
                <a:cxnSpLocks/>
              </p:cNvCxnSpPr>
              <p:nvPr/>
            </p:nvCxnSpPr>
            <p:spPr>
              <a:xfrm>
                <a:off x="7165583"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264F436A-8E6A-4680-B9FF-626F213449EF}"/>
                </a:ext>
              </a:extLst>
            </p:cNvPr>
            <p:cNvGrpSpPr/>
            <p:nvPr/>
          </p:nvGrpSpPr>
          <p:grpSpPr>
            <a:xfrm>
              <a:off x="389370" y="4767288"/>
              <a:ext cx="98306" cy="163816"/>
              <a:chOff x="6490922" y="1610486"/>
              <a:chExt cx="211865" cy="353049"/>
            </a:xfrm>
          </p:grpSpPr>
          <p:sp>
            <p:nvSpPr>
              <p:cNvPr id="763" name="Rectangle 762">
                <a:extLst>
                  <a:ext uri="{FF2B5EF4-FFF2-40B4-BE49-F238E27FC236}">
                    <a16:creationId xmlns:a16="http://schemas.microsoft.com/office/drawing/2014/main" id="{ECCB9FF7-5660-49CA-8319-83E4EF1E242A}"/>
                  </a:ext>
                </a:extLst>
              </p:cNvPr>
              <p:cNvSpPr/>
              <p:nvPr/>
            </p:nvSpPr>
            <p:spPr bwMode="auto">
              <a:xfrm>
                <a:off x="6490922" y="1610486"/>
                <a:ext cx="211864" cy="35304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65" name="Group 30">
                <a:extLst>
                  <a:ext uri="{FF2B5EF4-FFF2-40B4-BE49-F238E27FC236}">
                    <a16:creationId xmlns:a16="http://schemas.microsoft.com/office/drawing/2014/main" id="{7F0597E7-A2E8-4328-84BA-90E623EDBBE7}"/>
                  </a:ext>
                </a:extLst>
              </p:cNvPr>
              <p:cNvGrpSpPr>
                <a:grpSpLocks noChangeAspect="1"/>
              </p:cNvGrpSpPr>
              <p:nvPr/>
            </p:nvGrpSpPr>
            <p:grpSpPr bwMode="auto">
              <a:xfrm>
                <a:off x="6545792" y="1729376"/>
                <a:ext cx="111361" cy="115269"/>
                <a:chOff x="5049" y="1841"/>
                <a:chExt cx="57" cy="59"/>
              </a:xfrm>
              <a:solidFill>
                <a:schemeClr val="bg1"/>
              </a:solidFill>
            </p:grpSpPr>
            <p:sp>
              <p:nvSpPr>
                <p:cNvPr id="768" name="Freeform 31">
                  <a:extLst>
                    <a:ext uri="{FF2B5EF4-FFF2-40B4-BE49-F238E27FC236}">
                      <a16:creationId xmlns:a16="http://schemas.microsoft.com/office/drawing/2014/main" id="{16E58F9E-AB4C-41F6-9E77-68B1EAA7DE72}"/>
                    </a:ext>
                  </a:extLst>
                </p:cNvPr>
                <p:cNvSpPr>
                  <a:spLocks/>
                </p:cNvSpPr>
                <p:nvPr/>
              </p:nvSpPr>
              <p:spPr bwMode="auto">
                <a:xfrm>
                  <a:off x="5049" y="1859"/>
                  <a:ext cx="9" cy="23"/>
                </a:xfrm>
                <a:custGeom>
                  <a:avLst/>
                  <a:gdLst>
                    <a:gd name="T0" fmla="*/ 70 w 81"/>
                    <a:gd name="T1" fmla="*/ 0 h 212"/>
                    <a:gd name="T2" fmla="*/ 11 w 81"/>
                    <a:gd name="T3" fmla="*/ 0 h 212"/>
                    <a:gd name="T4" fmla="*/ 0 w 81"/>
                    <a:gd name="T5" fmla="*/ 11 h 212"/>
                    <a:gd name="T6" fmla="*/ 0 w 81"/>
                    <a:gd name="T7" fmla="*/ 201 h 212"/>
                    <a:gd name="T8" fmla="*/ 11 w 81"/>
                    <a:gd name="T9" fmla="*/ 212 h 212"/>
                    <a:gd name="T10" fmla="*/ 70 w 81"/>
                    <a:gd name="T11" fmla="*/ 212 h 212"/>
                    <a:gd name="T12" fmla="*/ 81 w 81"/>
                    <a:gd name="T13" fmla="*/ 201 h 212"/>
                    <a:gd name="T14" fmla="*/ 81 w 81"/>
                    <a:gd name="T15" fmla="*/ 11 h 212"/>
                    <a:gd name="T16" fmla="*/ 70 w 81"/>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2">
                      <a:moveTo>
                        <a:pt x="70" y="0"/>
                      </a:moveTo>
                      <a:cubicBezTo>
                        <a:pt x="11" y="0"/>
                        <a:pt x="11" y="0"/>
                        <a:pt x="11" y="0"/>
                      </a:cubicBezTo>
                      <a:cubicBezTo>
                        <a:pt x="5" y="0"/>
                        <a:pt x="0" y="5"/>
                        <a:pt x="0" y="11"/>
                      </a:cubicBezTo>
                      <a:cubicBezTo>
                        <a:pt x="0" y="201"/>
                        <a:pt x="0" y="201"/>
                        <a:pt x="0" y="201"/>
                      </a:cubicBezTo>
                      <a:cubicBezTo>
                        <a:pt x="0" y="207"/>
                        <a:pt x="5" y="212"/>
                        <a:pt x="11" y="212"/>
                      </a:cubicBezTo>
                      <a:cubicBezTo>
                        <a:pt x="70" y="212"/>
                        <a:pt x="70" y="212"/>
                        <a:pt x="70" y="212"/>
                      </a:cubicBezTo>
                      <a:cubicBezTo>
                        <a:pt x="76" y="212"/>
                        <a:pt x="81" y="207"/>
                        <a:pt x="81" y="201"/>
                      </a:cubicBezTo>
                      <a:cubicBezTo>
                        <a:pt x="81" y="11"/>
                        <a:pt x="81" y="11"/>
                        <a:pt x="81" y="11"/>
                      </a:cubicBezTo>
                      <a:cubicBezTo>
                        <a:pt x="81" y="5"/>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1" name="Freeform 32">
                  <a:extLst>
                    <a:ext uri="{FF2B5EF4-FFF2-40B4-BE49-F238E27FC236}">
                      <a16:creationId xmlns:a16="http://schemas.microsoft.com/office/drawing/2014/main" id="{20C21040-2E39-4049-89DE-5ED4E406CE14}"/>
                    </a:ext>
                  </a:extLst>
                </p:cNvPr>
                <p:cNvSpPr>
                  <a:spLocks/>
                </p:cNvSpPr>
                <p:nvPr/>
              </p:nvSpPr>
              <p:spPr bwMode="auto">
                <a:xfrm>
                  <a:off x="5097" y="1859"/>
                  <a:ext cx="9" cy="23"/>
                </a:xfrm>
                <a:custGeom>
                  <a:avLst/>
                  <a:gdLst>
                    <a:gd name="T0" fmla="*/ 71 w 82"/>
                    <a:gd name="T1" fmla="*/ 0 h 212"/>
                    <a:gd name="T2" fmla="*/ 11 w 82"/>
                    <a:gd name="T3" fmla="*/ 0 h 212"/>
                    <a:gd name="T4" fmla="*/ 0 w 82"/>
                    <a:gd name="T5" fmla="*/ 11 h 212"/>
                    <a:gd name="T6" fmla="*/ 0 w 82"/>
                    <a:gd name="T7" fmla="*/ 201 h 212"/>
                    <a:gd name="T8" fmla="*/ 11 w 82"/>
                    <a:gd name="T9" fmla="*/ 212 h 212"/>
                    <a:gd name="T10" fmla="*/ 71 w 82"/>
                    <a:gd name="T11" fmla="*/ 212 h 212"/>
                    <a:gd name="T12" fmla="*/ 82 w 82"/>
                    <a:gd name="T13" fmla="*/ 201 h 212"/>
                    <a:gd name="T14" fmla="*/ 82 w 82"/>
                    <a:gd name="T15" fmla="*/ 11 h 212"/>
                    <a:gd name="T16" fmla="*/ 71 w 8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2">
                      <a:moveTo>
                        <a:pt x="71" y="0"/>
                      </a:moveTo>
                      <a:cubicBezTo>
                        <a:pt x="11" y="0"/>
                        <a:pt x="11" y="0"/>
                        <a:pt x="11" y="0"/>
                      </a:cubicBezTo>
                      <a:cubicBezTo>
                        <a:pt x="5" y="0"/>
                        <a:pt x="0" y="5"/>
                        <a:pt x="0" y="11"/>
                      </a:cubicBezTo>
                      <a:cubicBezTo>
                        <a:pt x="0" y="201"/>
                        <a:pt x="0" y="201"/>
                        <a:pt x="0" y="201"/>
                      </a:cubicBezTo>
                      <a:cubicBezTo>
                        <a:pt x="0" y="207"/>
                        <a:pt x="5" y="212"/>
                        <a:pt x="11" y="212"/>
                      </a:cubicBezTo>
                      <a:cubicBezTo>
                        <a:pt x="71" y="212"/>
                        <a:pt x="71" y="212"/>
                        <a:pt x="71" y="212"/>
                      </a:cubicBezTo>
                      <a:cubicBezTo>
                        <a:pt x="77" y="212"/>
                        <a:pt x="82" y="207"/>
                        <a:pt x="82" y="201"/>
                      </a:cubicBezTo>
                      <a:cubicBezTo>
                        <a:pt x="82" y="11"/>
                        <a:pt x="82" y="11"/>
                        <a:pt x="82" y="11"/>
                      </a:cubicBezTo>
                      <a:cubicBezTo>
                        <a:pt x="82" y="5"/>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2" name="Freeform 33">
                  <a:extLst>
                    <a:ext uri="{FF2B5EF4-FFF2-40B4-BE49-F238E27FC236}">
                      <a16:creationId xmlns:a16="http://schemas.microsoft.com/office/drawing/2014/main" id="{0E068483-6F9F-4972-A93D-221DB239B014}"/>
                    </a:ext>
                  </a:extLst>
                </p:cNvPr>
                <p:cNvSpPr>
                  <a:spLocks/>
                </p:cNvSpPr>
                <p:nvPr/>
              </p:nvSpPr>
              <p:spPr bwMode="auto">
                <a:xfrm>
                  <a:off x="5066" y="1877"/>
                  <a:ext cx="9" cy="23"/>
                </a:xfrm>
                <a:custGeom>
                  <a:avLst/>
                  <a:gdLst>
                    <a:gd name="T0" fmla="*/ 70 w 81"/>
                    <a:gd name="T1" fmla="*/ 0 h 211"/>
                    <a:gd name="T2" fmla="*/ 11 w 81"/>
                    <a:gd name="T3" fmla="*/ 0 h 211"/>
                    <a:gd name="T4" fmla="*/ 0 w 81"/>
                    <a:gd name="T5" fmla="*/ 11 h 211"/>
                    <a:gd name="T6" fmla="*/ 0 w 81"/>
                    <a:gd name="T7" fmla="*/ 200 h 211"/>
                    <a:gd name="T8" fmla="*/ 11 w 81"/>
                    <a:gd name="T9" fmla="*/ 211 h 211"/>
                    <a:gd name="T10" fmla="*/ 70 w 81"/>
                    <a:gd name="T11" fmla="*/ 211 h 211"/>
                    <a:gd name="T12" fmla="*/ 81 w 81"/>
                    <a:gd name="T13" fmla="*/ 200 h 211"/>
                    <a:gd name="T14" fmla="*/ 81 w 81"/>
                    <a:gd name="T15" fmla="*/ 11 h 211"/>
                    <a:gd name="T16" fmla="*/ 70 w 81"/>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211">
                      <a:moveTo>
                        <a:pt x="70" y="0"/>
                      </a:moveTo>
                      <a:cubicBezTo>
                        <a:pt x="11" y="0"/>
                        <a:pt x="11" y="0"/>
                        <a:pt x="11" y="0"/>
                      </a:cubicBezTo>
                      <a:cubicBezTo>
                        <a:pt x="5" y="0"/>
                        <a:pt x="0" y="4"/>
                        <a:pt x="0" y="11"/>
                      </a:cubicBezTo>
                      <a:cubicBezTo>
                        <a:pt x="0" y="200"/>
                        <a:pt x="0" y="200"/>
                        <a:pt x="0" y="200"/>
                      </a:cubicBezTo>
                      <a:cubicBezTo>
                        <a:pt x="0" y="206"/>
                        <a:pt x="5" y="211"/>
                        <a:pt x="11" y="211"/>
                      </a:cubicBezTo>
                      <a:cubicBezTo>
                        <a:pt x="70" y="211"/>
                        <a:pt x="70" y="211"/>
                        <a:pt x="70" y="211"/>
                      </a:cubicBezTo>
                      <a:cubicBezTo>
                        <a:pt x="76" y="211"/>
                        <a:pt x="81" y="206"/>
                        <a:pt x="81" y="200"/>
                      </a:cubicBezTo>
                      <a:cubicBezTo>
                        <a:pt x="81" y="11"/>
                        <a:pt x="81" y="11"/>
                        <a:pt x="81" y="11"/>
                      </a:cubicBezTo>
                      <a:cubicBezTo>
                        <a:pt x="81" y="4"/>
                        <a:pt x="76" y="0"/>
                        <a:pt x="7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3" name="Freeform 34">
                  <a:extLst>
                    <a:ext uri="{FF2B5EF4-FFF2-40B4-BE49-F238E27FC236}">
                      <a16:creationId xmlns:a16="http://schemas.microsoft.com/office/drawing/2014/main" id="{B10EE210-8ED4-4084-82F9-C329FC5725E8}"/>
                    </a:ext>
                  </a:extLst>
                </p:cNvPr>
                <p:cNvSpPr>
                  <a:spLocks/>
                </p:cNvSpPr>
                <p:nvPr/>
              </p:nvSpPr>
              <p:spPr bwMode="auto">
                <a:xfrm>
                  <a:off x="5079" y="1877"/>
                  <a:ext cx="10" cy="23"/>
                </a:xfrm>
                <a:custGeom>
                  <a:avLst/>
                  <a:gdLst>
                    <a:gd name="T0" fmla="*/ 71 w 82"/>
                    <a:gd name="T1" fmla="*/ 0 h 211"/>
                    <a:gd name="T2" fmla="*/ 11 w 82"/>
                    <a:gd name="T3" fmla="*/ 0 h 211"/>
                    <a:gd name="T4" fmla="*/ 0 w 82"/>
                    <a:gd name="T5" fmla="*/ 11 h 211"/>
                    <a:gd name="T6" fmla="*/ 0 w 82"/>
                    <a:gd name="T7" fmla="*/ 200 h 211"/>
                    <a:gd name="T8" fmla="*/ 11 w 82"/>
                    <a:gd name="T9" fmla="*/ 211 h 211"/>
                    <a:gd name="T10" fmla="*/ 71 w 82"/>
                    <a:gd name="T11" fmla="*/ 211 h 211"/>
                    <a:gd name="T12" fmla="*/ 82 w 82"/>
                    <a:gd name="T13" fmla="*/ 200 h 211"/>
                    <a:gd name="T14" fmla="*/ 82 w 82"/>
                    <a:gd name="T15" fmla="*/ 11 h 211"/>
                    <a:gd name="T16" fmla="*/ 71 w 82"/>
                    <a:gd name="T1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 h="211">
                      <a:moveTo>
                        <a:pt x="71" y="0"/>
                      </a:moveTo>
                      <a:cubicBezTo>
                        <a:pt x="11" y="0"/>
                        <a:pt x="11" y="0"/>
                        <a:pt x="11" y="0"/>
                      </a:cubicBezTo>
                      <a:cubicBezTo>
                        <a:pt x="5" y="0"/>
                        <a:pt x="0" y="4"/>
                        <a:pt x="0" y="11"/>
                      </a:cubicBezTo>
                      <a:cubicBezTo>
                        <a:pt x="0" y="200"/>
                        <a:pt x="0" y="200"/>
                        <a:pt x="0" y="200"/>
                      </a:cubicBezTo>
                      <a:cubicBezTo>
                        <a:pt x="0" y="206"/>
                        <a:pt x="5" y="211"/>
                        <a:pt x="11" y="211"/>
                      </a:cubicBezTo>
                      <a:cubicBezTo>
                        <a:pt x="71" y="211"/>
                        <a:pt x="71" y="211"/>
                        <a:pt x="71" y="211"/>
                      </a:cubicBezTo>
                      <a:cubicBezTo>
                        <a:pt x="77" y="211"/>
                        <a:pt x="82" y="206"/>
                        <a:pt x="82" y="200"/>
                      </a:cubicBezTo>
                      <a:cubicBezTo>
                        <a:pt x="82" y="11"/>
                        <a:pt x="82" y="11"/>
                        <a:pt x="82" y="11"/>
                      </a:cubicBezTo>
                      <a:cubicBezTo>
                        <a:pt x="82" y="4"/>
                        <a:pt x="77"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4" name="Freeform 35">
                  <a:extLst>
                    <a:ext uri="{FF2B5EF4-FFF2-40B4-BE49-F238E27FC236}">
                      <a16:creationId xmlns:a16="http://schemas.microsoft.com/office/drawing/2014/main" id="{173D3A22-DFD6-4230-BE00-1DAF8A25C25F}"/>
                    </a:ext>
                  </a:extLst>
                </p:cNvPr>
                <p:cNvSpPr>
                  <a:spLocks/>
                </p:cNvSpPr>
                <p:nvPr/>
              </p:nvSpPr>
              <p:spPr bwMode="auto">
                <a:xfrm>
                  <a:off x="5060" y="1859"/>
                  <a:ext cx="35" cy="28"/>
                </a:xfrm>
                <a:custGeom>
                  <a:avLst/>
                  <a:gdLst>
                    <a:gd name="T0" fmla="*/ 304 w 304"/>
                    <a:gd name="T1" fmla="*/ 0 h 264"/>
                    <a:gd name="T2" fmla="*/ 304 w 304"/>
                    <a:gd name="T3" fmla="*/ 221 h 264"/>
                    <a:gd name="T4" fmla="*/ 261 w 304"/>
                    <a:gd name="T5" fmla="*/ 264 h 264"/>
                    <a:gd name="T6" fmla="*/ 43 w 304"/>
                    <a:gd name="T7" fmla="*/ 264 h 264"/>
                    <a:gd name="T8" fmla="*/ 0 w 304"/>
                    <a:gd name="T9" fmla="*/ 221 h 264"/>
                    <a:gd name="T10" fmla="*/ 0 w 304"/>
                    <a:gd name="T11" fmla="*/ 0 h 264"/>
                    <a:gd name="T12" fmla="*/ 304 w 304"/>
                    <a:gd name="T13" fmla="*/ 0 h 264"/>
                  </a:gdLst>
                  <a:ahLst/>
                  <a:cxnLst>
                    <a:cxn ang="0">
                      <a:pos x="T0" y="T1"/>
                    </a:cxn>
                    <a:cxn ang="0">
                      <a:pos x="T2" y="T3"/>
                    </a:cxn>
                    <a:cxn ang="0">
                      <a:pos x="T4" y="T5"/>
                    </a:cxn>
                    <a:cxn ang="0">
                      <a:pos x="T6" y="T7"/>
                    </a:cxn>
                    <a:cxn ang="0">
                      <a:pos x="T8" y="T9"/>
                    </a:cxn>
                    <a:cxn ang="0">
                      <a:pos x="T10" y="T11"/>
                    </a:cxn>
                    <a:cxn ang="0">
                      <a:pos x="T12" y="T13"/>
                    </a:cxn>
                  </a:cxnLst>
                  <a:rect l="0" t="0" r="r" b="b"/>
                  <a:pathLst>
                    <a:path w="304" h="264">
                      <a:moveTo>
                        <a:pt x="304" y="0"/>
                      </a:moveTo>
                      <a:cubicBezTo>
                        <a:pt x="304" y="221"/>
                        <a:pt x="304" y="221"/>
                        <a:pt x="304" y="221"/>
                      </a:cubicBezTo>
                      <a:cubicBezTo>
                        <a:pt x="304" y="244"/>
                        <a:pt x="285" y="264"/>
                        <a:pt x="261" y="264"/>
                      </a:cubicBezTo>
                      <a:cubicBezTo>
                        <a:pt x="43" y="264"/>
                        <a:pt x="43" y="264"/>
                        <a:pt x="43" y="264"/>
                      </a:cubicBezTo>
                      <a:cubicBezTo>
                        <a:pt x="20" y="264"/>
                        <a:pt x="0" y="244"/>
                        <a:pt x="0" y="221"/>
                      </a:cubicBezTo>
                      <a:cubicBezTo>
                        <a:pt x="0" y="0"/>
                        <a:pt x="0" y="0"/>
                        <a:pt x="0" y="0"/>
                      </a:cubicBezTo>
                      <a:lnTo>
                        <a:pt x="3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5" name="Freeform 36">
                  <a:extLst>
                    <a:ext uri="{FF2B5EF4-FFF2-40B4-BE49-F238E27FC236}">
                      <a16:creationId xmlns:a16="http://schemas.microsoft.com/office/drawing/2014/main" id="{527D2450-734B-4BB7-809B-3651FB88A0DC}"/>
                    </a:ext>
                  </a:extLst>
                </p:cNvPr>
                <p:cNvSpPr>
                  <a:spLocks noEditPoints="1"/>
                </p:cNvSpPr>
                <p:nvPr/>
              </p:nvSpPr>
              <p:spPr bwMode="auto">
                <a:xfrm>
                  <a:off x="5060" y="1845"/>
                  <a:ext cx="35" cy="13"/>
                </a:xfrm>
                <a:custGeom>
                  <a:avLst/>
                  <a:gdLst>
                    <a:gd name="T0" fmla="*/ 152 w 304"/>
                    <a:gd name="T1" fmla="*/ 0 h 118"/>
                    <a:gd name="T2" fmla="*/ 0 w 304"/>
                    <a:gd name="T3" fmla="*/ 118 h 118"/>
                    <a:gd name="T4" fmla="*/ 304 w 304"/>
                    <a:gd name="T5" fmla="*/ 118 h 118"/>
                    <a:gd name="T6" fmla="*/ 152 w 304"/>
                    <a:gd name="T7" fmla="*/ 0 h 118"/>
                    <a:gd name="T8" fmla="*/ 90 w 304"/>
                    <a:gd name="T9" fmla="*/ 79 h 118"/>
                    <a:gd name="T10" fmla="*/ 72 w 304"/>
                    <a:gd name="T11" fmla="*/ 61 h 118"/>
                    <a:gd name="T12" fmla="*/ 90 w 304"/>
                    <a:gd name="T13" fmla="*/ 43 h 118"/>
                    <a:gd name="T14" fmla="*/ 108 w 304"/>
                    <a:gd name="T15" fmla="*/ 61 h 118"/>
                    <a:gd name="T16" fmla="*/ 90 w 304"/>
                    <a:gd name="T17" fmla="*/ 79 h 118"/>
                    <a:gd name="T18" fmla="*/ 214 w 304"/>
                    <a:gd name="T19" fmla="*/ 79 h 118"/>
                    <a:gd name="T20" fmla="*/ 196 w 304"/>
                    <a:gd name="T21" fmla="*/ 61 h 118"/>
                    <a:gd name="T22" fmla="*/ 214 w 304"/>
                    <a:gd name="T23" fmla="*/ 43 h 118"/>
                    <a:gd name="T24" fmla="*/ 233 w 304"/>
                    <a:gd name="T25" fmla="*/ 61 h 118"/>
                    <a:gd name="T26" fmla="*/ 214 w 304"/>
                    <a:gd name="T27" fmla="*/ 7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4" h="118">
                      <a:moveTo>
                        <a:pt x="152" y="0"/>
                      </a:moveTo>
                      <a:cubicBezTo>
                        <a:pt x="68" y="0"/>
                        <a:pt x="0" y="53"/>
                        <a:pt x="0" y="118"/>
                      </a:cubicBezTo>
                      <a:cubicBezTo>
                        <a:pt x="304" y="118"/>
                        <a:pt x="304" y="118"/>
                        <a:pt x="304" y="118"/>
                      </a:cubicBezTo>
                      <a:cubicBezTo>
                        <a:pt x="304" y="53"/>
                        <a:pt x="236" y="0"/>
                        <a:pt x="152" y="0"/>
                      </a:cubicBezTo>
                      <a:close/>
                      <a:moveTo>
                        <a:pt x="90" y="79"/>
                      </a:moveTo>
                      <a:cubicBezTo>
                        <a:pt x="80" y="79"/>
                        <a:pt x="72" y="71"/>
                        <a:pt x="72" y="61"/>
                      </a:cubicBezTo>
                      <a:cubicBezTo>
                        <a:pt x="72" y="51"/>
                        <a:pt x="80" y="43"/>
                        <a:pt x="90" y="43"/>
                      </a:cubicBezTo>
                      <a:cubicBezTo>
                        <a:pt x="100" y="43"/>
                        <a:pt x="108" y="51"/>
                        <a:pt x="108" y="61"/>
                      </a:cubicBezTo>
                      <a:cubicBezTo>
                        <a:pt x="108" y="71"/>
                        <a:pt x="100" y="79"/>
                        <a:pt x="90" y="79"/>
                      </a:cubicBezTo>
                      <a:close/>
                      <a:moveTo>
                        <a:pt x="214" y="79"/>
                      </a:moveTo>
                      <a:cubicBezTo>
                        <a:pt x="204" y="79"/>
                        <a:pt x="196" y="71"/>
                        <a:pt x="196" y="61"/>
                      </a:cubicBezTo>
                      <a:cubicBezTo>
                        <a:pt x="196" y="51"/>
                        <a:pt x="204" y="43"/>
                        <a:pt x="214" y="43"/>
                      </a:cubicBezTo>
                      <a:cubicBezTo>
                        <a:pt x="224" y="43"/>
                        <a:pt x="233" y="51"/>
                        <a:pt x="233" y="61"/>
                      </a:cubicBezTo>
                      <a:cubicBezTo>
                        <a:pt x="233" y="71"/>
                        <a:pt x="224" y="79"/>
                        <a:pt x="214"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6" name="Freeform 37">
                  <a:extLst>
                    <a:ext uri="{FF2B5EF4-FFF2-40B4-BE49-F238E27FC236}">
                      <a16:creationId xmlns:a16="http://schemas.microsoft.com/office/drawing/2014/main" id="{576F3847-E389-4B72-8145-C7199205A2B8}"/>
                    </a:ext>
                  </a:extLst>
                </p:cNvPr>
                <p:cNvSpPr>
                  <a:spLocks/>
                </p:cNvSpPr>
                <p:nvPr/>
              </p:nvSpPr>
              <p:spPr bwMode="auto">
                <a:xfrm>
                  <a:off x="5064" y="1841"/>
                  <a:ext cx="10" cy="10"/>
                </a:xfrm>
                <a:custGeom>
                  <a:avLst/>
                  <a:gdLst>
                    <a:gd name="T0" fmla="*/ 79 w 85"/>
                    <a:gd name="T1" fmla="*/ 71 h 101"/>
                    <a:gd name="T2" fmla="*/ 40 w 85"/>
                    <a:gd name="T3" fmla="*/ 12 h 101"/>
                    <a:gd name="T4" fmla="*/ 12 w 85"/>
                    <a:gd name="T5" fmla="*/ 7 h 101"/>
                    <a:gd name="T6" fmla="*/ 6 w 85"/>
                    <a:gd name="T7" fmla="*/ 35 h 101"/>
                    <a:gd name="T8" fmla="*/ 42 w 85"/>
                    <a:gd name="T9" fmla="*/ 89 h 101"/>
                    <a:gd name="T10" fmla="*/ 53 w 85"/>
                    <a:gd name="T11" fmla="*/ 85 h 101"/>
                    <a:gd name="T12" fmla="*/ 71 w 85"/>
                    <a:gd name="T13" fmla="*/ 101 h 101"/>
                    <a:gd name="T14" fmla="*/ 73 w 85"/>
                    <a:gd name="T15" fmla="*/ 100 h 101"/>
                    <a:gd name="T16" fmla="*/ 79 w 85"/>
                    <a:gd name="T17" fmla="*/ 7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9" y="71"/>
                      </a:moveTo>
                      <a:cubicBezTo>
                        <a:pt x="40" y="12"/>
                        <a:pt x="40" y="12"/>
                        <a:pt x="40" y="12"/>
                      </a:cubicBezTo>
                      <a:cubicBezTo>
                        <a:pt x="34" y="3"/>
                        <a:pt x="21" y="0"/>
                        <a:pt x="12" y="7"/>
                      </a:cubicBezTo>
                      <a:cubicBezTo>
                        <a:pt x="3" y="13"/>
                        <a:pt x="0" y="25"/>
                        <a:pt x="6" y="35"/>
                      </a:cubicBezTo>
                      <a:cubicBezTo>
                        <a:pt x="42" y="89"/>
                        <a:pt x="42" y="89"/>
                        <a:pt x="42" y="89"/>
                      </a:cubicBezTo>
                      <a:cubicBezTo>
                        <a:pt x="45" y="86"/>
                        <a:pt x="49" y="85"/>
                        <a:pt x="53" y="85"/>
                      </a:cubicBezTo>
                      <a:cubicBezTo>
                        <a:pt x="63" y="85"/>
                        <a:pt x="70" y="92"/>
                        <a:pt x="71" y="101"/>
                      </a:cubicBezTo>
                      <a:cubicBezTo>
                        <a:pt x="72" y="100"/>
                        <a:pt x="73" y="100"/>
                        <a:pt x="73" y="100"/>
                      </a:cubicBezTo>
                      <a:cubicBezTo>
                        <a:pt x="82" y="93"/>
                        <a:pt x="85" y="81"/>
                        <a:pt x="79"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77" name="Freeform 38">
                  <a:extLst>
                    <a:ext uri="{FF2B5EF4-FFF2-40B4-BE49-F238E27FC236}">
                      <a16:creationId xmlns:a16="http://schemas.microsoft.com/office/drawing/2014/main" id="{4EA61D53-2468-46E4-A07B-9B3FE63AFB4B}"/>
                    </a:ext>
                  </a:extLst>
                </p:cNvPr>
                <p:cNvSpPr>
                  <a:spLocks/>
                </p:cNvSpPr>
                <p:nvPr/>
              </p:nvSpPr>
              <p:spPr bwMode="auto">
                <a:xfrm>
                  <a:off x="5081" y="1841"/>
                  <a:ext cx="10" cy="10"/>
                </a:xfrm>
                <a:custGeom>
                  <a:avLst/>
                  <a:gdLst>
                    <a:gd name="T0" fmla="*/ 73 w 85"/>
                    <a:gd name="T1" fmla="*/ 7 h 101"/>
                    <a:gd name="T2" fmla="*/ 44 w 85"/>
                    <a:gd name="T3" fmla="*/ 12 h 101"/>
                    <a:gd name="T4" fmla="*/ 6 w 85"/>
                    <a:gd name="T5" fmla="*/ 71 h 101"/>
                    <a:gd name="T6" fmla="*/ 12 w 85"/>
                    <a:gd name="T7" fmla="*/ 100 h 101"/>
                    <a:gd name="T8" fmla="*/ 13 w 85"/>
                    <a:gd name="T9" fmla="*/ 101 h 101"/>
                    <a:gd name="T10" fmla="*/ 31 w 85"/>
                    <a:gd name="T11" fmla="*/ 85 h 101"/>
                    <a:gd name="T12" fmla="*/ 43 w 85"/>
                    <a:gd name="T13" fmla="*/ 89 h 101"/>
                    <a:gd name="T14" fmla="*/ 78 w 85"/>
                    <a:gd name="T15" fmla="*/ 35 h 101"/>
                    <a:gd name="T16" fmla="*/ 73 w 85"/>
                    <a:gd name="T17" fmla="*/ 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101">
                      <a:moveTo>
                        <a:pt x="73" y="7"/>
                      </a:moveTo>
                      <a:cubicBezTo>
                        <a:pt x="63" y="0"/>
                        <a:pt x="51" y="3"/>
                        <a:pt x="44" y="12"/>
                      </a:cubicBezTo>
                      <a:cubicBezTo>
                        <a:pt x="6" y="71"/>
                        <a:pt x="6" y="71"/>
                        <a:pt x="6" y="71"/>
                      </a:cubicBezTo>
                      <a:cubicBezTo>
                        <a:pt x="0" y="81"/>
                        <a:pt x="2" y="93"/>
                        <a:pt x="12" y="100"/>
                      </a:cubicBezTo>
                      <a:cubicBezTo>
                        <a:pt x="12" y="100"/>
                        <a:pt x="13" y="100"/>
                        <a:pt x="13" y="101"/>
                      </a:cubicBezTo>
                      <a:cubicBezTo>
                        <a:pt x="15" y="92"/>
                        <a:pt x="22" y="85"/>
                        <a:pt x="31" y="85"/>
                      </a:cubicBezTo>
                      <a:cubicBezTo>
                        <a:pt x="36" y="85"/>
                        <a:pt x="40" y="86"/>
                        <a:pt x="43" y="89"/>
                      </a:cubicBezTo>
                      <a:cubicBezTo>
                        <a:pt x="78" y="35"/>
                        <a:pt x="78" y="35"/>
                        <a:pt x="78" y="35"/>
                      </a:cubicBezTo>
                      <a:cubicBezTo>
                        <a:pt x="85" y="25"/>
                        <a:pt x="82" y="13"/>
                        <a:pt x="73"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sp>
            <p:nvSpPr>
              <p:cNvPr id="766" name="CellPhone_E8EA">
                <a:extLst>
                  <a:ext uri="{FF2B5EF4-FFF2-40B4-BE49-F238E27FC236}">
                    <a16:creationId xmlns:a16="http://schemas.microsoft.com/office/drawing/2014/main" id="{149F0C04-82E5-462E-B452-DA0C074F89D2}"/>
                  </a:ext>
                </a:extLst>
              </p:cNvPr>
              <p:cNvSpPr>
                <a:spLocks noChangeAspect="1" noEditPoints="1"/>
              </p:cNvSpPr>
              <p:nvPr/>
            </p:nvSpPr>
            <p:spPr bwMode="auto">
              <a:xfrm>
                <a:off x="6490923" y="1610486"/>
                <a:ext cx="211864" cy="35304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4224"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cxnSp>
            <p:nvCxnSpPr>
              <p:cNvPr id="767" name="Straight Connector 766">
                <a:extLst>
                  <a:ext uri="{FF2B5EF4-FFF2-40B4-BE49-F238E27FC236}">
                    <a16:creationId xmlns:a16="http://schemas.microsoft.com/office/drawing/2014/main" id="{D812A799-72CE-4144-A864-38086FA09866}"/>
                  </a:ext>
                </a:extLst>
              </p:cNvPr>
              <p:cNvCxnSpPr>
                <a:cxnSpLocks/>
              </p:cNvCxnSpPr>
              <p:nvPr/>
            </p:nvCxnSpPr>
            <p:spPr>
              <a:xfrm>
                <a:off x="6573314" y="1916461"/>
                <a:ext cx="47081" cy="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B0FEA147-F116-4F84-95AE-16CFA8CBD721}"/>
                </a:ext>
              </a:extLst>
            </p:cNvPr>
            <p:cNvGrpSpPr/>
            <p:nvPr/>
          </p:nvGrpSpPr>
          <p:grpSpPr>
            <a:xfrm>
              <a:off x="463024" y="4882627"/>
              <a:ext cx="93897" cy="93896"/>
              <a:chOff x="-160990" y="5259439"/>
              <a:chExt cx="109394" cy="109393"/>
            </a:xfrm>
          </p:grpSpPr>
          <p:sp>
            <p:nvSpPr>
              <p:cNvPr id="782" name="Oval 781">
                <a:extLst>
                  <a:ext uri="{FF2B5EF4-FFF2-40B4-BE49-F238E27FC236}">
                    <a16:creationId xmlns:a16="http://schemas.microsoft.com/office/drawing/2014/main" id="{0869D1F2-31FA-4659-9EF2-5C6A42BF99FD}"/>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0" name="Commitments_EC4D">
                <a:extLst>
                  <a:ext uri="{FF2B5EF4-FFF2-40B4-BE49-F238E27FC236}">
                    <a16:creationId xmlns:a16="http://schemas.microsoft.com/office/drawing/2014/main" id="{42345435-4A2F-42D9-96FA-0AA969A9D87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87" name="Group 786">
              <a:extLst>
                <a:ext uri="{FF2B5EF4-FFF2-40B4-BE49-F238E27FC236}">
                  <a16:creationId xmlns:a16="http://schemas.microsoft.com/office/drawing/2014/main" id="{852FA37C-41DD-43B1-9F2A-B555B881A0D0}"/>
                </a:ext>
              </a:extLst>
            </p:cNvPr>
            <p:cNvGrpSpPr/>
            <p:nvPr/>
          </p:nvGrpSpPr>
          <p:grpSpPr>
            <a:xfrm>
              <a:off x="1316431" y="4878196"/>
              <a:ext cx="93897" cy="93896"/>
              <a:chOff x="-160990" y="5259439"/>
              <a:chExt cx="109394" cy="109393"/>
            </a:xfrm>
          </p:grpSpPr>
          <p:sp>
            <p:nvSpPr>
              <p:cNvPr id="788" name="Oval 787">
                <a:extLst>
                  <a:ext uri="{FF2B5EF4-FFF2-40B4-BE49-F238E27FC236}">
                    <a16:creationId xmlns:a16="http://schemas.microsoft.com/office/drawing/2014/main" id="{63722093-1935-4767-9D7E-1A3C083E44C8}"/>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89" name="Commitments_EC4D">
                <a:extLst>
                  <a:ext uri="{FF2B5EF4-FFF2-40B4-BE49-F238E27FC236}">
                    <a16:creationId xmlns:a16="http://schemas.microsoft.com/office/drawing/2014/main" id="{F82BB9F5-12A3-46D5-B827-49B7FEC5FD5A}"/>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grpSp>
          <p:nvGrpSpPr>
            <p:cNvPr id="790" name="Group 789">
              <a:extLst>
                <a:ext uri="{FF2B5EF4-FFF2-40B4-BE49-F238E27FC236}">
                  <a16:creationId xmlns:a16="http://schemas.microsoft.com/office/drawing/2014/main" id="{18215FC6-8557-4C37-AC84-94A9E90275BB}"/>
                </a:ext>
              </a:extLst>
            </p:cNvPr>
            <p:cNvGrpSpPr/>
            <p:nvPr/>
          </p:nvGrpSpPr>
          <p:grpSpPr>
            <a:xfrm>
              <a:off x="1492115" y="4797767"/>
              <a:ext cx="93897" cy="93896"/>
              <a:chOff x="-160990" y="5259439"/>
              <a:chExt cx="109394" cy="109393"/>
            </a:xfrm>
          </p:grpSpPr>
          <p:sp>
            <p:nvSpPr>
              <p:cNvPr id="791" name="Oval 790">
                <a:extLst>
                  <a:ext uri="{FF2B5EF4-FFF2-40B4-BE49-F238E27FC236}">
                    <a16:creationId xmlns:a16="http://schemas.microsoft.com/office/drawing/2014/main" id="{C60A5566-6142-4AEF-8022-CA44BD38A141}"/>
                  </a:ext>
                </a:extLst>
              </p:cNvPr>
              <p:cNvSpPr/>
              <p:nvPr/>
            </p:nvSpPr>
            <p:spPr bwMode="auto">
              <a:xfrm>
                <a:off x="-160990" y="5259439"/>
                <a:ext cx="109394" cy="109393"/>
              </a:xfrm>
              <a:prstGeom prst="ellipse">
                <a:avLst/>
              </a:prstGeom>
              <a:solidFill>
                <a:schemeClr val="bg1"/>
              </a:solid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2" name="Commitments_EC4D">
                <a:extLst>
                  <a:ext uri="{FF2B5EF4-FFF2-40B4-BE49-F238E27FC236}">
                    <a16:creationId xmlns:a16="http://schemas.microsoft.com/office/drawing/2014/main" id="{8E00346B-A41C-4D30-92FA-A3FD801CB46B}"/>
                  </a:ext>
                </a:extLst>
              </p:cNvPr>
              <p:cNvSpPr>
                <a:spLocks noChangeAspect="1" noEditPoints="1"/>
              </p:cNvSpPr>
              <p:nvPr/>
            </p:nvSpPr>
            <p:spPr bwMode="auto">
              <a:xfrm>
                <a:off x="-151210" y="5279589"/>
                <a:ext cx="89835" cy="69092"/>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6350" cap="sq">
                <a:solidFill>
                  <a:srgbClr val="505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kern="0">
                  <a:gradFill>
                    <a:gsLst>
                      <a:gs pos="0">
                        <a:srgbClr val="505050"/>
                      </a:gs>
                      <a:gs pos="100000">
                        <a:srgbClr val="505050"/>
                      </a:gs>
                    </a:gsLst>
                    <a:lin ang="5400000" scaled="1"/>
                  </a:gradFill>
                  <a:latin typeface="Segoe UI"/>
                </a:endParaRPr>
              </a:p>
            </p:txBody>
          </p:sp>
        </p:grpSp>
        <p:sp>
          <p:nvSpPr>
            <p:cNvPr id="664" name="Freeform 6">
              <a:extLst>
                <a:ext uri="{FF2B5EF4-FFF2-40B4-BE49-F238E27FC236}">
                  <a16:creationId xmlns:a16="http://schemas.microsoft.com/office/drawing/2014/main" id="{BB27BCD5-4B50-4C7D-A2BB-F4B272A0810A}"/>
                </a:ext>
              </a:extLst>
            </p:cNvPr>
            <p:cNvSpPr>
              <a:spLocks noEditPoints="1"/>
            </p:cNvSpPr>
            <p:nvPr/>
          </p:nvSpPr>
          <p:spPr bwMode="auto">
            <a:xfrm>
              <a:off x="1513972" y="4879327"/>
              <a:ext cx="86543" cy="85624"/>
            </a:xfrm>
            <a:custGeom>
              <a:avLst/>
              <a:gdLst>
                <a:gd name="T0" fmla="*/ 88 w 1374"/>
                <a:gd name="T1" fmla="*/ 1258 h 1620"/>
                <a:gd name="T2" fmla="*/ 40 w 1374"/>
                <a:gd name="T3" fmla="*/ 1324 h 1620"/>
                <a:gd name="T4" fmla="*/ 42 w 1374"/>
                <a:gd name="T5" fmla="*/ 1484 h 1620"/>
                <a:gd name="T6" fmla="*/ 386 w 1374"/>
                <a:gd name="T7" fmla="*/ 1572 h 1620"/>
                <a:gd name="T8" fmla="*/ 494 w 1374"/>
                <a:gd name="T9" fmla="*/ 1488 h 1620"/>
                <a:gd name="T10" fmla="*/ 266 w 1374"/>
                <a:gd name="T11" fmla="*/ 1124 h 1620"/>
                <a:gd name="T12" fmla="*/ 190 w 1374"/>
                <a:gd name="T13" fmla="*/ 1036 h 1620"/>
                <a:gd name="T14" fmla="*/ 364 w 1374"/>
                <a:gd name="T15" fmla="*/ 682 h 1620"/>
                <a:gd name="T16" fmla="*/ 452 w 1374"/>
                <a:gd name="T17" fmla="*/ 438 h 1620"/>
                <a:gd name="T18" fmla="*/ 478 w 1374"/>
                <a:gd name="T19" fmla="*/ 92 h 1620"/>
                <a:gd name="T20" fmla="*/ 656 w 1374"/>
                <a:gd name="T21" fmla="*/ 0 h 1620"/>
                <a:gd name="T22" fmla="*/ 922 w 1374"/>
                <a:gd name="T23" fmla="*/ 168 h 1620"/>
                <a:gd name="T24" fmla="*/ 978 w 1374"/>
                <a:gd name="T25" fmla="*/ 502 h 1620"/>
                <a:gd name="T26" fmla="*/ 1140 w 1374"/>
                <a:gd name="T27" fmla="*/ 750 h 1620"/>
                <a:gd name="T28" fmla="*/ 1224 w 1374"/>
                <a:gd name="T29" fmla="*/ 1120 h 1620"/>
                <a:gd name="T30" fmla="*/ 1078 w 1374"/>
                <a:gd name="T31" fmla="*/ 1242 h 1620"/>
                <a:gd name="T32" fmla="*/ 988 w 1374"/>
                <a:gd name="T33" fmla="*/ 1172 h 1620"/>
                <a:gd name="T34" fmla="*/ 932 w 1374"/>
                <a:gd name="T35" fmla="*/ 1222 h 1620"/>
                <a:gd name="T36" fmla="*/ 952 w 1374"/>
                <a:gd name="T37" fmla="*/ 1542 h 1620"/>
                <a:gd name="T38" fmla="*/ 1068 w 1374"/>
                <a:gd name="T39" fmla="*/ 1560 h 1620"/>
                <a:gd name="T40" fmla="*/ 1292 w 1374"/>
                <a:gd name="T41" fmla="*/ 1434 h 1620"/>
                <a:gd name="T42" fmla="*/ 1236 w 1374"/>
                <a:gd name="T43" fmla="*/ 1276 h 1620"/>
                <a:gd name="T44" fmla="*/ 1326 w 1374"/>
                <a:gd name="T45" fmla="*/ 1330 h 1620"/>
                <a:gd name="T46" fmla="*/ 1330 w 1374"/>
                <a:gd name="T47" fmla="*/ 1438 h 1620"/>
                <a:gd name="T48" fmla="*/ 1048 w 1374"/>
                <a:gd name="T49" fmla="*/ 1614 h 1620"/>
                <a:gd name="T50" fmla="*/ 900 w 1374"/>
                <a:gd name="T51" fmla="*/ 1570 h 1620"/>
                <a:gd name="T52" fmla="*/ 578 w 1374"/>
                <a:gd name="T53" fmla="*/ 1546 h 1620"/>
                <a:gd name="T54" fmla="*/ 356 w 1374"/>
                <a:gd name="T55" fmla="*/ 1606 h 1620"/>
                <a:gd name="T56" fmla="*/ 0 w 1374"/>
                <a:gd name="T57" fmla="*/ 1464 h 1620"/>
                <a:gd name="T58" fmla="*/ 14 w 1374"/>
                <a:gd name="T59" fmla="*/ 1256 h 1620"/>
                <a:gd name="T60" fmla="*/ 166 w 1374"/>
                <a:gd name="T61" fmla="*/ 1186 h 1620"/>
                <a:gd name="T62" fmla="*/ 438 w 1374"/>
                <a:gd name="T63" fmla="*/ 716 h 1620"/>
                <a:gd name="T64" fmla="*/ 358 w 1374"/>
                <a:gd name="T65" fmla="*/ 934 h 1620"/>
                <a:gd name="T66" fmla="*/ 288 w 1374"/>
                <a:gd name="T67" fmla="*/ 1036 h 1620"/>
                <a:gd name="T68" fmla="*/ 326 w 1374"/>
                <a:gd name="T69" fmla="*/ 1124 h 1620"/>
                <a:gd name="T70" fmla="*/ 520 w 1374"/>
                <a:gd name="T71" fmla="*/ 1354 h 1620"/>
                <a:gd name="T72" fmla="*/ 524 w 1374"/>
                <a:gd name="T73" fmla="*/ 1412 h 1620"/>
                <a:gd name="T74" fmla="*/ 790 w 1374"/>
                <a:gd name="T75" fmla="*/ 1418 h 1620"/>
                <a:gd name="T76" fmla="*/ 892 w 1374"/>
                <a:gd name="T77" fmla="*/ 1424 h 1620"/>
                <a:gd name="T78" fmla="*/ 914 w 1374"/>
                <a:gd name="T79" fmla="*/ 1402 h 1620"/>
                <a:gd name="T80" fmla="*/ 948 w 1374"/>
                <a:gd name="T81" fmla="*/ 1130 h 1620"/>
                <a:gd name="T82" fmla="*/ 976 w 1374"/>
                <a:gd name="T83" fmla="*/ 930 h 1620"/>
                <a:gd name="T84" fmla="*/ 842 w 1374"/>
                <a:gd name="T85" fmla="*/ 588 h 1620"/>
                <a:gd name="T86" fmla="*/ 820 w 1374"/>
                <a:gd name="T87" fmla="*/ 438 h 1620"/>
                <a:gd name="T88" fmla="*/ 700 w 1374"/>
                <a:gd name="T89" fmla="*/ 370 h 1620"/>
                <a:gd name="T90" fmla="*/ 744 w 1374"/>
                <a:gd name="T91" fmla="*/ 288 h 1620"/>
                <a:gd name="T92" fmla="*/ 802 w 1374"/>
                <a:gd name="T93" fmla="*/ 390 h 1620"/>
                <a:gd name="T94" fmla="*/ 786 w 1374"/>
                <a:gd name="T95" fmla="*/ 246 h 1620"/>
                <a:gd name="T96" fmla="*/ 674 w 1374"/>
                <a:gd name="T97" fmla="*/ 302 h 1620"/>
                <a:gd name="T98" fmla="*/ 538 w 1374"/>
                <a:gd name="T99" fmla="*/ 246 h 1620"/>
                <a:gd name="T100" fmla="*/ 494 w 1374"/>
                <a:gd name="T101" fmla="*/ 368 h 1620"/>
                <a:gd name="T102" fmla="*/ 508 w 1374"/>
                <a:gd name="T103" fmla="*/ 344 h 1620"/>
                <a:gd name="T104" fmla="*/ 558 w 1374"/>
                <a:gd name="T105" fmla="*/ 304 h 1620"/>
                <a:gd name="T106" fmla="*/ 510 w 1374"/>
                <a:gd name="T107" fmla="*/ 418 h 1620"/>
                <a:gd name="T108" fmla="*/ 576 w 1374"/>
                <a:gd name="T109" fmla="*/ 514 h 1620"/>
                <a:gd name="T110" fmla="*/ 792 w 1374"/>
                <a:gd name="T111" fmla="*/ 466 h 1620"/>
                <a:gd name="T112" fmla="*/ 570 w 1374"/>
                <a:gd name="T113" fmla="*/ 560 h 1620"/>
                <a:gd name="T114" fmla="*/ 762 w 1374"/>
                <a:gd name="T115" fmla="*/ 514 h 1620"/>
                <a:gd name="T116" fmla="*/ 568 w 1374"/>
                <a:gd name="T117" fmla="*/ 618 h 1620"/>
                <a:gd name="T118" fmla="*/ 1078 w 1374"/>
                <a:gd name="T119" fmla="*/ 892 h 1620"/>
                <a:gd name="T120" fmla="*/ 1072 w 1374"/>
                <a:gd name="T121" fmla="*/ 986 h 1620"/>
                <a:gd name="T122" fmla="*/ 870 w 1374"/>
                <a:gd name="T123" fmla="*/ 496 h 1620"/>
                <a:gd name="T124" fmla="*/ 924 w 1374"/>
                <a:gd name="T125" fmla="*/ 514 h 1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74" h="1620">
                  <a:moveTo>
                    <a:pt x="174" y="1170"/>
                  </a:moveTo>
                  <a:lnTo>
                    <a:pt x="174" y="1170"/>
                  </a:lnTo>
                  <a:lnTo>
                    <a:pt x="174" y="1188"/>
                  </a:lnTo>
                  <a:lnTo>
                    <a:pt x="172" y="1204"/>
                  </a:lnTo>
                  <a:lnTo>
                    <a:pt x="168" y="1218"/>
                  </a:lnTo>
                  <a:lnTo>
                    <a:pt x="162" y="1230"/>
                  </a:lnTo>
                  <a:lnTo>
                    <a:pt x="154" y="1238"/>
                  </a:lnTo>
                  <a:lnTo>
                    <a:pt x="142" y="1246"/>
                  </a:lnTo>
                  <a:lnTo>
                    <a:pt x="130" y="1252"/>
                  </a:lnTo>
                  <a:lnTo>
                    <a:pt x="114" y="1256"/>
                  </a:lnTo>
                  <a:lnTo>
                    <a:pt x="114" y="1256"/>
                  </a:lnTo>
                  <a:lnTo>
                    <a:pt x="88" y="1258"/>
                  </a:lnTo>
                  <a:lnTo>
                    <a:pt x="64" y="1258"/>
                  </a:lnTo>
                  <a:lnTo>
                    <a:pt x="64" y="1258"/>
                  </a:lnTo>
                  <a:lnTo>
                    <a:pt x="52" y="1260"/>
                  </a:lnTo>
                  <a:lnTo>
                    <a:pt x="42" y="1262"/>
                  </a:lnTo>
                  <a:lnTo>
                    <a:pt x="34" y="1266"/>
                  </a:lnTo>
                  <a:lnTo>
                    <a:pt x="28" y="1272"/>
                  </a:lnTo>
                  <a:lnTo>
                    <a:pt x="26" y="1278"/>
                  </a:lnTo>
                  <a:lnTo>
                    <a:pt x="24" y="1286"/>
                  </a:lnTo>
                  <a:lnTo>
                    <a:pt x="26" y="1294"/>
                  </a:lnTo>
                  <a:lnTo>
                    <a:pt x="30" y="1304"/>
                  </a:lnTo>
                  <a:lnTo>
                    <a:pt x="30" y="1304"/>
                  </a:lnTo>
                  <a:lnTo>
                    <a:pt x="40" y="1324"/>
                  </a:lnTo>
                  <a:lnTo>
                    <a:pt x="46" y="1342"/>
                  </a:lnTo>
                  <a:lnTo>
                    <a:pt x="50" y="1360"/>
                  </a:lnTo>
                  <a:lnTo>
                    <a:pt x="52" y="1378"/>
                  </a:lnTo>
                  <a:lnTo>
                    <a:pt x="52" y="1396"/>
                  </a:lnTo>
                  <a:lnTo>
                    <a:pt x="48" y="1416"/>
                  </a:lnTo>
                  <a:lnTo>
                    <a:pt x="42" y="1434"/>
                  </a:lnTo>
                  <a:lnTo>
                    <a:pt x="32" y="1452"/>
                  </a:lnTo>
                  <a:lnTo>
                    <a:pt x="32" y="1452"/>
                  </a:lnTo>
                  <a:lnTo>
                    <a:pt x="32" y="1456"/>
                  </a:lnTo>
                  <a:lnTo>
                    <a:pt x="32" y="1460"/>
                  </a:lnTo>
                  <a:lnTo>
                    <a:pt x="36" y="1472"/>
                  </a:lnTo>
                  <a:lnTo>
                    <a:pt x="42" y="1484"/>
                  </a:lnTo>
                  <a:lnTo>
                    <a:pt x="50" y="1492"/>
                  </a:lnTo>
                  <a:lnTo>
                    <a:pt x="50" y="1492"/>
                  </a:lnTo>
                  <a:lnTo>
                    <a:pt x="60" y="1498"/>
                  </a:lnTo>
                  <a:lnTo>
                    <a:pt x="72" y="1500"/>
                  </a:lnTo>
                  <a:lnTo>
                    <a:pt x="98" y="1506"/>
                  </a:lnTo>
                  <a:lnTo>
                    <a:pt x="98" y="1506"/>
                  </a:lnTo>
                  <a:lnTo>
                    <a:pt x="216" y="1536"/>
                  </a:lnTo>
                  <a:lnTo>
                    <a:pt x="276" y="1550"/>
                  </a:lnTo>
                  <a:lnTo>
                    <a:pt x="336" y="1564"/>
                  </a:lnTo>
                  <a:lnTo>
                    <a:pt x="336" y="1564"/>
                  </a:lnTo>
                  <a:lnTo>
                    <a:pt x="360" y="1568"/>
                  </a:lnTo>
                  <a:lnTo>
                    <a:pt x="386" y="1572"/>
                  </a:lnTo>
                  <a:lnTo>
                    <a:pt x="412" y="1572"/>
                  </a:lnTo>
                  <a:lnTo>
                    <a:pt x="438" y="1570"/>
                  </a:lnTo>
                  <a:lnTo>
                    <a:pt x="438" y="1570"/>
                  </a:lnTo>
                  <a:lnTo>
                    <a:pt x="452" y="1566"/>
                  </a:lnTo>
                  <a:lnTo>
                    <a:pt x="464" y="1560"/>
                  </a:lnTo>
                  <a:lnTo>
                    <a:pt x="476" y="1552"/>
                  </a:lnTo>
                  <a:lnTo>
                    <a:pt x="484" y="1542"/>
                  </a:lnTo>
                  <a:lnTo>
                    <a:pt x="490" y="1532"/>
                  </a:lnTo>
                  <a:lnTo>
                    <a:pt x="494" y="1518"/>
                  </a:lnTo>
                  <a:lnTo>
                    <a:pt x="494" y="1504"/>
                  </a:lnTo>
                  <a:lnTo>
                    <a:pt x="494" y="1488"/>
                  </a:lnTo>
                  <a:lnTo>
                    <a:pt x="494" y="1488"/>
                  </a:lnTo>
                  <a:lnTo>
                    <a:pt x="490" y="1468"/>
                  </a:lnTo>
                  <a:lnTo>
                    <a:pt x="486" y="1448"/>
                  </a:lnTo>
                  <a:lnTo>
                    <a:pt x="480" y="1430"/>
                  </a:lnTo>
                  <a:lnTo>
                    <a:pt x="472" y="1412"/>
                  </a:lnTo>
                  <a:lnTo>
                    <a:pt x="472" y="1412"/>
                  </a:lnTo>
                  <a:lnTo>
                    <a:pt x="386" y="1284"/>
                  </a:lnTo>
                  <a:lnTo>
                    <a:pt x="344" y="1220"/>
                  </a:lnTo>
                  <a:lnTo>
                    <a:pt x="298" y="1158"/>
                  </a:lnTo>
                  <a:lnTo>
                    <a:pt x="298" y="1158"/>
                  </a:lnTo>
                  <a:lnTo>
                    <a:pt x="290" y="1146"/>
                  </a:lnTo>
                  <a:lnTo>
                    <a:pt x="278" y="1134"/>
                  </a:lnTo>
                  <a:lnTo>
                    <a:pt x="266" y="1124"/>
                  </a:lnTo>
                  <a:lnTo>
                    <a:pt x="254" y="1118"/>
                  </a:lnTo>
                  <a:lnTo>
                    <a:pt x="240" y="1114"/>
                  </a:lnTo>
                  <a:lnTo>
                    <a:pt x="224" y="1112"/>
                  </a:lnTo>
                  <a:lnTo>
                    <a:pt x="208" y="1116"/>
                  </a:lnTo>
                  <a:lnTo>
                    <a:pt x="190" y="1122"/>
                  </a:lnTo>
                  <a:lnTo>
                    <a:pt x="190" y="1122"/>
                  </a:lnTo>
                  <a:lnTo>
                    <a:pt x="186" y="1108"/>
                  </a:lnTo>
                  <a:lnTo>
                    <a:pt x="184" y="1092"/>
                  </a:lnTo>
                  <a:lnTo>
                    <a:pt x="184" y="1078"/>
                  </a:lnTo>
                  <a:lnTo>
                    <a:pt x="184" y="1064"/>
                  </a:lnTo>
                  <a:lnTo>
                    <a:pt x="186" y="1050"/>
                  </a:lnTo>
                  <a:lnTo>
                    <a:pt x="190" y="1036"/>
                  </a:lnTo>
                  <a:lnTo>
                    <a:pt x="200" y="1008"/>
                  </a:lnTo>
                  <a:lnTo>
                    <a:pt x="200" y="1008"/>
                  </a:lnTo>
                  <a:lnTo>
                    <a:pt x="232" y="940"/>
                  </a:lnTo>
                  <a:lnTo>
                    <a:pt x="248" y="906"/>
                  </a:lnTo>
                  <a:lnTo>
                    <a:pt x="262" y="870"/>
                  </a:lnTo>
                  <a:lnTo>
                    <a:pt x="262" y="870"/>
                  </a:lnTo>
                  <a:lnTo>
                    <a:pt x="280" y="820"/>
                  </a:lnTo>
                  <a:lnTo>
                    <a:pt x="304" y="772"/>
                  </a:lnTo>
                  <a:lnTo>
                    <a:pt x="316" y="748"/>
                  </a:lnTo>
                  <a:lnTo>
                    <a:pt x="332" y="726"/>
                  </a:lnTo>
                  <a:lnTo>
                    <a:pt x="348" y="704"/>
                  </a:lnTo>
                  <a:lnTo>
                    <a:pt x="364" y="682"/>
                  </a:lnTo>
                  <a:lnTo>
                    <a:pt x="364" y="682"/>
                  </a:lnTo>
                  <a:lnTo>
                    <a:pt x="378" y="666"/>
                  </a:lnTo>
                  <a:lnTo>
                    <a:pt x="390" y="650"/>
                  </a:lnTo>
                  <a:lnTo>
                    <a:pt x="390" y="650"/>
                  </a:lnTo>
                  <a:lnTo>
                    <a:pt x="406" y="628"/>
                  </a:lnTo>
                  <a:lnTo>
                    <a:pt x="422" y="604"/>
                  </a:lnTo>
                  <a:lnTo>
                    <a:pt x="434" y="578"/>
                  </a:lnTo>
                  <a:lnTo>
                    <a:pt x="444" y="552"/>
                  </a:lnTo>
                  <a:lnTo>
                    <a:pt x="452" y="526"/>
                  </a:lnTo>
                  <a:lnTo>
                    <a:pt x="456" y="498"/>
                  </a:lnTo>
                  <a:lnTo>
                    <a:pt x="456" y="468"/>
                  </a:lnTo>
                  <a:lnTo>
                    <a:pt x="452" y="438"/>
                  </a:lnTo>
                  <a:lnTo>
                    <a:pt x="452" y="438"/>
                  </a:lnTo>
                  <a:lnTo>
                    <a:pt x="448" y="406"/>
                  </a:lnTo>
                  <a:lnTo>
                    <a:pt x="446" y="374"/>
                  </a:lnTo>
                  <a:lnTo>
                    <a:pt x="444" y="310"/>
                  </a:lnTo>
                  <a:lnTo>
                    <a:pt x="446" y="246"/>
                  </a:lnTo>
                  <a:lnTo>
                    <a:pt x="450" y="182"/>
                  </a:lnTo>
                  <a:lnTo>
                    <a:pt x="450" y="182"/>
                  </a:lnTo>
                  <a:lnTo>
                    <a:pt x="452" y="162"/>
                  </a:lnTo>
                  <a:lnTo>
                    <a:pt x="456" y="144"/>
                  </a:lnTo>
                  <a:lnTo>
                    <a:pt x="462" y="124"/>
                  </a:lnTo>
                  <a:lnTo>
                    <a:pt x="470" y="108"/>
                  </a:lnTo>
                  <a:lnTo>
                    <a:pt x="478" y="92"/>
                  </a:lnTo>
                  <a:lnTo>
                    <a:pt x="488" y="76"/>
                  </a:lnTo>
                  <a:lnTo>
                    <a:pt x="500" y="62"/>
                  </a:lnTo>
                  <a:lnTo>
                    <a:pt x="514" y="50"/>
                  </a:lnTo>
                  <a:lnTo>
                    <a:pt x="528" y="40"/>
                  </a:lnTo>
                  <a:lnTo>
                    <a:pt x="544" y="30"/>
                  </a:lnTo>
                  <a:lnTo>
                    <a:pt x="560" y="20"/>
                  </a:lnTo>
                  <a:lnTo>
                    <a:pt x="578" y="14"/>
                  </a:lnTo>
                  <a:lnTo>
                    <a:pt x="596" y="8"/>
                  </a:lnTo>
                  <a:lnTo>
                    <a:pt x="614" y="4"/>
                  </a:lnTo>
                  <a:lnTo>
                    <a:pt x="634" y="2"/>
                  </a:lnTo>
                  <a:lnTo>
                    <a:pt x="656" y="0"/>
                  </a:lnTo>
                  <a:lnTo>
                    <a:pt x="656" y="0"/>
                  </a:lnTo>
                  <a:lnTo>
                    <a:pt x="686" y="2"/>
                  </a:lnTo>
                  <a:lnTo>
                    <a:pt x="718" y="6"/>
                  </a:lnTo>
                  <a:lnTo>
                    <a:pt x="746" y="12"/>
                  </a:lnTo>
                  <a:lnTo>
                    <a:pt x="772" y="20"/>
                  </a:lnTo>
                  <a:lnTo>
                    <a:pt x="798" y="32"/>
                  </a:lnTo>
                  <a:lnTo>
                    <a:pt x="822" y="46"/>
                  </a:lnTo>
                  <a:lnTo>
                    <a:pt x="844" y="60"/>
                  </a:lnTo>
                  <a:lnTo>
                    <a:pt x="864" y="78"/>
                  </a:lnTo>
                  <a:lnTo>
                    <a:pt x="882" y="98"/>
                  </a:lnTo>
                  <a:lnTo>
                    <a:pt x="898" y="120"/>
                  </a:lnTo>
                  <a:lnTo>
                    <a:pt x="910" y="144"/>
                  </a:lnTo>
                  <a:lnTo>
                    <a:pt x="922" y="168"/>
                  </a:lnTo>
                  <a:lnTo>
                    <a:pt x="930" y="196"/>
                  </a:lnTo>
                  <a:lnTo>
                    <a:pt x="938" y="224"/>
                  </a:lnTo>
                  <a:lnTo>
                    <a:pt x="940" y="254"/>
                  </a:lnTo>
                  <a:lnTo>
                    <a:pt x="942" y="286"/>
                  </a:lnTo>
                  <a:lnTo>
                    <a:pt x="942" y="286"/>
                  </a:lnTo>
                  <a:lnTo>
                    <a:pt x="944" y="344"/>
                  </a:lnTo>
                  <a:lnTo>
                    <a:pt x="946" y="370"/>
                  </a:lnTo>
                  <a:lnTo>
                    <a:pt x="950" y="398"/>
                  </a:lnTo>
                  <a:lnTo>
                    <a:pt x="956" y="426"/>
                  </a:lnTo>
                  <a:lnTo>
                    <a:pt x="962" y="452"/>
                  </a:lnTo>
                  <a:lnTo>
                    <a:pt x="968" y="478"/>
                  </a:lnTo>
                  <a:lnTo>
                    <a:pt x="978" y="502"/>
                  </a:lnTo>
                  <a:lnTo>
                    <a:pt x="988" y="528"/>
                  </a:lnTo>
                  <a:lnTo>
                    <a:pt x="998" y="552"/>
                  </a:lnTo>
                  <a:lnTo>
                    <a:pt x="1012" y="576"/>
                  </a:lnTo>
                  <a:lnTo>
                    <a:pt x="1024" y="600"/>
                  </a:lnTo>
                  <a:lnTo>
                    <a:pt x="1040" y="622"/>
                  </a:lnTo>
                  <a:lnTo>
                    <a:pt x="1056" y="646"/>
                  </a:lnTo>
                  <a:lnTo>
                    <a:pt x="1074" y="668"/>
                  </a:lnTo>
                  <a:lnTo>
                    <a:pt x="1094" y="690"/>
                  </a:lnTo>
                  <a:lnTo>
                    <a:pt x="1094" y="690"/>
                  </a:lnTo>
                  <a:lnTo>
                    <a:pt x="1110" y="710"/>
                  </a:lnTo>
                  <a:lnTo>
                    <a:pt x="1126" y="730"/>
                  </a:lnTo>
                  <a:lnTo>
                    <a:pt x="1140" y="750"/>
                  </a:lnTo>
                  <a:lnTo>
                    <a:pt x="1152" y="772"/>
                  </a:lnTo>
                  <a:lnTo>
                    <a:pt x="1176" y="814"/>
                  </a:lnTo>
                  <a:lnTo>
                    <a:pt x="1196" y="860"/>
                  </a:lnTo>
                  <a:lnTo>
                    <a:pt x="1212" y="908"/>
                  </a:lnTo>
                  <a:lnTo>
                    <a:pt x="1224" y="956"/>
                  </a:lnTo>
                  <a:lnTo>
                    <a:pt x="1232" y="1006"/>
                  </a:lnTo>
                  <a:lnTo>
                    <a:pt x="1236" y="1056"/>
                  </a:lnTo>
                  <a:lnTo>
                    <a:pt x="1236" y="1056"/>
                  </a:lnTo>
                  <a:lnTo>
                    <a:pt x="1236" y="1072"/>
                  </a:lnTo>
                  <a:lnTo>
                    <a:pt x="1234" y="1088"/>
                  </a:lnTo>
                  <a:lnTo>
                    <a:pt x="1230" y="1104"/>
                  </a:lnTo>
                  <a:lnTo>
                    <a:pt x="1224" y="1120"/>
                  </a:lnTo>
                  <a:lnTo>
                    <a:pt x="1218" y="1134"/>
                  </a:lnTo>
                  <a:lnTo>
                    <a:pt x="1208" y="1150"/>
                  </a:lnTo>
                  <a:lnTo>
                    <a:pt x="1198" y="1164"/>
                  </a:lnTo>
                  <a:lnTo>
                    <a:pt x="1188" y="1178"/>
                  </a:lnTo>
                  <a:lnTo>
                    <a:pt x="1176" y="1192"/>
                  </a:lnTo>
                  <a:lnTo>
                    <a:pt x="1162" y="1204"/>
                  </a:lnTo>
                  <a:lnTo>
                    <a:pt x="1148" y="1214"/>
                  </a:lnTo>
                  <a:lnTo>
                    <a:pt x="1134" y="1222"/>
                  </a:lnTo>
                  <a:lnTo>
                    <a:pt x="1120" y="1230"/>
                  </a:lnTo>
                  <a:lnTo>
                    <a:pt x="1106" y="1236"/>
                  </a:lnTo>
                  <a:lnTo>
                    <a:pt x="1092" y="1240"/>
                  </a:lnTo>
                  <a:lnTo>
                    <a:pt x="1078" y="1242"/>
                  </a:lnTo>
                  <a:lnTo>
                    <a:pt x="1078" y="1242"/>
                  </a:lnTo>
                  <a:lnTo>
                    <a:pt x="1066" y="1242"/>
                  </a:lnTo>
                  <a:lnTo>
                    <a:pt x="1054" y="1240"/>
                  </a:lnTo>
                  <a:lnTo>
                    <a:pt x="1042" y="1236"/>
                  </a:lnTo>
                  <a:lnTo>
                    <a:pt x="1032" y="1232"/>
                  </a:lnTo>
                  <a:lnTo>
                    <a:pt x="1022" y="1226"/>
                  </a:lnTo>
                  <a:lnTo>
                    <a:pt x="1014" y="1218"/>
                  </a:lnTo>
                  <a:lnTo>
                    <a:pt x="1008" y="1208"/>
                  </a:lnTo>
                  <a:lnTo>
                    <a:pt x="1000" y="1196"/>
                  </a:lnTo>
                  <a:lnTo>
                    <a:pt x="1000" y="1196"/>
                  </a:lnTo>
                  <a:lnTo>
                    <a:pt x="994" y="1184"/>
                  </a:lnTo>
                  <a:lnTo>
                    <a:pt x="988" y="1172"/>
                  </a:lnTo>
                  <a:lnTo>
                    <a:pt x="988" y="1172"/>
                  </a:lnTo>
                  <a:lnTo>
                    <a:pt x="972" y="1158"/>
                  </a:lnTo>
                  <a:lnTo>
                    <a:pt x="964" y="1152"/>
                  </a:lnTo>
                  <a:lnTo>
                    <a:pt x="958" y="1152"/>
                  </a:lnTo>
                  <a:lnTo>
                    <a:pt x="958" y="1152"/>
                  </a:lnTo>
                  <a:lnTo>
                    <a:pt x="950" y="1154"/>
                  </a:lnTo>
                  <a:lnTo>
                    <a:pt x="942" y="1162"/>
                  </a:lnTo>
                  <a:lnTo>
                    <a:pt x="936" y="1170"/>
                  </a:lnTo>
                  <a:lnTo>
                    <a:pt x="934" y="1180"/>
                  </a:lnTo>
                  <a:lnTo>
                    <a:pt x="934" y="1180"/>
                  </a:lnTo>
                  <a:lnTo>
                    <a:pt x="932" y="1200"/>
                  </a:lnTo>
                  <a:lnTo>
                    <a:pt x="932" y="1222"/>
                  </a:lnTo>
                  <a:lnTo>
                    <a:pt x="932" y="1266"/>
                  </a:lnTo>
                  <a:lnTo>
                    <a:pt x="932" y="1266"/>
                  </a:lnTo>
                  <a:lnTo>
                    <a:pt x="940" y="1432"/>
                  </a:lnTo>
                  <a:lnTo>
                    <a:pt x="940" y="1432"/>
                  </a:lnTo>
                  <a:lnTo>
                    <a:pt x="938" y="1456"/>
                  </a:lnTo>
                  <a:lnTo>
                    <a:pt x="936" y="1480"/>
                  </a:lnTo>
                  <a:lnTo>
                    <a:pt x="936" y="1480"/>
                  </a:lnTo>
                  <a:lnTo>
                    <a:pt x="936" y="1494"/>
                  </a:lnTo>
                  <a:lnTo>
                    <a:pt x="938" y="1508"/>
                  </a:lnTo>
                  <a:lnTo>
                    <a:pt x="942" y="1520"/>
                  </a:lnTo>
                  <a:lnTo>
                    <a:pt x="946" y="1532"/>
                  </a:lnTo>
                  <a:lnTo>
                    <a:pt x="952" y="1542"/>
                  </a:lnTo>
                  <a:lnTo>
                    <a:pt x="960" y="1550"/>
                  </a:lnTo>
                  <a:lnTo>
                    <a:pt x="966" y="1558"/>
                  </a:lnTo>
                  <a:lnTo>
                    <a:pt x="976" y="1564"/>
                  </a:lnTo>
                  <a:lnTo>
                    <a:pt x="986" y="1570"/>
                  </a:lnTo>
                  <a:lnTo>
                    <a:pt x="996" y="1572"/>
                  </a:lnTo>
                  <a:lnTo>
                    <a:pt x="1006" y="1574"/>
                  </a:lnTo>
                  <a:lnTo>
                    <a:pt x="1018" y="1574"/>
                  </a:lnTo>
                  <a:lnTo>
                    <a:pt x="1030" y="1574"/>
                  </a:lnTo>
                  <a:lnTo>
                    <a:pt x="1042" y="1570"/>
                  </a:lnTo>
                  <a:lnTo>
                    <a:pt x="1056" y="1566"/>
                  </a:lnTo>
                  <a:lnTo>
                    <a:pt x="1068" y="1560"/>
                  </a:lnTo>
                  <a:lnTo>
                    <a:pt x="1068" y="1560"/>
                  </a:lnTo>
                  <a:lnTo>
                    <a:pt x="1082" y="1552"/>
                  </a:lnTo>
                  <a:lnTo>
                    <a:pt x="1092" y="1544"/>
                  </a:lnTo>
                  <a:lnTo>
                    <a:pt x="1092" y="1544"/>
                  </a:lnTo>
                  <a:lnTo>
                    <a:pt x="1114" y="1526"/>
                  </a:lnTo>
                  <a:lnTo>
                    <a:pt x="1136" y="1510"/>
                  </a:lnTo>
                  <a:lnTo>
                    <a:pt x="1158" y="1496"/>
                  </a:lnTo>
                  <a:lnTo>
                    <a:pt x="1182" y="1482"/>
                  </a:lnTo>
                  <a:lnTo>
                    <a:pt x="1206" y="1470"/>
                  </a:lnTo>
                  <a:lnTo>
                    <a:pt x="1232" y="1458"/>
                  </a:lnTo>
                  <a:lnTo>
                    <a:pt x="1282" y="1438"/>
                  </a:lnTo>
                  <a:lnTo>
                    <a:pt x="1282" y="1438"/>
                  </a:lnTo>
                  <a:lnTo>
                    <a:pt x="1292" y="1434"/>
                  </a:lnTo>
                  <a:lnTo>
                    <a:pt x="1302" y="1428"/>
                  </a:lnTo>
                  <a:lnTo>
                    <a:pt x="1320" y="1416"/>
                  </a:lnTo>
                  <a:lnTo>
                    <a:pt x="1354" y="1386"/>
                  </a:lnTo>
                  <a:lnTo>
                    <a:pt x="1354" y="1386"/>
                  </a:lnTo>
                  <a:lnTo>
                    <a:pt x="1320" y="1360"/>
                  </a:lnTo>
                  <a:lnTo>
                    <a:pt x="1304" y="1348"/>
                  </a:lnTo>
                  <a:lnTo>
                    <a:pt x="1286" y="1336"/>
                  </a:lnTo>
                  <a:lnTo>
                    <a:pt x="1286" y="1336"/>
                  </a:lnTo>
                  <a:lnTo>
                    <a:pt x="1270" y="1326"/>
                  </a:lnTo>
                  <a:lnTo>
                    <a:pt x="1254" y="1312"/>
                  </a:lnTo>
                  <a:lnTo>
                    <a:pt x="1244" y="1296"/>
                  </a:lnTo>
                  <a:lnTo>
                    <a:pt x="1236" y="1276"/>
                  </a:lnTo>
                  <a:lnTo>
                    <a:pt x="1232" y="1256"/>
                  </a:lnTo>
                  <a:lnTo>
                    <a:pt x="1230" y="1232"/>
                  </a:lnTo>
                  <a:lnTo>
                    <a:pt x="1234" y="1208"/>
                  </a:lnTo>
                  <a:lnTo>
                    <a:pt x="1242" y="1182"/>
                  </a:lnTo>
                  <a:lnTo>
                    <a:pt x="1242" y="1182"/>
                  </a:lnTo>
                  <a:lnTo>
                    <a:pt x="1244" y="1210"/>
                  </a:lnTo>
                  <a:lnTo>
                    <a:pt x="1252" y="1236"/>
                  </a:lnTo>
                  <a:lnTo>
                    <a:pt x="1260" y="1260"/>
                  </a:lnTo>
                  <a:lnTo>
                    <a:pt x="1274" y="1280"/>
                  </a:lnTo>
                  <a:lnTo>
                    <a:pt x="1288" y="1298"/>
                  </a:lnTo>
                  <a:lnTo>
                    <a:pt x="1306" y="1316"/>
                  </a:lnTo>
                  <a:lnTo>
                    <a:pt x="1326" y="1330"/>
                  </a:lnTo>
                  <a:lnTo>
                    <a:pt x="1348" y="1344"/>
                  </a:lnTo>
                  <a:lnTo>
                    <a:pt x="1348" y="1344"/>
                  </a:lnTo>
                  <a:lnTo>
                    <a:pt x="1360" y="1352"/>
                  </a:lnTo>
                  <a:lnTo>
                    <a:pt x="1368" y="1360"/>
                  </a:lnTo>
                  <a:lnTo>
                    <a:pt x="1374" y="1370"/>
                  </a:lnTo>
                  <a:lnTo>
                    <a:pt x="1374" y="1382"/>
                  </a:lnTo>
                  <a:lnTo>
                    <a:pt x="1374" y="1392"/>
                  </a:lnTo>
                  <a:lnTo>
                    <a:pt x="1368" y="1404"/>
                  </a:lnTo>
                  <a:lnTo>
                    <a:pt x="1360" y="1414"/>
                  </a:lnTo>
                  <a:lnTo>
                    <a:pt x="1350" y="1424"/>
                  </a:lnTo>
                  <a:lnTo>
                    <a:pt x="1350" y="1424"/>
                  </a:lnTo>
                  <a:lnTo>
                    <a:pt x="1330" y="1438"/>
                  </a:lnTo>
                  <a:lnTo>
                    <a:pt x="1310" y="1450"/>
                  </a:lnTo>
                  <a:lnTo>
                    <a:pt x="1288" y="1462"/>
                  </a:lnTo>
                  <a:lnTo>
                    <a:pt x="1268" y="1474"/>
                  </a:lnTo>
                  <a:lnTo>
                    <a:pt x="1268" y="1474"/>
                  </a:lnTo>
                  <a:lnTo>
                    <a:pt x="1182" y="1528"/>
                  </a:lnTo>
                  <a:lnTo>
                    <a:pt x="1140" y="1558"/>
                  </a:lnTo>
                  <a:lnTo>
                    <a:pt x="1100" y="1588"/>
                  </a:lnTo>
                  <a:lnTo>
                    <a:pt x="1100" y="1588"/>
                  </a:lnTo>
                  <a:lnTo>
                    <a:pt x="1088" y="1596"/>
                  </a:lnTo>
                  <a:lnTo>
                    <a:pt x="1074" y="1602"/>
                  </a:lnTo>
                  <a:lnTo>
                    <a:pt x="1062" y="1608"/>
                  </a:lnTo>
                  <a:lnTo>
                    <a:pt x="1048" y="1614"/>
                  </a:lnTo>
                  <a:lnTo>
                    <a:pt x="1036" y="1616"/>
                  </a:lnTo>
                  <a:lnTo>
                    <a:pt x="1022" y="1618"/>
                  </a:lnTo>
                  <a:lnTo>
                    <a:pt x="1008" y="1620"/>
                  </a:lnTo>
                  <a:lnTo>
                    <a:pt x="996" y="1618"/>
                  </a:lnTo>
                  <a:lnTo>
                    <a:pt x="982" y="1616"/>
                  </a:lnTo>
                  <a:lnTo>
                    <a:pt x="968" y="1614"/>
                  </a:lnTo>
                  <a:lnTo>
                    <a:pt x="956" y="1610"/>
                  </a:lnTo>
                  <a:lnTo>
                    <a:pt x="944" y="1604"/>
                  </a:lnTo>
                  <a:lnTo>
                    <a:pt x="932" y="1598"/>
                  </a:lnTo>
                  <a:lnTo>
                    <a:pt x="920" y="1590"/>
                  </a:lnTo>
                  <a:lnTo>
                    <a:pt x="910" y="1580"/>
                  </a:lnTo>
                  <a:lnTo>
                    <a:pt x="900" y="1570"/>
                  </a:lnTo>
                  <a:lnTo>
                    <a:pt x="900" y="1570"/>
                  </a:lnTo>
                  <a:lnTo>
                    <a:pt x="888" y="1558"/>
                  </a:lnTo>
                  <a:lnTo>
                    <a:pt x="872" y="1548"/>
                  </a:lnTo>
                  <a:lnTo>
                    <a:pt x="854" y="1540"/>
                  </a:lnTo>
                  <a:lnTo>
                    <a:pt x="838" y="1538"/>
                  </a:lnTo>
                  <a:lnTo>
                    <a:pt x="838" y="1538"/>
                  </a:lnTo>
                  <a:lnTo>
                    <a:pt x="780" y="1536"/>
                  </a:lnTo>
                  <a:lnTo>
                    <a:pt x="724" y="1534"/>
                  </a:lnTo>
                  <a:lnTo>
                    <a:pt x="666" y="1536"/>
                  </a:lnTo>
                  <a:lnTo>
                    <a:pt x="610" y="1540"/>
                  </a:lnTo>
                  <a:lnTo>
                    <a:pt x="610" y="1540"/>
                  </a:lnTo>
                  <a:lnTo>
                    <a:pt x="578" y="1546"/>
                  </a:lnTo>
                  <a:lnTo>
                    <a:pt x="546" y="1556"/>
                  </a:lnTo>
                  <a:lnTo>
                    <a:pt x="516" y="1570"/>
                  </a:lnTo>
                  <a:lnTo>
                    <a:pt x="488" y="1584"/>
                  </a:lnTo>
                  <a:lnTo>
                    <a:pt x="488" y="1584"/>
                  </a:lnTo>
                  <a:lnTo>
                    <a:pt x="472" y="1594"/>
                  </a:lnTo>
                  <a:lnTo>
                    <a:pt x="456" y="1602"/>
                  </a:lnTo>
                  <a:lnTo>
                    <a:pt x="440" y="1608"/>
                  </a:lnTo>
                  <a:lnTo>
                    <a:pt x="424" y="1610"/>
                  </a:lnTo>
                  <a:lnTo>
                    <a:pt x="408" y="1612"/>
                  </a:lnTo>
                  <a:lnTo>
                    <a:pt x="392" y="1612"/>
                  </a:lnTo>
                  <a:lnTo>
                    <a:pt x="374" y="1610"/>
                  </a:lnTo>
                  <a:lnTo>
                    <a:pt x="356" y="1606"/>
                  </a:lnTo>
                  <a:lnTo>
                    <a:pt x="356" y="1606"/>
                  </a:lnTo>
                  <a:lnTo>
                    <a:pt x="214" y="1566"/>
                  </a:lnTo>
                  <a:lnTo>
                    <a:pt x="72" y="1530"/>
                  </a:lnTo>
                  <a:lnTo>
                    <a:pt x="72" y="1530"/>
                  </a:lnTo>
                  <a:lnTo>
                    <a:pt x="46" y="1522"/>
                  </a:lnTo>
                  <a:lnTo>
                    <a:pt x="28" y="1514"/>
                  </a:lnTo>
                  <a:lnTo>
                    <a:pt x="14" y="1506"/>
                  </a:lnTo>
                  <a:lnTo>
                    <a:pt x="8" y="1500"/>
                  </a:lnTo>
                  <a:lnTo>
                    <a:pt x="4" y="1494"/>
                  </a:lnTo>
                  <a:lnTo>
                    <a:pt x="2" y="1488"/>
                  </a:lnTo>
                  <a:lnTo>
                    <a:pt x="0" y="1480"/>
                  </a:lnTo>
                  <a:lnTo>
                    <a:pt x="0" y="1464"/>
                  </a:lnTo>
                  <a:lnTo>
                    <a:pt x="4" y="1444"/>
                  </a:lnTo>
                  <a:lnTo>
                    <a:pt x="10" y="1420"/>
                  </a:lnTo>
                  <a:lnTo>
                    <a:pt x="10" y="1420"/>
                  </a:lnTo>
                  <a:lnTo>
                    <a:pt x="16" y="1396"/>
                  </a:lnTo>
                  <a:lnTo>
                    <a:pt x="18" y="1370"/>
                  </a:lnTo>
                  <a:lnTo>
                    <a:pt x="16" y="1344"/>
                  </a:lnTo>
                  <a:lnTo>
                    <a:pt x="12" y="1318"/>
                  </a:lnTo>
                  <a:lnTo>
                    <a:pt x="12" y="1318"/>
                  </a:lnTo>
                  <a:lnTo>
                    <a:pt x="10" y="1298"/>
                  </a:lnTo>
                  <a:lnTo>
                    <a:pt x="8" y="1280"/>
                  </a:lnTo>
                  <a:lnTo>
                    <a:pt x="10" y="1266"/>
                  </a:lnTo>
                  <a:lnTo>
                    <a:pt x="14" y="1256"/>
                  </a:lnTo>
                  <a:lnTo>
                    <a:pt x="22" y="1248"/>
                  </a:lnTo>
                  <a:lnTo>
                    <a:pt x="34" y="1242"/>
                  </a:lnTo>
                  <a:lnTo>
                    <a:pt x="50" y="1240"/>
                  </a:lnTo>
                  <a:lnTo>
                    <a:pt x="72" y="1238"/>
                  </a:lnTo>
                  <a:lnTo>
                    <a:pt x="72" y="1238"/>
                  </a:lnTo>
                  <a:lnTo>
                    <a:pt x="88" y="1236"/>
                  </a:lnTo>
                  <a:lnTo>
                    <a:pt x="104" y="1232"/>
                  </a:lnTo>
                  <a:lnTo>
                    <a:pt x="118" y="1226"/>
                  </a:lnTo>
                  <a:lnTo>
                    <a:pt x="132" y="1220"/>
                  </a:lnTo>
                  <a:lnTo>
                    <a:pt x="144" y="1210"/>
                  </a:lnTo>
                  <a:lnTo>
                    <a:pt x="156" y="1200"/>
                  </a:lnTo>
                  <a:lnTo>
                    <a:pt x="166" y="1186"/>
                  </a:lnTo>
                  <a:lnTo>
                    <a:pt x="174" y="1170"/>
                  </a:lnTo>
                  <a:lnTo>
                    <a:pt x="174" y="1170"/>
                  </a:lnTo>
                  <a:close/>
                  <a:moveTo>
                    <a:pt x="504" y="546"/>
                  </a:moveTo>
                  <a:lnTo>
                    <a:pt x="504" y="546"/>
                  </a:lnTo>
                  <a:lnTo>
                    <a:pt x="488" y="588"/>
                  </a:lnTo>
                  <a:lnTo>
                    <a:pt x="470" y="626"/>
                  </a:lnTo>
                  <a:lnTo>
                    <a:pt x="470" y="626"/>
                  </a:lnTo>
                  <a:lnTo>
                    <a:pt x="456" y="656"/>
                  </a:lnTo>
                  <a:lnTo>
                    <a:pt x="450" y="670"/>
                  </a:lnTo>
                  <a:lnTo>
                    <a:pt x="444" y="686"/>
                  </a:lnTo>
                  <a:lnTo>
                    <a:pt x="440" y="700"/>
                  </a:lnTo>
                  <a:lnTo>
                    <a:pt x="438" y="716"/>
                  </a:lnTo>
                  <a:lnTo>
                    <a:pt x="438" y="734"/>
                  </a:lnTo>
                  <a:lnTo>
                    <a:pt x="442" y="750"/>
                  </a:lnTo>
                  <a:lnTo>
                    <a:pt x="442" y="750"/>
                  </a:lnTo>
                  <a:lnTo>
                    <a:pt x="442" y="756"/>
                  </a:lnTo>
                  <a:lnTo>
                    <a:pt x="442" y="760"/>
                  </a:lnTo>
                  <a:lnTo>
                    <a:pt x="434" y="772"/>
                  </a:lnTo>
                  <a:lnTo>
                    <a:pt x="434" y="772"/>
                  </a:lnTo>
                  <a:lnTo>
                    <a:pt x="414" y="802"/>
                  </a:lnTo>
                  <a:lnTo>
                    <a:pt x="396" y="834"/>
                  </a:lnTo>
                  <a:lnTo>
                    <a:pt x="380" y="866"/>
                  </a:lnTo>
                  <a:lnTo>
                    <a:pt x="368" y="900"/>
                  </a:lnTo>
                  <a:lnTo>
                    <a:pt x="358" y="934"/>
                  </a:lnTo>
                  <a:lnTo>
                    <a:pt x="350" y="970"/>
                  </a:lnTo>
                  <a:lnTo>
                    <a:pt x="346" y="1006"/>
                  </a:lnTo>
                  <a:lnTo>
                    <a:pt x="346" y="1044"/>
                  </a:lnTo>
                  <a:lnTo>
                    <a:pt x="346" y="1044"/>
                  </a:lnTo>
                  <a:lnTo>
                    <a:pt x="346" y="1056"/>
                  </a:lnTo>
                  <a:lnTo>
                    <a:pt x="344" y="1070"/>
                  </a:lnTo>
                  <a:lnTo>
                    <a:pt x="338" y="1104"/>
                  </a:lnTo>
                  <a:lnTo>
                    <a:pt x="338" y="1104"/>
                  </a:lnTo>
                  <a:lnTo>
                    <a:pt x="318" y="1088"/>
                  </a:lnTo>
                  <a:lnTo>
                    <a:pt x="304" y="1072"/>
                  </a:lnTo>
                  <a:lnTo>
                    <a:pt x="296" y="1054"/>
                  </a:lnTo>
                  <a:lnTo>
                    <a:pt x="288" y="1036"/>
                  </a:lnTo>
                  <a:lnTo>
                    <a:pt x="284" y="1018"/>
                  </a:lnTo>
                  <a:lnTo>
                    <a:pt x="282" y="998"/>
                  </a:lnTo>
                  <a:lnTo>
                    <a:pt x="278" y="962"/>
                  </a:lnTo>
                  <a:lnTo>
                    <a:pt x="278" y="962"/>
                  </a:lnTo>
                  <a:lnTo>
                    <a:pt x="274" y="986"/>
                  </a:lnTo>
                  <a:lnTo>
                    <a:pt x="274" y="1008"/>
                  </a:lnTo>
                  <a:lnTo>
                    <a:pt x="274" y="1030"/>
                  </a:lnTo>
                  <a:lnTo>
                    <a:pt x="278" y="1050"/>
                  </a:lnTo>
                  <a:lnTo>
                    <a:pt x="284" y="1070"/>
                  </a:lnTo>
                  <a:lnTo>
                    <a:pt x="294" y="1090"/>
                  </a:lnTo>
                  <a:lnTo>
                    <a:pt x="308" y="1108"/>
                  </a:lnTo>
                  <a:lnTo>
                    <a:pt x="326" y="1124"/>
                  </a:lnTo>
                  <a:lnTo>
                    <a:pt x="326" y="1124"/>
                  </a:lnTo>
                  <a:lnTo>
                    <a:pt x="406" y="1192"/>
                  </a:lnTo>
                  <a:lnTo>
                    <a:pt x="488" y="1260"/>
                  </a:lnTo>
                  <a:lnTo>
                    <a:pt x="488" y="1260"/>
                  </a:lnTo>
                  <a:lnTo>
                    <a:pt x="506" y="1278"/>
                  </a:lnTo>
                  <a:lnTo>
                    <a:pt x="520" y="1294"/>
                  </a:lnTo>
                  <a:lnTo>
                    <a:pt x="528" y="1310"/>
                  </a:lnTo>
                  <a:lnTo>
                    <a:pt x="530" y="1318"/>
                  </a:lnTo>
                  <a:lnTo>
                    <a:pt x="532" y="1324"/>
                  </a:lnTo>
                  <a:lnTo>
                    <a:pt x="530" y="1332"/>
                  </a:lnTo>
                  <a:lnTo>
                    <a:pt x="528" y="1340"/>
                  </a:lnTo>
                  <a:lnTo>
                    <a:pt x="520" y="1354"/>
                  </a:lnTo>
                  <a:lnTo>
                    <a:pt x="506" y="1368"/>
                  </a:lnTo>
                  <a:lnTo>
                    <a:pt x="486" y="1382"/>
                  </a:lnTo>
                  <a:lnTo>
                    <a:pt x="486" y="1382"/>
                  </a:lnTo>
                  <a:lnTo>
                    <a:pt x="546" y="1518"/>
                  </a:lnTo>
                  <a:lnTo>
                    <a:pt x="546" y="1518"/>
                  </a:lnTo>
                  <a:lnTo>
                    <a:pt x="552" y="1504"/>
                  </a:lnTo>
                  <a:lnTo>
                    <a:pt x="554" y="1490"/>
                  </a:lnTo>
                  <a:lnTo>
                    <a:pt x="552" y="1478"/>
                  </a:lnTo>
                  <a:lnTo>
                    <a:pt x="548" y="1464"/>
                  </a:lnTo>
                  <a:lnTo>
                    <a:pt x="534" y="1438"/>
                  </a:lnTo>
                  <a:lnTo>
                    <a:pt x="528" y="1426"/>
                  </a:lnTo>
                  <a:lnTo>
                    <a:pt x="524" y="1412"/>
                  </a:lnTo>
                  <a:lnTo>
                    <a:pt x="524" y="1412"/>
                  </a:lnTo>
                  <a:lnTo>
                    <a:pt x="570" y="1428"/>
                  </a:lnTo>
                  <a:lnTo>
                    <a:pt x="594" y="1434"/>
                  </a:lnTo>
                  <a:lnTo>
                    <a:pt x="618" y="1440"/>
                  </a:lnTo>
                  <a:lnTo>
                    <a:pt x="642" y="1444"/>
                  </a:lnTo>
                  <a:lnTo>
                    <a:pt x="666" y="1446"/>
                  </a:lnTo>
                  <a:lnTo>
                    <a:pt x="692" y="1446"/>
                  </a:lnTo>
                  <a:lnTo>
                    <a:pt x="718" y="1442"/>
                  </a:lnTo>
                  <a:lnTo>
                    <a:pt x="718" y="1442"/>
                  </a:lnTo>
                  <a:lnTo>
                    <a:pt x="744" y="1436"/>
                  </a:lnTo>
                  <a:lnTo>
                    <a:pt x="768" y="1428"/>
                  </a:lnTo>
                  <a:lnTo>
                    <a:pt x="790" y="1418"/>
                  </a:lnTo>
                  <a:lnTo>
                    <a:pt x="812" y="1404"/>
                  </a:lnTo>
                  <a:lnTo>
                    <a:pt x="832" y="1390"/>
                  </a:lnTo>
                  <a:lnTo>
                    <a:pt x="852" y="1372"/>
                  </a:lnTo>
                  <a:lnTo>
                    <a:pt x="870" y="1354"/>
                  </a:lnTo>
                  <a:lnTo>
                    <a:pt x="886" y="1330"/>
                  </a:lnTo>
                  <a:lnTo>
                    <a:pt x="886" y="1330"/>
                  </a:lnTo>
                  <a:lnTo>
                    <a:pt x="892" y="1344"/>
                  </a:lnTo>
                  <a:lnTo>
                    <a:pt x="896" y="1356"/>
                  </a:lnTo>
                  <a:lnTo>
                    <a:pt x="898" y="1368"/>
                  </a:lnTo>
                  <a:lnTo>
                    <a:pt x="898" y="1380"/>
                  </a:lnTo>
                  <a:lnTo>
                    <a:pt x="896" y="1402"/>
                  </a:lnTo>
                  <a:lnTo>
                    <a:pt x="892" y="1424"/>
                  </a:lnTo>
                  <a:lnTo>
                    <a:pt x="886" y="1446"/>
                  </a:lnTo>
                  <a:lnTo>
                    <a:pt x="882" y="1468"/>
                  </a:lnTo>
                  <a:lnTo>
                    <a:pt x="882" y="1480"/>
                  </a:lnTo>
                  <a:lnTo>
                    <a:pt x="882" y="1490"/>
                  </a:lnTo>
                  <a:lnTo>
                    <a:pt x="884" y="1502"/>
                  </a:lnTo>
                  <a:lnTo>
                    <a:pt x="886" y="1512"/>
                  </a:lnTo>
                  <a:lnTo>
                    <a:pt x="886" y="1512"/>
                  </a:lnTo>
                  <a:lnTo>
                    <a:pt x="896" y="1486"/>
                  </a:lnTo>
                  <a:lnTo>
                    <a:pt x="904" y="1458"/>
                  </a:lnTo>
                  <a:lnTo>
                    <a:pt x="910" y="1430"/>
                  </a:lnTo>
                  <a:lnTo>
                    <a:pt x="914" y="1402"/>
                  </a:lnTo>
                  <a:lnTo>
                    <a:pt x="914" y="1402"/>
                  </a:lnTo>
                  <a:lnTo>
                    <a:pt x="912" y="1356"/>
                  </a:lnTo>
                  <a:lnTo>
                    <a:pt x="910" y="1310"/>
                  </a:lnTo>
                  <a:lnTo>
                    <a:pt x="908" y="1266"/>
                  </a:lnTo>
                  <a:lnTo>
                    <a:pt x="908" y="1220"/>
                  </a:lnTo>
                  <a:lnTo>
                    <a:pt x="908" y="1220"/>
                  </a:lnTo>
                  <a:lnTo>
                    <a:pt x="910" y="1200"/>
                  </a:lnTo>
                  <a:lnTo>
                    <a:pt x="912" y="1182"/>
                  </a:lnTo>
                  <a:lnTo>
                    <a:pt x="918" y="1164"/>
                  </a:lnTo>
                  <a:lnTo>
                    <a:pt x="924" y="1156"/>
                  </a:lnTo>
                  <a:lnTo>
                    <a:pt x="928" y="1150"/>
                  </a:lnTo>
                  <a:lnTo>
                    <a:pt x="928" y="1150"/>
                  </a:lnTo>
                  <a:lnTo>
                    <a:pt x="948" y="1130"/>
                  </a:lnTo>
                  <a:lnTo>
                    <a:pt x="970" y="1112"/>
                  </a:lnTo>
                  <a:lnTo>
                    <a:pt x="1006" y="1084"/>
                  </a:lnTo>
                  <a:lnTo>
                    <a:pt x="1006" y="1084"/>
                  </a:lnTo>
                  <a:lnTo>
                    <a:pt x="998" y="1066"/>
                  </a:lnTo>
                  <a:lnTo>
                    <a:pt x="988" y="1048"/>
                  </a:lnTo>
                  <a:lnTo>
                    <a:pt x="982" y="1030"/>
                  </a:lnTo>
                  <a:lnTo>
                    <a:pt x="980" y="1022"/>
                  </a:lnTo>
                  <a:lnTo>
                    <a:pt x="980" y="1014"/>
                  </a:lnTo>
                  <a:lnTo>
                    <a:pt x="980" y="1014"/>
                  </a:lnTo>
                  <a:lnTo>
                    <a:pt x="982" y="986"/>
                  </a:lnTo>
                  <a:lnTo>
                    <a:pt x="980" y="958"/>
                  </a:lnTo>
                  <a:lnTo>
                    <a:pt x="976" y="930"/>
                  </a:lnTo>
                  <a:lnTo>
                    <a:pt x="972" y="904"/>
                  </a:lnTo>
                  <a:lnTo>
                    <a:pt x="966" y="878"/>
                  </a:lnTo>
                  <a:lnTo>
                    <a:pt x="958" y="852"/>
                  </a:lnTo>
                  <a:lnTo>
                    <a:pt x="938" y="800"/>
                  </a:lnTo>
                  <a:lnTo>
                    <a:pt x="916" y="750"/>
                  </a:lnTo>
                  <a:lnTo>
                    <a:pt x="894" y="702"/>
                  </a:lnTo>
                  <a:lnTo>
                    <a:pt x="870" y="652"/>
                  </a:lnTo>
                  <a:lnTo>
                    <a:pt x="850" y="602"/>
                  </a:lnTo>
                  <a:lnTo>
                    <a:pt x="850" y="602"/>
                  </a:lnTo>
                  <a:lnTo>
                    <a:pt x="846" y="594"/>
                  </a:lnTo>
                  <a:lnTo>
                    <a:pt x="842" y="588"/>
                  </a:lnTo>
                  <a:lnTo>
                    <a:pt x="842" y="588"/>
                  </a:lnTo>
                  <a:lnTo>
                    <a:pt x="832" y="574"/>
                  </a:lnTo>
                  <a:lnTo>
                    <a:pt x="822" y="560"/>
                  </a:lnTo>
                  <a:lnTo>
                    <a:pt x="816" y="546"/>
                  </a:lnTo>
                  <a:lnTo>
                    <a:pt x="812" y="530"/>
                  </a:lnTo>
                  <a:lnTo>
                    <a:pt x="810" y="514"/>
                  </a:lnTo>
                  <a:lnTo>
                    <a:pt x="810" y="498"/>
                  </a:lnTo>
                  <a:lnTo>
                    <a:pt x="812" y="482"/>
                  </a:lnTo>
                  <a:lnTo>
                    <a:pt x="816" y="466"/>
                  </a:lnTo>
                  <a:lnTo>
                    <a:pt x="816" y="466"/>
                  </a:lnTo>
                  <a:lnTo>
                    <a:pt x="820" y="456"/>
                  </a:lnTo>
                  <a:lnTo>
                    <a:pt x="820" y="446"/>
                  </a:lnTo>
                  <a:lnTo>
                    <a:pt x="820" y="438"/>
                  </a:lnTo>
                  <a:lnTo>
                    <a:pt x="816" y="432"/>
                  </a:lnTo>
                  <a:lnTo>
                    <a:pt x="812" y="426"/>
                  </a:lnTo>
                  <a:lnTo>
                    <a:pt x="804" y="420"/>
                  </a:lnTo>
                  <a:lnTo>
                    <a:pt x="796" y="416"/>
                  </a:lnTo>
                  <a:lnTo>
                    <a:pt x="786" y="412"/>
                  </a:lnTo>
                  <a:lnTo>
                    <a:pt x="786" y="412"/>
                  </a:lnTo>
                  <a:lnTo>
                    <a:pt x="768" y="406"/>
                  </a:lnTo>
                  <a:lnTo>
                    <a:pt x="750" y="400"/>
                  </a:lnTo>
                  <a:lnTo>
                    <a:pt x="716" y="382"/>
                  </a:lnTo>
                  <a:lnTo>
                    <a:pt x="716" y="382"/>
                  </a:lnTo>
                  <a:lnTo>
                    <a:pt x="708" y="376"/>
                  </a:lnTo>
                  <a:lnTo>
                    <a:pt x="700" y="370"/>
                  </a:lnTo>
                  <a:lnTo>
                    <a:pt x="696" y="362"/>
                  </a:lnTo>
                  <a:lnTo>
                    <a:pt x="696" y="354"/>
                  </a:lnTo>
                  <a:lnTo>
                    <a:pt x="696" y="344"/>
                  </a:lnTo>
                  <a:lnTo>
                    <a:pt x="696" y="336"/>
                  </a:lnTo>
                  <a:lnTo>
                    <a:pt x="702" y="320"/>
                  </a:lnTo>
                  <a:lnTo>
                    <a:pt x="702" y="320"/>
                  </a:lnTo>
                  <a:lnTo>
                    <a:pt x="710" y="308"/>
                  </a:lnTo>
                  <a:lnTo>
                    <a:pt x="720" y="298"/>
                  </a:lnTo>
                  <a:lnTo>
                    <a:pt x="732" y="290"/>
                  </a:lnTo>
                  <a:lnTo>
                    <a:pt x="738" y="288"/>
                  </a:lnTo>
                  <a:lnTo>
                    <a:pt x="744" y="288"/>
                  </a:lnTo>
                  <a:lnTo>
                    <a:pt x="744" y="288"/>
                  </a:lnTo>
                  <a:lnTo>
                    <a:pt x="750" y="290"/>
                  </a:lnTo>
                  <a:lnTo>
                    <a:pt x="756" y="292"/>
                  </a:lnTo>
                  <a:lnTo>
                    <a:pt x="768" y="302"/>
                  </a:lnTo>
                  <a:lnTo>
                    <a:pt x="778" y="312"/>
                  </a:lnTo>
                  <a:lnTo>
                    <a:pt x="786" y="326"/>
                  </a:lnTo>
                  <a:lnTo>
                    <a:pt x="786" y="326"/>
                  </a:lnTo>
                  <a:lnTo>
                    <a:pt x="790" y="340"/>
                  </a:lnTo>
                  <a:lnTo>
                    <a:pt x="790" y="354"/>
                  </a:lnTo>
                  <a:lnTo>
                    <a:pt x="788" y="388"/>
                  </a:lnTo>
                  <a:lnTo>
                    <a:pt x="788" y="388"/>
                  </a:lnTo>
                  <a:lnTo>
                    <a:pt x="796" y="390"/>
                  </a:lnTo>
                  <a:lnTo>
                    <a:pt x="802" y="390"/>
                  </a:lnTo>
                  <a:lnTo>
                    <a:pt x="808" y="388"/>
                  </a:lnTo>
                  <a:lnTo>
                    <a:pt x="814" y="386"/>
                  </a:lnTo>
                  <a:lnTo>
                    <a:pt x="818" y="382"/>
                  </a:lnTo>
                  <a:lnTo>
                    <a:pt x="820" y="376"/>
                  </a:lnTo>
                  <a:lnTo>
                    <a:pt x="824" y="362"/>
                  </a:lnTo>
                  <a:lnTo>
                    <a:pt x="824" y="362"/>
                  </a:lnTo>
                  <a:lnTo>
                    <a:pt x="824" y="338"/>
                  </a:lnTo>
                  <a:lnTo>
                    <a:pt x="822" y="316"/>
                  </a:lnTo>
                  <a:lnTo>
                    <a:pt x="818" y="294"/>
                  </a:lnTo>
                  <a:lnTo>
                    <a:pt x="810" y="276"/>
                  </a:lnTo>
                  <a:lnTo>
                    <a:pt x="798" y="260"/>
                  </a:lnTo>
                  <a:lnTo>
                    <a:pt x="786" y="246"/>
                  </a:lnTo>
                  <a:lnTo>
                    <a:pt x="770" y="238"/>
                  </a:lnTo>
                  <a:lnTo>
                    <a:pt x="762" y="236"/>
                  </a:lnTo>
                  <a:lnTo>
                    <a:pt x="754" y="234"/>
                  </a:lnTo>
                  <a:lnTo>
                    <a:pt x="754" y="234"/>
                  </a:lnTo>
                  <a:lnTo>
                    <a:pt x="738" y="234"/>
                  </a:lnTo>
                  <a:lnTo>
                    <a:pt x="722" y="236"/>
                  </a:lnTo>
                  <a:lnTo>
                    <a:pt x="708" y="240"/>
                  </a:lnTo>
                  <a:lnTo>
                    <a:pt x="702" y="244"/>
                  </a:lnTo>
                  <a:lnTo>
                    <a:pt x="700" y="248"/>
                  </a:lnTo>
                  <a:lnTo>
                    <a:pt x="700" y="248"/>
                  </a:lnTo>
                  <a:lnTo>
                    <a:pt x="686" y="274"/>
                  </a:lnTo>
                  <a:lnTo>
                    <a:pt x="674" y="302"/>
                  </a:lnTo>
                  <a:lnTo>
                    <a:pt x="652" y="358"/>
                  </a:lnTo>
                  <a:lnTo>
                    <a:pt x="652" y="358"/>
                  </a:lnTo>
                  <a:lnTo>
                    <a:pt x="602" y="354"/>
                  </a:lnTo>
                  <a:lnTo>
                    <a:pt x="602" y="354"/>
                  </a:lnTo>
                  <a:lnTo>
                    <a:pt x="592" y="310"/>
                  </a:lnTo>
                  <a:lnTo>
                    <a:pt x="586" y="290"/>
                  </a:lnTo>
                  <a:lnTo>
                    <a:pt x="578" y="272"/>
                  </a:lnTo>
                  <a:lnTo>
                    <a:pt x="578" y="272"/>
                  </a:lnTo>
                  <a:lnTo>
                    <a:pt x="574" y="266"/>
                  </a:lnTo>
                  <a:lnTo>
                    <a:pt x="568" y="260"/>
                  </a:lnTo>
                  <a:lnTo>
                    <a:pt x="552" y="252"/>
                  </a:lnTo>
                  <a:lnTo>
                    <a:pt x="538" y="246"/>
                  </a:lnTo>
                  <a:lnTo>
                    <a:pt x="532" y="244"/>
                  </a:lnTo>
                  <a:lnTo>
                    <a:pt x="530" y="244"/>
                  </a:lnTo>
                  <a:lnTo>
                    <a:pt x="530" y="244"/>
                  </a:lnTo>
                  <a:lnTo>
                    <a:pt x="518" y="260"/>
                  </a:lnTo>
                  <a:lnTo>
                    <a:pt x="506" y="278"/>
                  </a:lnTo>
                  <a:lnTo>
                    <a:pt x="496" y="296"/>
                  </a:lnTo>
                  <a:lnTo>
                    <a:pt x="492" y="314"/>
                  </a:lnTo>
                  <a:lnTo>
                    <a:pt x="492" y="314"/>
                  </a:lnTo>
                  <a:lnTo>
                    <a:pt x="488" y="336"/>
                  </a:lnTo>
                  <a:lnTo>
                    <a:pt x="488" y="346"/>
                  </a:lnTo>
                  <a:lnTo>
                    <a:pt x="490" y="356"/>
                  </a:lnTo>
                  <a:lnTo>
                    <a:pt x="494" y="368"/>
                  </a:lnTo>
                  <a:lnTo>
                    <a:pt x="500" y="376"/>
                  </a:lnTo>
                  <a:lnTo>
                    <a:pt x="508" y="384"/>
                  </a:lnTo>
                  <a:lnTo>
                    <a:pt x="520" y="392"/>
                  </a:lnTo>
                  <a:lnTo>
                    <a:pt x="520" y="392"/>
                  </a:lnTo>
                  <a:lnTo>
                    <a:pt x="522" y="390"/>
                  </a:lnTo>
                  <a:lnTo>
                    <a:pt x="528" y="386"/>
                  </a:lnTo>
                  <a:lnTo>
                    <a:pt x="528" y="386"/>
                  </a:lnTo>
                  <a:lnTo>
                    <a:pt x="516" y="372"/>
                  </a:lnTo>
                  <a:lnTo>
                    <a:pt x="512" y="366"/>
                  </a:lnTo>
                  <a:lnTo>
                    <a:pt x="510" y="358"/>
                  </a:lnTo>
                  <a:lnTo>
                    <a:pt x="510" y="358"/>
                  </a:lnTo>
                  <a:lnTo>
                    <a:pt x="508" y="344"/>
                  </a:lnTo>
                  <a:lnTo>
                    <a:pt x="510" y="328"/>
                  </a:lnTo>
                  <a:lnTo>
                    <a:pt x="512" y="314"/>
                  </a:lnTo>
                  <a:lnTo>
                    <a:pt x="516" y="298"/>
                  </a:lnTo>
                  <a:lnTo>
                    <a:pt x="516" y="298"/>
                  </a:lnTo>
                  <a:lnTo>
                    <a:pt x="518" y="296"/>
                  </a:lnTo>
                  <a:lnTo>
                    <a:pt x="522" y="294"/>
                  </a:lnTo>
                  <a:lnTo>
                    <a:pt x="532" y="292"/>
                  </a:lnTo>
                  <a:lnTo>
                    <a:pt x="542" y="290"/>
                  </a:lnTo>
                  <a:lnTo>
                    <a:pt x="546" y="290"/>
                  </a:lnTo>
                  <a:lnTo>
                    <a:pt x="550" y="292"/>
                  </a:lnTo>
                  <a:lnTo>
                    <a:pt x="550" y="292"/>
                  </a:lnTo>
                  <a:lnTo>
                    <a:pt x="558" y="304"/>
                  </a:lnTo>
                  <a:lnTo>
                    <a:pt x="564" y="318"/>
                  </a:lnTo>
                  <a:lnTo>
                    <a:pt x="570" y="332"/>
                  </a:lnTo>
                  <a:lnTo>
                    <a:pt x="574" y="346"/>
                  </a:lnTo>
                  <a:lnTo>
                    <a:pt x="574" y="346"/>
                  </a:lnTo>
                  <a:lnTo>
                    <a:pt x="574" y="354"/>
                  </a:lnTo>
                  <a:lnTo>
                    <a:pt x="570" y="360"/>
                  </a:lnTo>
                  <a:lnTo>
                    <a:pt x="560" y="374"/>
                  </a:lnTo>
                  <a:lnTo>
                    <a:pt x="560" y="374"/>
                  </a:lnTo>
                  <a:lnTo>
                    <a:pt x="534" y="396"/>
                  </a:lnTo>
                  <a:lnTo>
                    <a:pt x="522" y="406"/>
                  </a:lnTo>
                  <a:lnTo>
                    <a:pt x="510" y="418"/>
                  </a:lnTo>
                  <a:lnTo>
                    <a:pt x="510" y="418"/>
                  </a:lnTo>
                  <a:lnTo>
                    <a:pt x="504" y="428"/>
                  </a:lnTo>
                  <a:lnTo>
                    <a:pt x="498" y="440"/>
                  </a:lnTo>
                  <a:lnTo>
                    <a:pt x="494" y="450"/>
                  </a:lnTo>
                  <a:lnTo>
                    <a:pt x="494" y="454"/>
                  </a:lnTo>
                  <a:lnTo>
                    <a:pt x="494" y="456"/>
                  </a:lnTo>
                  <a:lnTo>
                    <a:pt x="494" y="456"/>
                  </a:lnTo>
                  <a:lnTo>
                    <a:pt x="514" y="476"/>
                  </a:lnTo>
                  <a:lnTo>
                    <a:pt x="526" y="488"/>
                  </a:lnTo>
                  <a:lnTo>
                    <a:pt x="536" y="496"/>
                  </a:lnTo>
                  <a:lnTo>
                    <a:pt x="548" y="504"/>
                  </a:lnTo>
                  <a:lnTo>
                    <a:pt x="562" y="510"/>
                  </a:lnTo>
                  <a:lnTo>
                    <a:pt x="576" y="514"/>
                  </a:lnTo>
                  <a:lnTo>
                    <a:pt x="594" y="514"/>
                  </a:lnTo>
                  <a:lnTo>
                    <a:pt x="594" y="514"/>
                  </a:lnTo>
                  <a:lnTo>
                    <a:pt x="644" y="506"/>
                  </a:lnTo>
                  <a:lnTo>
                    <a:pt x="670" y="500"/>
                  </a:lnTo>
                  <a:lnTo>
                    <a:pt x="694" y="494"/>
                  </a:lnTo>
                  <a:lnTo>
                    <a:pt x="718" y="486"/>
                  </a:lnTo>
                  <a:lnTo>
                    <a:pt x="742" y="474"/>
                  </a:lnTo>
                  <a:lnTo>
                    <a:pt x="766" y="460"/>
                  </a:lnTo>
                  <a:lnTo>
                    <a:pt x="788" y="444"/>
                  </a:lnTo>
                  <a:lnTo>
                    <a:pt x="788" y="444"/>
                  </a:lnTo>
                  <a:lnTo>
                    <a:pt x="792" y="460"/>
                  </a:lnTo>
                  <a:lnTo>
                    <a:pt x="792" y="466"/>
                  </a:lnTo>
                  <a:lnTo>
                    <a:pt x="792" y="466"/>
                  </a:lnTo>
                  <a:lnTo>
                    <a:pt x="734" y="494"/>
                  </a:lnTo>
                  <a:lnTo>
                    <a:pt x="706" y="506"/>
                  </a:lnTo>
                  <a:lnTo>
                    <a:pt x="676" y="518"/>
                  </a:lnTo>
                  <a:lnTo>
                    <a:pt x="646" y="528"/>
                  </a:lnTo>
                  <a:lnTo>
                    <a:pt x="614" y="534"/>
                  </a:lnTo>
                  <a:lnTo>
                    <a:pt x="580" y="538"/>
                  </a:lnTo>
                  <a:lnTo>
                    <a:pt x="564" y="536"/>
                  </a:lnTo>
                  <a:lnTo>
                    <a:pt x="546" y="534"/>
                  </a:lnTo>
                  <a:lnTo>
                    <a:pt x="546" y="534"/>
                  </a:lnTo>
                  <a:lnTo>
                    <a:pt x="558" y="548"/>
                  </a:lnTo>
                  <a:lnTo>
                    <a:pt x="570" y="560"/>
                  </a:lnTo>
                  <a:lnTo>
                    <a:pt x="582" y="566"/>
                  </a:lnTo>
                  <a:lnTo>
                    <a:pt x="596" y="570"/>
                  </a:lnTo>
                  <a:lnTo>
                    <a:pt x="608" y="572"/>
                  </a:lnTo>
                  <a:lnTo>
                    <a:pt x="622" y="570"/>
                  </a:lnTo>
                  <a:lnTo>
                    <a:pt x="634" y="568"/>
                  </a:lnTo>
                  <a:lnTo>
                    <a:pt x="648" y="564"/>
                  </a:lnTo>
                  <a:lnTo>
                    <a:pt x="648" y="564"/>
                  </a:lnTo>
                  <a:lnTo>
                    <a:pt x="672" y="554"/>
                  </a:lnTo>
                  <a:lnTo>
                    <a:pt x="696" y="544"/>
                  </a:lnTo>
                  <a:lnTo>
                    <a:pt x="742" y="520"/>
                  </a:lnTo>
                  <a:lnTo>
                    <a:pt x="742" y="520"/>
                  </a:lnTo>
                  <a:lnTo>
                    <a:pt x="762" y="514"/>
                  </a:lnTo>
                  <a:lnTo>
                    <a:pt x="782" y="510"/>
                  </a:lnTo>
                  <a:lnTo>
                    <a:pt x="782" y="510"/>
                  </a:lnTo>
                  <a:lnTo>
                    <a:pt x="786" y="522"/>
                  </a:lnTo>
                  <a:lnTo>
                    <a:pt x="786" y="522"/>
                  </a:lnTo>
                  <a:lnTo>
                    <a:pt x="698" y="578"/>
                  </a:lnTo>
                  <a:lnTo>
                    <a:pt x="654" y="604"/>
                  </a:lnTo>
                  <a:lnTo>
                    <a:pt x="608" y="630"/>
                  </a:lnTo>
                  <a:lnTo>
                    <a:pt x="608" y="630"/>
                  </a:lnTo>
                  <a:lnTo>
                    <a:pt x="604" y="630"/>
                  </a:lnTo>
                  <a:lnTo>
                    <a:pt x="598" y="630"/>
                  </a:lnTo>
                  <a:lnTo>
                    <a:pt x="582" y="626"/>
                  </a:lnTo>
                  <a:lnTo>
                    <a:pt x="568" y="618"/>
                  </a:lnTo>
                  <a:lnTo>
                    <a:pt x="554" y="608"/>
                  </a:lnTo>
                  <a:lnTo>
                    <a:pt x="554" y="608"/>
                  </a:lnTo>
                  <a:lnTo>
                    <a:pt x="540" y="594"/>
                  </a:lnTo>
                  <a:lnTo>
                    <a:pt x="528" y="578"/>
                  </a:lnTo>
                  <a:lnTo>
                    <a:pt x="504" y="546"/>
                  </a:lnTo>
                  <a:lnTo>
                    <a:pt x="504" y="546"/>
                  </a:lnTo>
                  <a:close/>
                  <a:moveTo>
                    <a:pt x="1078" y="1054"/>
                  </a:moveTo>
                  <a:lnTo>
                    <a:pt x="1078" y="1054"/>
                  </a:lnTo>
                  <a:lnTo>
                    <a:pt x="1084" y="1012"/>
                  </a:lnTo>
                  <a:lnTo>
                    <a:pt x="1086" y="970"/>
                  </a:lnTo>
                  <a:lnTo>
                    <a:pt x="1084" y="930"/>
                  </a:lnTo>
                  <a:lnTo>
                    <a:pt x="1078" y="892"/>
                  </a:lnTo>
                  <a:lnTo>
                    <a:pt x="1068" y="854"/>
                  </a:lnTo>
                  <a:lnTo>
                    <a:pt x="1052" y="818"/>
                  </a:lnTo>
                  <a:lnTo>
                    <a:pt x="1032" y="784"/>
                  </a:lnTo>
                  <a:lnTo>
                    <a:pt x="1008" y="750"/>
                  </a:lnTo>
                  <a:lnTo>
                    <a:pt x="1008" y="750"/>
                  </a:lnTo>
                  <a:lnTo>
                    <a:pt x="1040" y="826"/>
                  </a:lnTo>
                  <a:lnTo>
                    <a:pt x="1056" y="866"/>
                  </a:lnTo>
                  <a:lnTo>
                    <a:pt x="1066" y="904"/>
                  </a:lnTo>
                  <a:lnTo>
                    <a:pt x="1070" y="924"/>
                  </a:lnTo>
                  <a:lnTo>
                    <a:pt x="1072" y="944"/>
                  </a:lnTo>
                  <a:lnTo>
                    <a:pt x="1074" y="966"/>
                  </a:lnTo>
                  <a:lnTo>
                    <a:pt x="1072" y="986"/>
                  </a:lnTo>
                  <a:lnTo>
                    <a:pt x="1070" y="1006"/>
                  </a:lnTo>
                  <a:lnTo>
                    <a:pt x="1064" y="1028"/>
                  </a:lnTo>
                  <a:lnTo>
                    <a:pt x="1056" y="1050"/>
                  </a:lnTo>
                  <a:lnTo>
                    <a:pt x="1046" y="1070"/>
                  </a:lnTo>
                  <a:lnTo>
                    <a:pt x="1046" y="1070"/>
                  </a:lnTo>
                  <a:lnTo>
                    <a:pt x="1108" y="1080"/>
                  </a:lnTo>
                  <a:lnTo>
                    <a:pt x="1108" y="1080"/>
                  </a:lnTo>
                  <a:lnTo>
                    <a:pt x="1078" y="1054"/>
                  </a:lnTo>
                  <a:lnTo>
                    <a:pt x="1078" y="1054"/>
                  </a:lnTo>
                  <a:close/>
                  <a:moveTo>
                    <a:pt x="880" y="490"/>
                  </a:moveTo>
                  <a:lnTo>
                    <a:pt x="880" y="490"/>
                  </a:lnTo>
                  <a:lnTo>
                    <a:pt x="870" y="496"/>
                  </a:lnTo>
                  <a:lnTo>
                    <a:pt x="870" y="496"/>
                  </a:lnTo>
                  <a:lnTo>
                    <a:pt x="888" y="520"/>
                  </a:lnTo>
                  <a:lnTo>
                    <a:pt x="908" y="542"/>
                  </a:lnTo>
                  <a:lnTo>
                    <a:pt x="908" y="542"/>
                  </a:lnTo>
                  <a:lnTo>
                    <a:pt x="912" y="544"/>
                  </a:lnTo>
                  <a:lnTo>
                    <a:pt x="918" y="544"/>
                  </a:lnTo>
                  <a:lnTo>
                    <a:pt x="932" y="542"/>
                  </a:lnTo>
                  <a:lnTo>
                    <a:pt x="932" y="542"/>
                  </a:lnTo>
                  <a:lnTo>
                    <a:pt x="928" y="526"/>
                  </a:lnTo>
                  <a:lnTo>
                    <a:pt x="928" y="520"/>
                  </a:lnTo>
                  <a:lnTo>
                    <a:pt x="924" y="514"/>
                  </a:lnTo>
                  <a:lnTo>
                    <a:pt x="924" y="514"/>
                  </a:lnTo>
                  <a:lnTo>
                    <a:pt x="914" y="508"/>
                  </a:lnTo>
                  <a:lnTo>
                    <a:pt x="902" y="502"/>
                  </a:lnTo>
                  <a:lnTo>
                    <a:pt x="880" y="490"/>
                  </a:lnTo>
                  <a:lnTo>
                    <a:pt x="880" y="490"/>
                  </a:lnTo>
                  <a:close/>
                </a:path>
              </a:pathLst>
            </a:cu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6343" tIns="149075" rIns="186343" bIns="149075" numCol="1" spcCol="0" rtlCol="0" fromWordArt="0" anchor="t" anchorCtr="0" forceAA="0" compatLnSpc="1">
              <a:prstTxWarp prst="textNoShape">
                <a:avLst/>
              </a:prstTxWarp>
              <a:noAutofit/>
            </a:bodyPr>
            <a:lstStyle/>
            <a:p>
              <a:pPr algn="ctr" defTabSz="931282" fontAlgn="base">
                <a:lnSpc>
                  <a:spcPct val="90000"/>
                </a:lnSpc>
                <a:spcBef>
                  <a:spcPct val="0"/>
                </a:spcBef>
                <a:spcAft>
                  <a:spcPct val="0"/>
                </a:spcAft>
                <a:defRPr/>
              </a:pPr>
              <a:endParaRPr lang="en-US" sz="2038" spc="-51">
                <a:gradFill>
                  <a:gsLst>
                    <a:gs pos="1250">
                      <a:srgbClr val="EFEFEF"/>
                    </a:gs>
                    <a:gs pos="10417">
                      <a:srgbClr val="EFEFEF"/>
                    </a:gs>
                  </a:gsLst>
                  <a:lin ang="5400000" scaled="0"/>
                </a:gradFill>
                <a:latin typeface="Segoe UI Light"/>
              </a:endParaRPr>
            </a:p>
          </p:txBody>
        </p:sp>
        <p:sp>
          <p:nvSpPr>
            <p:cNvPr id="579" name="Rectangle 578">
              <a:hlinkClick r:id="rId110" tooltip="Secure score is like a credit score for security. It assesses regular activities and security settings, assigns a score, and helps you plan to mitigate your risks. Supports Office 365 and Windows 10. "/>
              <a:extLst>
                <a:ext uri="{FF2B5EF4-FFF2-40B4-BE49-F238E27FC236}">
                  <a16:creationId xmlns:a16="http://schemas.microsoft.com/office/drawing/2014/main" id="{DC5F2A21-7528-410A-BFFD-E6D604989689}"/>
                </a:ext>
              </a:extLst>
            </p:cNvPr>
            <p:cNvSpPr/>
            <p:nvPr/>
          </p:nvSpPr>
          <p:spPr>
            <a:xfrm>
              <a:off x="351610" y="5057913"/>
              <a:ext cx="529155"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Secure Score</a:t>
              </a:r>
            </a:p>
          </p:txBody>
        </p:sp>
        <p:sp>
          <p:nvSpPr>
            <p:cNvPr id="680" name="Rectangle 679">
              <a:hlinkClick r:id="rId111" tooltip="Threat analytics helps you continually assess and control risk exposure to threats like Spectre and Meltdown. "/>
              <a:extLst>
                <a:ext uri="{FF2B5EF4-FFF2-40B4-BE49-F238E27FC236}">
                  <a16:creationId xmlns:a16="http://schemas.microsoft.com/office/drawing/2014/main" id="{B8A42402-C756-4D52-8881-52B035C6EAB3}"/>
                </a:ext>
              </a:extLst>
            </p:cNvPr>
            <p:cNvSpPr/>
            <p:nvPr/>
          </p:nvSpPr>
          <p:spPr>
            <a:xfrm>
              <a:off x="1035249" y="5053606"/>
              <a:ext cx="593697" cy="255324"/>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93260" rtlCol="0" anchor="ctr"/>
            <a:lstStyle/>
            <a:p>
              <a:pPr algn="ct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Threat Analytics</a:t>
              </a:r>
            </a:p>
          </p:txBody>
        </p:sp>
        <p:cxnSp>
          <p:nvCxnSpPr>
            <p:cNvPr id="32" name="Connector: Elbow 31">
              <a:extLst>
                <a:ext uri="{FF2B5EF4-FFF2-40B4-BE49-F238E27FC236}">
                  <a16:creationId xmlns:a16="http://schemas.microsoft.com/office/drawing/2014/main" id="{22C488D5-7EE3-4F9B-8406-E4212EC4F3D9}"/>
                </a:ext>
              </a:extLst>
            </p:cNvPr>
            <p:cNvCxnSpPr>
              <a:cxnSpLocks/>
              <a:stCxn id="579" idx="0"/>
              <a:endCxn id="686" idx="2"/>
            </p:cNvCxnSpPr>
            <p:nvPr/>
          </p:nvCxnSpPr>
          <p:spPr>
            <a:xfrm rot="5400000" flipH="1" flipV="1">
              <a:off x="638912" y="4915887"/>
              <a:ext cx="119302" cy="164751"/>
            </a:xfrm>
            <a:prstGeom prst="bentConnector3">
              <a:avLst>
                <a:gd name="adj1" fmla="val 36156"/>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626" name="Connector: Elbow 625">
              <a:extLst>
                <a:ext uri="{FF2B5EF4-FFF2-40B4-BE49-F238E27FC236}">
                  <a16:creationId xmlns:a16="http://schemas.microsoft.com/office/drawing/2014/main" id="{7E514E20-CC16-44E8-ABC0-A3A0BD2673AA}"/>
                </a:ext>
              </a:extLst>
            </p:cNvPr>
            <p:cNvCxnSpPr>
              <a:cxnSpLocks/>
              <a:stCxn id="680" idx="0"/>
              <a:endCxn id="686" idx="2"/>
            </p:cNvCxnSpPr>
            <p:nvPr/>
          </p:nvCxnSpPr>
          <p:spPr>
            <a:xfrm rot="16200000" flipV="1">
              <a:off x="999022" y="4720529"/>
              <a:ext cx="114995" cy="551159"/>
            </a:xfrm>
            <a:prstGeom prst="bentConnector3">
              <a:avLst>
                <a:gd name="adj1" fmla="val 32882"/>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cxnSp>
        <p:grpSp>
          <p:nvGrpSpPr>
            <p:cNvPr id="684" name="Group 683">
              <a:extLst>
                <a:ext uri="{FF2B5EF4-FFF2-40B4-BE49-F238E27FC236}">
                  <a16:creationId xmlns:a16="http://schemas.microsoft.com/office/drawing/2014/main" id="{3DC93161-6070-4CBF-B652-C61C7A2AE49A}"/>
                </a:ext>
              </a:extLst>
            </p:cNvPr>
            <p:cNvGrpSpPr/>
            <p:nvPr/>
          </p:nvGrpSpPr>
          <p:grpSpPr>
            <a:xfrm>
              <a:off x="678533" y="4814224"/>
              <a:ext cx="204812" cy="156967"/>
              <a:chOff x="7398246" y="1610486"/>
              <a:chExt cx="498447" cy="382007"/>
            </a:xfrm>
          </p:grpSpPr>
          <p:sp>
            <p:nvSpPr>
              <p:cNvPr id="685" name="monitor">
                <a:extLst>
                  <a:ext uri="{FF2B5EF4-FFF2-40B4-BE49-F238E27FC236}">
                    <a16:creationId xmlns:a16="http://schemas.microsoft.com/office/drawing/2014/main" id="{EA6050EE-92F8-412C-92D0-E4C2D0495B9E}"/>
                  </a:ext>
                </a:extLst>
              </p:cNvPr>
              <p:cNvSpPr>
                <a:spLocks noChangeAspect="1" noEditPoints="1"/>
              </p:cNvSpPr>
              <p:nvPr/>
            </p:nvSpPr>
            <p:spPr bwMode="auto">
              <a:xfrm>
                <a:off x="7398246" y="1610486"/>
                <a:ext cx="498447" cy="382007"/>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4224"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
            <p:nvSpPr>
              <p:cNvPr id="686" name="Rectangle 685">
                <a:extLst>
                  <a:ext uri="{FF2B5EF4-FFF2-40B4-BE49-F238E27FC236}">
                    <a16:creationId xmlns:a16="http://schemas.microsoft.com/office/drawing/2014/main" id="{05F02F65-19CD-4E84-BC3C-F2758D8C5304}"/>
                  </a:ext>
                </a:extLst>
              </p:cNvPr>
              <p:cNvSpPr/>
              <p:nvPr/>
            </p:nvSpPr>
            <p:spPr bwMode="auto">
              <a:xfrm>
                <a:off x="7398246" y="1610486"/>
                <a:ext cx="498447" cy="30271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89" name="Group 11">
                <a:extLst>
                  <a:ext uri="{FF2B5EF4-FFF2-40B4-BE49-F238E27FC236}">
                    <a16:creationId xmlns:a16="http://schemas.microsoft.com/office/drawing/2014/main" id="{15E5AD20-8BB0-4946-8221-3C2CC6F80D68}"/>
                  </a:ext>
                </a:extLst>
              </p:cNvPr>
              <p:cNvGrpSpPr>
                <a:grpSpLocks noChangeAspect="1"/>
              </p:cNvGrpSpPr>
              <p:nvPr/>
            </p:nvGrpSpPr>
            <p:grpSpPr bwMode="auto">
              <a:xfrm>
                <a:off x="7581678" y="1714920"/>
                <a:ext cx="111860" cy="111860"/>
                <a:chOff x="5664" y="1835"/>
                <a:chExt cx="73" cy="73"/>
              </a:xfrm>
              <a:solidFill>
                <a:schemeClr val="bg1"/>
              </a:solidFill>
            </p:grpSpPr>
            <p:sp>
              <p:nvSpPr>
                <p:cNvPr id="696" name="Freeform 12">
                  <a:extLst>
                    <a:ext uri="{FF2B5EF4-FFF2-40B4-BE49-F238E27FC236}">
                      <a16:creationId xmlns:a16="http://schemas.microsoft.com/office/drawing/2014/main" id="{2712D31A-D41B-4E7F-B095-E68EA9BDD89A}"/>
                    </a:ext>
                  </a:extLst>
                </p:cNvPr>
                <p:cNvSpPr>
                  <a:spLocks/>
                </p:cNvSpPr>
                <p:nvPr/>
              </p:nvSpPr>
              <p:spPr bwMode="auto">
                <a:xfrm>
                  <a:off x="5696" y="1835"/>
                  <a:ext cx="41" cy="35"/>
                </a:xfrm>
                <a:custGeom>
                  <a:avLst/>
                  <a:gdLst>
                    <a:gd name="T0" fmla="*/ 41 w 41"/>
                    <a:gd name="T1" fmla="*/ 35 h 35"/>
                    <a:gd name="T2" fmla="*/ 41 w 41"/>
                    <a:gd name="T3" fmla="*/ 0 h 35"/>
                    <a:gd name="T4" fmla="*/ 0 w 41"/>
                    <a:gd name="T5" fmla="*/ 6 h 35"/>
                    <a:gd name="T6" fmla="*/ 0 w 41"/>
                    <a:gd name="T7" fmla="*/ 35 h 35"/>
                    <a:gd name="T8" fmla="*/ 41 w 41"/>
                    <a:gd name="T9" fmla="*/ 35 h 35"/>
                  </a:gdLst>
                  <a:ahLst/>
                  <a:cxnLst>
                    <a:cxn ang="0">
                      <a:pos x="T0" y="T1"/>
                    </a:cxn>
                    <a:cxn ang="0">
                      <a:pos x="T2" y="T3"/>
                    </a:cxn>
                    <a:cxn ang="0">
                      <a:pos x="T4" y="T5"/>
                    </a:cxn>
                    <a:cxn ang="0">
                      <a:pos x="T6" y="T7"/>
                    </a:cxn>
                    <a:cxn ang="0">
                      <a:pos x="T8" y="T9"/>
                    </a:cxn>
                  </a:cxnLst>
                  <a:rect l="0" t="0" r="r" b="b"/>
                  <a:pathLst>
                    <a:path w="41" h="35">
                      <a:moveTo>
                        <a:pt x="41" y="35"/>
                      </a:moveTo>
                      <a:lnTo>
                        <a:pt x="41" y="0"/>
                      </a:lnTo>
                      <a:lnTo>
                        <a:pt x="0" y="6"/>
                      </a:lnTo>
                      <a:lnTo>
                        <a:pt x="0" y="35"/>
                      </a:lnTo>
                      <a:lnTo>
                        <a:pt x="41"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7" name="Freeform 13">
                  <a:extLst>
                    <a:ext uri="{FF2B5EF4-FFF2-40B4-BE49-F238E27FC236}">
                      <a16:creationId xmlns:a16="http://schemas.microsoft.com/office/drawing/2014/main" id="{B43C77DF-51FD-4004-949A-4428CBCFA3C5}"/>
                    </a:ext>
                  </a:extLst>
                </p:cNvPr>
                <p:cNvSpPr>
                  <a:spLocks/>
                </p:cNvSpPr>
                <p:nvPr/>
              </p:nvSpPr>
              <p:spPr bwMode="auto">
                <a:xfrm>
                  <a:off x="5664" y="1841"/>
                  <a:ext cx="30" cy="29"/>
                </a:xfrm>
                <a:custGeom>
                  <a:avLst/>
                  <a:gdLst>
                    <a:gd name="T0" fmla="*/ 30 w 30"/>
                    <a:gd name="T1" fmla="*/ 0 h 29"/>
                    <a:gd name="T2" fmla="*/ 0 w 30"/>
                    <a:gd name="T3" fmla="*/ 5 h 29"/>
                    <a:gd name="T4" fmla="*/ 0 w 30"/>
                    <a:gd name="T5" fmla="*/ 29 h 29"/>
                    <a:gd name="T6" fmla="*/ 30 w 30"/>
                    <a:gd name="T7" fmla="*/ 29 h 29"/>
                    <a:gd name="T8" fmla="*/ 30 w 30"/>
                    <a:gd name="T9" fmla="*/ 0 h 29"/>
                  </a:gdLst>
                  <a:ahLst/>
                  <a:cxnLst>
                    <a:cxn ang="0">
                      <a:pos x="T0" y="T1"/>
                    </a:cxn>
                    <a:cxn ang="0">
                      <a:pos x="T2" y="T3"/>
                    </a:cxn>
                    <a:cxn ang="0">
                      <a:pos x="T4" y="T5"/>
                    </a:cxn>
                    <a:cxn ang="0">
                      <a:pos x="T6" y="T7"/>
                    </a:cxn>
                    <a:cxn ang="0">
                      <a:pos x="T8" y="T9"/>
                    </a:cxn>
                  </a:cxnLst>
                  <a:rect l="0" t="0" r="r" b="b"/>
                  <a:pathLst>
                    <a:path w="30" h="29">
                      <a:moveTo>
                        <a:pt x="30" y="0"/>
                      </a:moveTo>
                      <a:lnTo>
                        <a:pt x="0" y="5"/>
                      </a:lnTo>
                      <a:lnTo>
                        <a:pt x="0" y="29"/>
                      </a:lnTo>
                      <a:lnTo>
                        <a:pt x="30" y="29"/>
                      </a:ln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698" name="Freeform 14">
                  <a:extLst>
                    <a:ext uri="{FF2B5EF4-FFF2-40B4-BE49-F238E27FC236}">
                      <a16:creationId xmlns:a16="http://schemas.microsoft.com/office/drawing/2014/main" id="{D39B00BE-2864-4B84-BDEB-EF635F400874}"/>
                    </a:ext>
                  </a:extLst>
                </p:cNvPr>
                <p:cNvSpPr>
                  <a:spLocks/>
                </p:cNvSpPr>
                <p:nvPr/>
              </p:nvSpPr>
              <p:spPr bwMode="auto">
                <a:xfrm>
                  <a:off x="5664" y="1873"/>
                  <a:ext cx="30" cy="29"/>
                </a:xfrm>
                <a:custGeom>
                  <a:avLst/>
                  <a:gdLst>
                    <a:gd name="T0" fmla="*/ 0 w 30"/>
                    <a:gd name="T1" fmla="*/ 0 h 29"/>
                    <a:gd name="T2" fmla="*/ 0 w 30"/>
                    <a:gd name="T3" fmla="*/ 24 h 29"/>
                    <a:gd name="T4" fmla="*/ 30 w 30"/>
                    <a:gd name="T5" fmla="*/ 29 h 29"/>
                    <a:gd name="T6" fmla="*/ 30 w 30"/>
                    <a:gd name="T7" fmla="*/ 0 h 29"/>
                    <a:gd name="T8" fmla="*/ 0 w 30"/>
                    <a:gd name="T9" fmla="*/ 0 h 29"/>
                  </a:gdLst>
                  <a:ahLst/>
                  <a:cxnLst>
                    <a:cxn ang="0">
                      <a:pos x="T0" y="T1"/>
                    </a:cxn>
                    <a:cxn ang="0">
                      <a:pos x="T2" y="T3"/>
                    </a:cxn>
                    <a:cxn ang="0">
                      <a:pos x="T4" y="T5"/>
                    </a:cxn>
                    <a:cxn ang="0">
                      <a:pos x="T6" y="T7"/>
                    </a:cxn>
                    <a:cxn ang="0">
                      <a:pos x="T8" y="T9"/>
                    </a:cxn>
                  </a:cxnLst>
                  <a:rect l="0" t="0" r="r" b="b"/>
                  <a:pathLst>
                    <a:path w="30" h="29">
                      <a:moveTo>
                        <a:pt x="0" y="0"/>
                      </a:moveTo>
                      <a:lnTo>
                        <a:pt x="0" y="24"/>
                      </a:lnTo>
                      <a:lnTo>
                        <a:pt x="30" y="29"/>
                      </a:lnTo>
                      <a:lnTo>
                        <a:pt x="3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sp>
              <p:nvSpPr>
                <p:cNvPr id="713" name="Freeform 15">
                  <a:extLst>
                    <a:ext uri="{FF2B5EF4-FFF2-40B4-BE49-F238E27FC236}">
                      <a16:creationId xmlns:a16="http://schemas.microsoft.com/office/drawing/2014/main" id="{70D7560D-B43E-4E38-8DFA-3909CF22B939}"/>
                    </a:ext>
                  </a:extLst>
                </p:cNvPr>
                <p:cNvSpPr>
                  <a:spLocks/>
                </p:cNvSpPr>
                <p:nvPr/>
              </p:nvSpPr>
              <p:spPr bwMode="auto">
                <a:xfrm>
                  <a:off x="5696" y="1873"/>
                  <a:ext cx="41" cy="35"/>
                </a:xfrm>
                <a:custGeom>
                  <a:avLst/>
                  <a:gdLst>
                    <a:gd name="T0" fmla="*/ 0 w 41"/>
                    <a:gd name="T1" fmla="*/ 29 h 35"/>
                    <a:gd name="T2" fmla="*/ 41 w 41"/>
                    <a:gd name="T3" fmla="*/ 35 h 35"/>
                    <a:gd name="T4" fmla="*/ 41 w 41"/>
                    <a:gd name="T5" fmla="*/ 0 h 35"/>
                    <a:gd name="T6" fmla="*/ 0 w 41"/>
                    <a:gd name="T7" fmla="*/ 0 h 35"/>
                    <a:gd name="T8" fmla="*/ 0 w 41"/>
                    <a:gd name="T9" fmla="*/ 29 h 35"/>
                  </a:gdLst>
                  <a:ahLst/>
                  <a:cxnLst>
                    <a:cxn ang="0">
                      <a:pos x="T0" y="T1"/>
                    </a:cxn>
                    <a:cxn ang="0">
                      <a:pos x="T2" y="T3"/>
                    </a:cxn>
                    <a:cxn ang="0">
                      <a:pos x="T4" y="T5"/>
                    </a:cxn>
                    <a:cxn ang="0">
                      <a:pos x="T6" y="T7"/>
                    </a:cxn>
                    <a:cxn ang="0">
                      <a:pos x="T8" y="T9"/>
                    </a:cxn>
                  </a:cxnLst>
                  <a:rect l="0" t="0" r="r" b="b"/>
                  <a:pathLst>
                    <a:path w="41" h="35">
                      <a:moveTo>
                        <a:pt x="0" y="29"/>
                      </a:moveTo>
                      <a:lnTo>
                        <a:pt x="41" y="35"/>
                      </a:lnTo>
                      <a:lnTo>
                        <a:pt x="41" y="0"/>
                      </a:lnTo>
                      <a:lnTo>
                        <a:pt x="0" y="0"/>
                      </a:lnTo>
                      <a:lnTo>
                        <a:pt x="0" y="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505050"/>
                    </a:solidFill>
                    <a:latin typeface="Segoe UI"/>
                  </a:endParaRPr>
                </a:p>
              </p:txBody>
            </p:sp>
          </p:grpSp>
        </p:grpSp>
      </p:grpSp>
      <p:grpSp>
        <p:nvGrpSpPr>
          <p:cNvPr id="124" name="Group 123">
            <a:extLst>
              <a:ext uri="{FF2B5EF4-FFF2-40B4-BE49-F238E27FC236}">
                <a16:creationId xmlns:a16="http://schemas.microsoft.com/office/drawing/2014/main" id="{00E2A40B-3AE1-4087-99D4-5ECB5C4C27C2}"/>
              </a:ext>
            </a:extLst>
          </p:cNvPr>
          <p:cNvGrpSpPr/>
          <p:nvPr/>
        </p:nvGrpSpPr>
        <p:grpSpPr>
          <a:xfrm>
            <a:off x="2520986" y="3834921"/>
            <a:ext cx="3725709" cy="1013235"/>
            <a:chOff x="2424101" y="3587892"/>
            <a:chExt cx="3652987" cy="993458"/>
          </a:xfrm>
        </p:grpSpPr>
        <p:sp>
          <p:nvSpPr>
            <p:cNvPr id="613" name="Oval 612">
              <a:extLst>
                <a:ext uri="{FF2B5EF4-FFF2-40B4-BE49-F238E27FC236}">
                  <a16:creationId xmlns:a16="http://schemas.microsoft.com/office/drawing/2014/main" id="{A72C7AB5-E1D8-433C-A4B6-FBAF681F32C0}"/>
                </a:ext>
              </a:extLst>
            </p:cNvPr>
            <p:cNvSpPr/>
            <p:nvPr/>
          </p:nvSpPr>
          <p:spPr>
            <a:xfrm>
              <a:off x="4832898" y="3587892"/>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614" name="Straight Connector 613">
              <a:extLst>
                <a:ext uri="{FF2B5EF4-FFF2-40B4-BE49-F238E27FC236}">
                  <a16:creationId xmlns:a16="http://schemas.microsoft.com/office/drawing/2014/main" id="{7320BF02-57DE-4645-BA82-251D347294D9}"/>
                </a:ext>
              </a:extLst>
            </p:cNvPr>
            <p:cNvCxnSpPr>
              <a:stCxn id="613" idx="4"/>
            </p:cNvCxnSpPr>
            <p:nvPr/>
          </p:nvCxnSpPr>
          <p:spPr>
            <a:xfrm>
              <a:off x="4882949" y="3691715"/>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nvGrpSpPr>
            <p:cNvPr id="577" name="Group 576">
              <a:extLst>
                <a:ext uri="{FF2B5EF4-FFF2-40B4-BE49-F238E27FC236}">
                  <a16:creationId xmlns:a16="http://schemas.microsoft.com/office/drawing/2014/main" id="{EED65B96-4029-40CB-8483-9EC9AFA7862D}"/>
                </a:ext>
              </a:extLst>
            </p:cNvPr>
            <p:cNvGrpSpPr/>
            <p:nvPr/>
          </p:nvGrpSpPr>
          <p:grpSpPr>
            <a:xfrm>
              <a:off x="2424101" y="3587892"/>
              <a:ext cx="3652987" cy="993458"/>
              <a:chOff x="2563059" y="3796338"/>
              <a:chExt cx="3652987" cy="993458"/>
            </a:xfrm>
          </p:grpSpPr>
          <p:grpSp>
            <p:nvGrpSpPr>
              <p:cNvPr id="580" name="Group 579">
                <a:extLst>
                  <a:ext uri="{FF2B5EF4-FFF2-40B4-BE49-F238E27FC236}">
                    <a16:creationId xmlns:a16="http://schemas.microsoft.com/office/drawing/2014/main" id="{DE16032C-ED45-47F5-B762-1594E2BA0A6A}"/>
                  </a:ext>
                </a:extLst>
              </p:cNvPr>
              <p:cNvGrpSpPr/>
              <p:nvPr/>
            </p:nvGrpSpPr>
            <p:grpSpPr>
              <a:xfrm>
                <a:off x="2563059" y="3796338"/>
                <a:ext cx="3652987" cy="993458"/>
                <a:chOff x="2563059" y="3796338"/>
                <a:chExt cx="3652987" cy="993458"/>
              </a:xfrm>
            </p:grpSpPr>
            <p:grpSp>
              <p:nvGrpSpPr>
                <p:cNvPr id="583" name="Group 582">
                  <a:extLst>
                    <a:ext uri="{FF2B5EF4-FFF2-40B4-BE49-F238E27FC236}">
                      <a16:creationId xmlns:a16="http://schemas.microsoft.com/office/drawing/2014/main" id="{65B8146C-D637-4DA4-90FE-041FB85771C9}"/>
                    </a:ext>
                  </a:extLst>
                </p:cNvPr>
                <p:cNvGrpSpPr/>
                <p:nvPr/>
              </p:nvGrpSpPr>
              <p:grpSpPr>
                <a:xfrm>
                  <a:off x="3799325" y="3796338"/>
                  <a:ext cx="100102" cy="725117"/>
                  <a:chOff x="3799325" y="3796338"/>
                  <a:chExt cx="100102" cy="725117"/>
                </a:xfrm>
              </p:grpSpPr>
              <p:sp>
                <p:nvSpPr>
                  <p:cNvPr id="597" name="Oval 596">
                    <a:extLst>
                      <a:ext uri="{FF2B5EF4-FFF2-40B4-BE49-F238E27FC236}">
                        <a16:creationId xmlns:a16="http://schemas.microsoft.com/office/drawing/2014/main" id="{DD2F9552-6DB0-4075-AAAE-F849E87D34DF}"/>
                      </a:ext>
                    </a:extLst>
                  </p:cNvPr>
                  <p:cNvSpPr/>
                  <p:nvPr/>
                </p:nvSpPr>
                <p:spPr>
                  <a:xfrm>
                    <a:off x="3799325" y="3796338"/>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8" name="Straight Connector 597">
                    <a:extLst>
                      <a:ext uri="{FF2B5EF4-FFF2-40B4-BE49-F238E27FC236}">
                        <a16:creationId xmlns:a16="http://schemas.microsoft.com/office/drawing/2014/main" id="{2A13BA1E-85C5-4524-AF79-758E5BFF1F31}"/>
                      </a:ext>
                    </a:extLst>
                  </p:cNvPr>
                  <p:cNvCxnSpPr>
                    <a:stCxn id="597" idx="4"/>
                  </p:cNvCxnSpPr>
                  <p:nvPr/>
                </p:nvCxnSpPr>
                <p:spPr>
                  <a:xfrm>
                    <a:off x="3849376" y="3900161"/>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4" name="Group 583">
                  <a:extLst>
                    <a:ext uri="{FF2B5EF4-FFF2-40B4-BE49-F238E27FC236}">
                      <a16:creationId xmlns:a16="http://schemas.microsoft.com/office/drawing/2014/main" id="{01F8BE7D-F7D7-4B97-A806-F64ED4332EEA}"/>
                    </a:ext>
                  </a:extLst>
                </p:cNvPr>
                <p:cNvGrpSpPr/>
                <p:nvPr/>
              </p:nvGrpSpPr>
              <p:grpSpPr>
                <a:xfrm>
                  <a:off x="4389139" y="3798841"/>
                  <a:ext cx="100102" cy="725117"/>
                  <a:chOff x="4389139" y="3798841"/>
                  <a:chExt cx="100102" cy="725117"/>
                </a:xfrm>
              </p:grpSpPr>
              <p:sp>
                <p:nvSpPr>
                  <p:cNvPr id="595" name="Oval 594">
                    <a:extLst>
                      <a:ext uri="{FF2B5EF4-FFF2-40B4-BE49-F238E27FC236}">
                        <a16:creationId xmlns:a16="http://schemas.microsoft.com/office/drawing/2014/main" id="{B4D4C458-1A5F-4F56-9458-4A438D2F44C6}"/>
                      </a:ext>
                    </a:extLst>
                  </p:cNvPr>
                  <p:cNvSpPr/>
                  <p:nvPr/>
                </p:nvSpPr>
                <p:spPr>
                  <a:xfrm>
                    <a:off x="4389139" y="379884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6" name="Straight Connector 595">
                    <a:extLst>
                      <a:ext uri="{FF2B5EF4-FFF2-40B4-BE49-F238E27FC236}">
                        <a16:creationId xmlns:a16="http://schemas.microsoft.com/office/drawing/2014/main" id="{0ED24C08-A9F0-43B8-9A30-174D0338121D}"/>
                      </a:ext>
                    </a:extLst>
                  </p:cNvPr>
                  <p:cNvCxnSpPr>
                    <a:stCxn id="595" idx="4"/>
                  </p:cNvCxnSpPr>
                  <p:nvPr/>
                </p:nvCxnSpPr>
                <p:spPr>
                  <a:xfrm>
                    <a:off x="4439190" y="3902664"/>
                    <a:ext cx="0" cy="621294"/>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6" name="Group 585">
                  <a:extLst>
                    <a:ext uri="{FF2B5EF4-FFF2-40B4-BE49-F238E27FC236}">
                      <a16:creationId xmlns:a16="http://schemas.microsoft.com/office/drawing/2014/main" id="{F15DC8E6-0661-4169-881E-F62AF3984C5A}"/>
                    </a:ext>
                  </a:extLst>
                </p:cNvPr>
                <p:cNvGrpSpPr/>
                <p:nvPr/>
              </p:nvGrpSpPr>
              <p:grpSpPr>
                <a:xfrm rot="10800000">
                  <a:off x="5781843" y="4449444"/>
                  <a:ext cx="100102" cy="336066"/>
                  <a:chOff x="6456257" y="3245643"/>
                  <a:chExt cx="100102" cy="336066"/>
                </a:xfrm>
              </p:grpSpPr>
              <p:sp>
                <p:nvSpPr>
                  <p:cNvPr id="593" name="Oval 592">
                    <a:extLst>
                      <a:ext uri="{FF2B5EF4-FFF2-40B4-BE49-F238E27FC236}">
                        <a16:creationId xmlns:a16="http://schemas.microsoft.com/office/drawing/2014/main" id="{81C9A3AD-0FF1-4A3C-9431-1D4FC15E1981}"/>
                      </a:ext>
                    </a:extLst>
                  </p:cNvPr>
                  <p:cNvSpPr/>
                  <p:nvPr/>
                </p:nvSpPr>
                <p:spPr>
                  <a:xfrm>
                    <a:off x="6456257" y="3245643"/>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4" name="Straight Connector 593">
                    <a:extLst>
                      <a:ext uri="{FF2B5EF4-FFF2-40B4-BE49-F238E27FC236}">
                        <a16:creationId xmlns:a16="http://schemas.microsoft.com/office/drawing/2014/main" id="{0D1A9295-5F23-4B98-B725-333B220AB45B}"/>
                      </a:ext>
                    </a:extLst>
                  </p:cNvPr>
                  <p:cNvCxnSpPr>
                    <a:stCxn id="593" idx="4"/>
                  </p:cNvCxnSpPr>
                  <p:nvPr/>
                </p:nvCxnSpPr>
                <p:spPr>
                  <a:xfrm rot="10800000" flipV="1">
                    <a:off x="6506308" y="3349466"/>
                    <a:ext cx="0" cy="23224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7" name="Group 586">
                  <a:extLst>
                    <a:ext uri="{FF2B5EF4-FFF2-40B4-BE49-F238E27FC236}">
                      <a16:creationId xmlns:a16="http://schemas.microsoft.com/office/drawing/2014/main" id="{9E787AF7-CE58-4F0C-BE51-5D29FA233488}"/>
                    </a:ext>
                  </a:extLst>
                </p:cNvPr>
                <p:cNvGrpSpPr/>
                <p:nvPr/>
              </p:nvGrpSpPr>
              <p:grpSpPr>
                <a:xfrm rot="10800000">
                  <a:off x="4554260" y="4375982"/>
                  <a:ext cx="100102" cy="413814"/>
                  <a:chOff x="6281336" y="3258181"/>
                  <a:chExt cx="100102" cy="413814"/>
                </a:xfrm>
              </p:grpSpPr>
              <p:sp>
                <p:nvSpPr>
                  <p:cNvPr id="591" name="Oval 590">
                    <a:extLst>
                      <a:ext uri="{FF2B5EF4-FFF2-40B4-BE49-F238E27FC236}">
                        <a16:creationId xmlns:a16="http://schemas.microsoft.com/office/drawing/2014/main" id="{6B125DE5-89EE-470F-B133-FA174FBF1A11}"/>
                      </a:ext>
                    </a:extLst>
                  </p:cNvPr>
                  <p:cNvSpPr/>
                  <p:nvPr/>
                </p:nvSpPr>
                <p:spPr>
                  <a:xfrm>
                    <a:off x="6281336" y="3258181"/>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2" name="Straight Connector 591">
                    <a:extLst>
                      <a:ext uri="{FF2B5EF4-FFF2-40B4-BE49-F238E27FC236}">
                        <a16:creationId xmlns:a16="http://schemas.microsoft.com/office/drawing/2014/main" id="{ADFD752E-C104-4410-9C42-F912CD28B309}"/>
                      </a:ext>
                    </a:extLst>
                  </p:cNvPr>
                  <p:cNvCxnSpPr>
                    <a:cxnSpLocks/>
                    <a:stCxn id="591" idx="4"/>
                  </p:cNvCxnSpPr>
                  <p:nvPr/>
                </p:nvCxnSpPr>
                <p:spPr>
                  <a:xfrm rot="10800000" flipV="1">
                    <a:off x="6331387" y="3362004"/>
                    <a:ext cx="0" cy="309991"/>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grpSp>
              <p:nvGrpSpPr>
                <p:cNvPr id="588" name="Group 587">
                  <a:extLst>
                    <a:ext uri="{FF2B5EF4-FFF2-40B4-BE49-F238E27FC236}">
                      <a16:creationId xmlns:a16="http://schemas.microsoft.com/office/drawing/2014/main" id="{079FBCE6-F9C5-420A-BC11-CB486355747A}"/>
                    </a:ext>
                  </a:extLst>
                </p:cNvPr>
                <p:cNvGrpSpPr/>
                <p:nvPr/>
              </p:nvGrpSpPr>
              <p:grpSpPr>
                <a:xfrm rot="10800000">
                  <a:off x="4009028" y="4385637"/>
                  <a:ext cx="100102" cy="402526"/>
                  <a:chOff x="4776146" y="3251204"/>
                  <a:chExt cx="100102" cy="402526"/>
                </a:xfrm>
              </p:grpSpPr>
              <p:sp>
                <p:nvSpPr>
                  <p:cNvPr id="589" name="Oval 588">
                    <a:extLst>
                      <a:ext uri="{FF2B5EF4-FFF2-40B4-BE49-F238E27FC236}">
                        <a16:creationId xmlns:a16="http://schemas.microsoft.com/office/drawing/2014/main" id="{77EEA0CF-1860-4863-A17F-B151AB8FF0AF}"/>
                      </a:ext>
                    </a:extLst>
                  </p:cNvPr>
                  <p:cNvSpPr/>
                  <p:nvPr/>
                </p:nvSpPr>
                <p:spPr>
                  <a:xfrm>
                    <a:off x="4776146" y="3251204"/>
                    <a:ext cx="100102" cy="103823"/>
                  </a:xfrm>
                  <a:prstGeom prst="ellips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defRPr/>
                    </a:pPr>
                    <a:endParaRPr lang="en-US" sz="1071">
                      <a:solidFill>
                        <a:sysClr val="windowText" lastClr="000000"/>
                      </a:solidFill>
                      <a:latin typeface="Calibri" panose="020F0502020204030204"/>
                    </a:endParaRPr>
                  </a:p>
                </p:txBody>
              </p:sp>
              <p:cxnSp>
                <p:nvCxnSpPr>
                  <p:cNvPr id="590" name="Straight Connector 589">
                    <a:extLst>
                      <a:ext uri="{FF2B5EF4-FFF2-40B4-BE49-F238E27FC236}">
                        <a16:creationId xmlns:a16="http://schemas.microsoft.com/office/drawing/2014/main" id="{44B26F37-650F-4AA9-9454-1D01F4F637BE}"/>
                      </a:ext>
                    </a:extLst>
                  </p:cNvPr>
                  <p:cNvCxnSpPr>
                    <a:cxnSpLocks/>
                    <a:stCxn id="589" idx="4"/>
                  </p:cNvCxnSpPr>
                  <p:nvPr/>
                </p:nvCxnSpPr>
                <p:spPr>
                  <a:xfrm rot="10800000" flipV="1">
                    <a:off x="4826197" y="3355027"/>
                    <a:ext cx="0" cy="298703"/>
                  </a:xfrm>
                  <a:prstGeom prst="line">
                    <a:avLst/>
                  </a:prstGeom>
                  <a:solidFill>
                    <a:schemeClr val="bg1"/>
                  </a:solid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cxnSp>
            </p:grpSp>
            <p:sp>
              <p:nvSpPr>
                <p:cNvPr id="582" name="Rounded Rectangle 1458">
                  <a:hlinkClick r:id="rId112" tooltip="Windows Server 2016 addresses emerging threats and container workloads with built in threat resistance and enhanced detection, privileged identity protections, shielded VMs to protect sensitive workloads, and more"/>
                  <a:extLst>
                    <a:ext uri="{FF2B5EF4-FFF2-40B4-BE49-F238E27FC236}">
                      <a16:creationId xmlns:a16="http://schemas.microsoft.com/office/drawing/2014/main" id="{E971858B-85C2-4C16-9E80-5CAD37C8B93D}"/>
                    </a:ext>
                  </a:extLst>
                </p:cNvPr>
                <p:cNvSpPr/>
                <p:nvPr/>
              </p:nvSpPr>
              <p:spPr>
                <a:xfrm>
                  <a:off x="2563059" y="4241894"/>
                  <a:ext cx="3652987" cy="321934"/>
                </a:xfrm>
                <a:prstGeom prst="roundRect">
                  <a:avLst>
                    <a:gd name="adj" fmla="val 0"/>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279781" tIns="46630" rIns="46630" bIns="46630" rtlCol="0" anchor="ctr"/>
                <a:lstStyle/>
                <a:p>
                  <a:pPr marL="116575" defTabSz="932597">
                    <a:lnSpc>
                      <a:spcPct val="97000"/>
                    </a:lnSpc>
                    <a:spcAft>
                      <a:spcPts val="204"/>
                    </a:spcAft>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Windows Server 2016 Security</a:t>
                  </a:r>
                </a:p>
                <a:p>
                  <a:pPr marL="116575" defTabSz="932597">
                    <a:lnSpc>
                      <a:spcPct val="97000"/>
                    </a:lnSpc>
                    <a:defRPr/>
                  </a:pPr>
                  <a:r>
                    <a:rPr lang="en-US" sz="714">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Window 10 + Just Enough Admin, Hyper-V Containers, Nano server, and more…</a:t>
                  </a:r>
                </a:p>
              </p:txBody>
            </p:sp>
          </p:grpSp>
          <p:pic>
            <p:nvPicPr>
              <p:cNvPr id="581" name="Picture 580">
                <a:extLst>
                  <a:ext uri="{FF2B5EF4-FFF2-40B4-BE49-F238E27FC236}">
                    <a16:creationId xmlns:a16="http://schemas.microsoft.com/office/drawing/2014/main" id="{ADEA4054-1466-494A-AF00-EC079EF6EA50}"/>
                  </a:ext>
                </a:extLst>
              </p:cNvPr>
              <p:cNvPicPr>
                <a:picLocks noChangeAspect="1"/>
              </p:cNvPicPr>
              <p:nvPr/>
            </p:nvPicPr>
            <p:blipFill rotWithShape="1">
              <a:blip r:embed="rId34" cstate="email">
                <a:extLst>
                  <a:ext uri="{28A0092B-C50C-407E-A947-70E740481C1C}">
                    <a14:useLocalDpi xmlns:a14="http://schemas.microsoft.com/office/drawing/2010/main"/>
                  </a:ext>
                </a:extLst>
              </a:blip>
              <a:srcRect r="83295"/>
              <a:stretch/>
            </p:blipFill>
            <p:spPr>
              <a:xfrm>
                <a:off x="2672821" y="4324295"/>
                <a:ext cx="195961" cy="170864"/>
              </a:xfrm>
              <a:prstGeom prst="rect">
                <a:avLst/>
              </a:prstGeom>
            </p:spPr>
          </p:pic>
        </p:grpSp>
      </p:grpSp>
      <p:grpSp>
        <p:nvGrpSpPr>
          <p:cNvPr id="15" name="Group 14">
            <a:extLst>
              <a:ext uri="{FF2B5EF4-FFF2-40B4-BE49-F238E27FC236}">
                <a16:creationId xmlns:a16="http://schemas.microsoft.com/office/drawing/2014/main" id="{EFD24189-C621-438B-9B19-2FB6362EE70A}"/>
              </a:ext>
            </a:extLst>
          </p:cNvPr>
          <p:cNvGrpSpPr/>
          <p:nvPr/>
        </p:nvGrpSpPr>
        <p:grpSpPr>
          <a:xfrm>
            <a:off x="4175391" y="4017311"/>
            <a:ext cx="1078868" cy="246157"/>
            <a:chOff x="4155658" y="3909402"/>
            <a:chExt cx="1057810" cy="241352"/>
          </a:xfrm>
        </p:grpSpPr>
        <p:sp>
          <p:nvSpPr>
            <p:cNvPr id="665" name="Rectangle 664">
              <a:hlinkClick r:id="rId113" tooltip="Azure ExpressRoute lets you create private connections between Azure datacenters and infrastructure on your premises or in a colocation environment. ExpressRoute connections don't go over the public Internet. "/>
              <a:extLst>
                <a:ext uri="{FF2B5EF4-FFF2-40B4-BE49-F238E27FC236}">
                  <a16:creationId xmlns:a16="http://schemas.microsoft.com/office/drawing/2014/main" id="{F9889187-DF3A-4619-A6E2-E7055AEA957C}"/>
                </a:ext>
              </a:extLst>
            </p:cNvPr>
            <p:cNvSpPr/>
            <p:nvPr/>
          </p:nvSpPr>
          <p:spPr bwMode="auto">
            <a:xfrm>
              <a:off x="4155658" y="3944875"/>
              <a:ext cx="1057810" cy="178119"/>
            </a:xfrm>
            <a:prstGeom prst="rect">
              <a:avLst/>
            </a:prstGeom>
            <a:solidFill>
              <a:schemeClr val="bg2"/>
            </a:solidFill>
            <a:ln w="14224" cap="flat" cmpd="sng" algn="ctr">
              <a:solidFill>
                <a:schemeClr val="tx1"/>
              </a:solidFill>
              <a:prstDash val="solid"/>
              <a:miter lim="800000"/>
              <a:headEnd type="none" w="med" len="med"/>
              <a:tailEnd type="none" w="med" len="med"/>
            </a:ln>
            <a:effectLst/>
          </p:spPr>
          <p:txBody>
            <a:bodyPr lIns="310771" tIns="9326" rIns="0" bIns="9326" anchor="ctr" anchorCtr="0"/>
            <a:lstStyle/>
            <a:p>
              <a:pPr defTabSz="913565">
                <a:lnSpc>
                  <a:spcPct val="90000"/>
                </a:lnSpc>
                <a:defRPr/>
              </a:pPr>
              <a:r>
                <a:rPr lang="en-US" sz="816">
                  <a:gradFill>
                    <a:gsLst>
                      <a:gs pos="0">
                        <a:srgbClr val="505050"/>
                      </a:gs>
                      <a:gs pos="100000">
                        <a:srgbClr val="505050"/>
                      </a:gs>
                    </a:gsLst>
                    <a:lin ang="5400000" scaled="1"/>
                  </a:gradFill>
                  <a:latin typeface="Segoe UI" panose="020B0502040204020203" pitchFamily="34" charset="0"/>
                  <a:cs typeface="Segoe UI" panose="020B0502040204020203" pitchFamily="34" charset="0"/>
                </a:rPr>
                <a:t>Express Route</a:t>
              </a:r>
            </a:p>
          </p:txBody>
        </p:sp>
        <p:pic>
          <p:nvPicPr>
            <p:cNvPr id="669" name="Picture 227">
              <a:extLst>
                <a:ext uri="{FF2B5EF4-FFF2-40B4-BE49-F238E27FC236}">
                  <a16:creationId xmlns:a16="http://schemas.microsoft.com/office/drawing/2014/main" id="{E96E8648-A8C5-46D1-820B-621CD3841A38}"/>
                </a:ext>
              </a:extLst>
            </p:cNvPr>
            <p:cNvPicPr>
              <a:picLocks noChangeAspect="1"/>
            </p:cNvPicPr>
            <p:nvPr/>
          </p:nvPicPr>
          <p:blipFill>
            <a:blip r:embed="rId114">
              <a:extLst>
                <a:ext uri="{28A0092B-C50C-407E-A947-70E740481C1C}">
                  <a14:useLocalDpi xmlns:a14="http://schemas.microsoft.com/office/drawing/2010/main" val="0"/>
                </a:ext>
              </a:extLst>
            </a:blip>
            <a:stretch>
              <a:fillRect/>
            </a:stretch>
          </p:blipFill>
          <p:spPr bwMode="auto">
            <a:xfrm>
              <a:off x="4188574" y="3909402"/>
              <a:ext cx="247386" cy="241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 name="Group 33">
            <a:extLst>
              <a:ext uri="{FF2B5EF4-FFF2-40B4-BE49-F238E27FC236}">
                <a16:creationId xmlns:a16="http://schemas.microsoft.com/office/drawing/2014/main" id="{33D41D94-29D2-46A4-8851-2584B1691A60}"/>
              </a:ext>
            </a:extLst>
          </p:cNvPr>
          <p:cNvGrpSpPr/>
          <p:nvPr/>
        </p:nvGrpSpPr>
        <p:grpSpPr>
          <a:xfrm>
            <a:off x="195263" y="6370672"/>
            <a:ext cx="12020084" cy="520756"/>
            <a:chOff x="190587" y="6246324"/>
            <a:chExt cx="11785466" cy="510591"/>
          </a:xfrm>
        </p:grpSpPr>
        <p:sp>
          <p:nvSpPr>
            <p:cNvPr id="40" name="Rounded Rectangle 804">
              <a:hlinkClick r:id="rId115" tooltip="The Security Development Lifecycle (SDL) is a software development process that helps developers build more secure software and address security compliance requirements while reducing development cost "/>
              <a:extLst>
                <a:ext uri="{FF2B5EF4-FFF2-40B4-BE49-F238E27FC236}">
                  <a16:creationId xmlns:a16="http://schemas.microsoft.com/office/drawing/2014/main" id="{24774F23-CBC0-48B0-993F-3B770F9FE91D}"/>
                </a:ext>
              </a:extLst>
            </p:cNvPr>
            <p:cNvSpPr/>
            <p:nvPr/>
          </p:nvSpPr>
          <p:spPr>
            <a:xfrm>
              <a:off x="2048164" y="6472016"/>
              <a:ext cx="6173820" cy="180229"/>
            </a:xfrm>
            <a:prstGeom prst="roundRect">
              <a:avLst>
                <a:gd name="adj" fmla="val 0"/>
              </a:avLst>
            </a:prstGeom>
            <a:no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Security Development Lifecycle (SDL)</a:t>
              </a:r>
            </a:p>
          </p:txBody>
        </p:sp>
        <p:sp>
          <p:nvSpPr>
            <p:cNvPr id="781" name="Rectangle 780">
              <a:hlinkClick r:id="rId116" tooltip="The Compliance Manager dashboard helps you achieve compliance goals by evaluating cloud workloads against compliance regimes as well as data protection standards and assign/track/record compliance and assessment-related activities. "/>
              <a:extLst>
                <a:ext uri="{FF2B5EF4-FFF2-40B4-BE49-F238E27FC236}">
                  <a16:creationId xmlns:a16="http://schemas.microsoft.com/office/drawing/2014/main" id="{2FF34D19-C16F-40B9-9D35-BE71F61E17FA}"/>
                </a:ext>
              </a:extLst>
            </p:cNvPr>
            <p:cNvSpPr/>
            <p:nvPr/>
          </p:nvSpPr>
          <p:spPr>
            <a:xfrm>
              <a:off x="6642469" y="6246324"/>
              <a:ext cx="3519850" cy="180229"/>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algn="ctr" defTabSz="932597">
                <a:lnSpc>
                  <a:spcPct val="97000"/>
                </a:lnSpc>
                <a:defRPr/>
              </a:pPr>
              <a:r>
                <a:rPr lang="en-US" sz="816"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Compliance Manager</a:t>
              </a:r>
            </a:p>
          </p:txBody>
        </p:sp>
        <p:sp>
          <p:nvSpPr>
            <p:cNvPr id="7" name="Freeform: Shape 6">
              <a:extLst>
                <a:ext uri="{FF2B5EF4-FFF2-40B4-BE49-F238E27FC236}">
                  <a16:creationId xmlns:a16="http://schemas.microsoft.com/office/drawing/2014/main" id="{14599DF8-A8EE-42BC-A0A4-DADF34D8495A}"/>
                </a:ext>
              </a:extLst>
            </p:cNvPr>
            <p:cNvSpPr/>
            <p:nvPr/>
          </p:nvSpPr>
          <p:spPr bwMode="auto">
            <a:xfrm>
              <a:off x="190587" y="6487781"/>
              <a:ext cx="11785466" cy="269134"/>
            </a:xfrm>
            <a:custGeom>
              <a:avLst/>
              <a:gdLst>
                <a:gd name="connsiteX0" fmla="*/ 8153400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53400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162925 w 11744325"/>
                <a:gd name="connsiteY5" fmla="*/ 247650 h 314325"/>
                <a:gd name="connsiteX6" fmla="*/ 8165307 w 11744325"/>
                <a:gd name="connsiteY6" fmla="*/ 0 h 314325"/>
                <a:gd name="connsiteX0" fmla="*/ 8165307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165307 w 11744325"/>
                <a:gd name="connsiteY6" fmla="*/ 0 h 314325"/>
                <a:gd name="connsiteX0" fmla="*/ 8098865 w 11744325"/>
                <a:gd name="connsiteY0" fmla="*/ 0 h 314325"/>
                <a:gd name="connsiteX1" fmla="*/ 11744325 w 11744325"/>
                <a:gd name="connsiteY1" fmla="*/ 0 h 314325"/>
                <a:gd name="connsiteX2" fmla="*/ 11744325 w 11744325"/>
                <a:gd name="connsiteY2" fmla="*/ 314325 h 314325"/>
                <a:gd name="connsiteX3" fmla="*/ 0 w 11744325"/>
                <a:gd name="connsiteY3" fmla="*/ 314325 h 314325"/>
                <a:gd name="connsiteX4" fmla="*/ 0 w 11744325"/>
                <a:gd name="connsiteY4" fmla="*/ 247650 h 314325"/>
                <a:gd name="connsiteX5" fmla="*/ 8099647 w 11744325"/>
                <a:gd name="connsiteY5" fmla="*/ 247650 h 314325"/>
                <a:gd name="connsiteX6" fmla="*/ 8098865 w 11744325"/>
                <a:gd name="connsiteY6" fmla="*/ 0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744325" h="314325">
                  <a:moveTo>
                    <a:pt x="8098865" y="0"/>
                  </a:moveTo>
                  <a:lnTo>
                    <a:pt x="11744325" y="0"/>
                  </a:lnTo>
                  <a:lnTo>
                    <a:pt x="11744325" y="314325"/>
                  </a:lnTo>
                  <a:lnTo>
                    <a:pt x="0" y="314325"/>
                  </a:lnTo>
                  <a:lnTo>
                    <a:pt x="0" y="247650"/>
                  </a:lnTo>
                  <a:lnTo>
                    <a:pt x="8099647" y="247650"/>
                  </a:lnTo>
                  <a:cubicBezTo>
                    <a:pt x="8099386" y="165100"/>
                    <a:pt x="8099126" y="82550"/>
                    <a:pt x="8098865" y="0"/>
                  </a:cubicBezTo>
                  <a:close/>
                </a:path>
              </a:pathLst>
            </a:custGeom>
            <a:solidFill>
              <a:schemeClr val="accent3">
                <a:lumMod val="75000"/>
              </a:schemeClr>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3260" rIns="46630" rtlCol="0" anchor="ctr">
              <a:noAutofit/>
            </a:bodyPr>
            <a:lstStyle/>
            <a:p>
              <a:pPr marL="8451656" algn="ctr">
                <a:lnSpc>
                  <a:spcPct val="97000"/>
                </a:lnSpc>
              </a:pPr>
              <a:endParaRPr lang="en-US" sz="1071" b="1">
                <a:solidFill>
                  <a:schemeClr val="bg1"/>
                </a:solidFill>
                <a:latin typeface="Segoe UI" panose="020B0502040204020203" pitchFamily="34" charset="0"/>
                <a:cs typeface="Segoe UI" panose="020B0502040204020203" pitchFamily="34" charset="0"/>
              </a:endParaRPr>
            </a:p>
          </p:txBody>
        </p:sp>
        <p:sp>
          <p:nvSpPr>
            <p:cNvPr id="847" name="Rectangle 846">
              <a:hlinkClick r:id="rId117" tooltip="Learn how Microsoft works to secure your data, protect its privacy, and comply with global standards in Microsoft business cloud services."/>
              <a:extLst>
                <a:ext uri="{FF2B5EF4-FFF2-40B4-BE49-F238E27FC236}">
                  <a16:creationId xmlns:a16="http://schemas.microsoft.com/office/drawing/2014/main" id="{767F699E-8BF5-48FD-8960-24B3421585D2}"/>
                </a:ext>
              </a:extLst>
            </p:cNvPr>
            <p:cNvSpPr/>
            <p:nvPr/>
          </p:nvSpPr>
          <p:spPr>
            <a:xfrm>
              <a:off x="8459490"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Trust Center</a:t>
              </a:r>
            </a:p>
          </p:txBody>
        </p:sp>
        <p:sp>
          <p:nvSpPr>
            <p:cNvPr id="848" name="Rectangle 847">
              <a:hlinkClick r:id="rId118" tooltip="The threat intelligence system that (1) protects Microsoft’s products and services and (2) provides actionable intelligence to safeguard your organization with trillions of signals and advanced analytics"/>
              <a:extLst>
                <a:ext uri="{FF2B5EF4-FFF2-40B4-BE49-F238E27FC236}">
                  <a16:creationId xmlns:a16="http://schemas.microsoft.com/office/drawing/2014/main" id="{81DCF43F-6876-458C-8AE6-3AFEB739D463}"/>
                </a:ext>
              </a:extLst>
            </p:cNvPr>
            <p:cNvSpPr/>
            <p:nvPr/>
          </p:nvSpPr>
          <p:spPr>
            <a:xfrm>
              <a:off x="10214398" y="6534812"/>
              <a:ext cx="1647262" cy="165874"/>
            </a:xfrm>
            <a:prstGeom prst="rect">
              <a:avLst/>
            </a:prstGeom>
            <a:solidFill>
              <a:schemeClr val="bg1"/>
            </a:solidFill>
            <a:ln w="14224">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lnSpc>
                  <a:spcPct val="97000"/>
                </a:lnSpc>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Intelligent Security Graph</a:t>
              </a:r>
            </a:p>
          </p:txBody>
        </p:sp>
      </p:grpSp>
      <p:sp>
        <p:nvSpPr>
          <p:cNvPr id="87" name="Rectangle 86">
            <a:extLst>
              <a:ext uri="{FF2B5EF4-FFF2-40B4-BE49-F238E27FC236}">
                <a16:creationId xmlns:a16="http://schemas.microsoft.com/office/drawing/2014/main" id="{F5935FB9-47A5-4A3E-83C1-D47D32D1680B}"/>
              </a:ext>
            </a:extLst>
          </p:cNvPr>
          <p:cNvSpPr/>
          <p:nvPr/>
        </p:nvSpPr>
        <p:spPr bwMode="auto">
          <a:xfrm>
            <a:off x="8672762" y="1845000"/>
            <a:ext cx="1660034" cy="145688"/>
          </a:xfrm>
          <a:prstGeom prst="rect">
            <a:avLst/>
          </a:prstGeom>
          <a:solidFill>
            <a:srgbClr val="FFFFFF">
              <a:alpha val="74902"/>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469" name="Group 468">
            <a:extLst>
              <a:ext uri="{FF2B5EF4-FFF2-40B4-BE49-F238E27FC236}">
                <a16:creationId xmlns:a16="http://schemas.microsoft.com/office/drawing/2014/main" id="{455D9C41-65A3-473E-B529-C6FE2BDA939F}"/>
              </a:ext>
            </a:extLst>
          </p:cNvPr>
          <p:cNvGrpSpPr/>
          <p:nvPr/>
        </p:nvGrpSpPr>
        <p:grpSpPr>
          <a:xfrm>
            <a:off x="8710966" y="2025461"/>
            <a:ext cx="3383858" cy="210129"/>
            <a:chOff x="9721483" y="1839445"/>
            <a:chExt cx="3317809" cy="206028"/>
          </a:xfrm>
        </p:grpSpPr>
        <p:sp>
          <p:nvSpPr>
            <p:cNvPr id="470" name="Rectangle 469">
              <a:hlinkClick r:id="rId119" tooltip="Conditional Access provides centralized policy control for data and applications by enforcing conditions on account authentication, network location, device health/compliance, and other risk factors. "/>
              <a:extLst>
                <a:ext uri="{FF2B5EF4-FFF2-40B4-BE49-F238E27FC236}">
                  <a16:creationId xmlns:a16="http://schemas.microsoft.com/office/drawing/2014/main" id="{C0A35AAB-245E-44BA-B88E-D9B13D1F5A89}"/>
                </a:ext>
              </a:extLst>
            </p:cNvPr>
            <p:cNvSpPr/>
            <p:nvPr/>
          </p:nvSpPr>
          <p:spPr>
            <a:xfrm>
              <a:off x="9721483" y="1839445"/>
              <a:ext cx="3317809" cy="206028"/>
            </a:xfrm>
            <a:prstGeom prst="rect">
              <a:avLst/>
            </a:prstGeom>
            <a:solidFill>
              <a:schemeClr val="bg2"/>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373041" rtlCol="0" anchor="ctr"/>
            <a:lstStyle/>
            <a:p>
              <a:pPr defTabSz="932597">
                <a:defRPr/>
              </a:pPr>
              <a:r>
                <a:rPr lang="en-US" sz="918"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Conditional Access </a:t>
              </a: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 Identity Perimeter Management</a:t>
              </a:r>
            </a:p>
          </p:txBody>
        </p:sp>
        <p:pic>
          <p:nvPicPr>
            <p:cNvPr id="471" name="Picture 470">
              <a:extLst>
                <a:ext uri="{FF2B5EF4-FFF2-40B4-BE49-F238E27FC236}">
                  <a16:creationId xmlns:a16="http://schemas.microsoft.com/office/drawing/2014/main" id="{4C76129A-676D-4825-A7F0-E69DB440144B}"/>
                </a:ext>
              </a:extLst>
            </p:cNvPr>
            <p:cNvPicPr>
              <a:picLocks noChangeAspect="1"/>
            </p:cNvPicPr>
            <p:nvPr/>
          </p:nvPicPr>
          <p:blipFill rotWithShape="1">
            <a:blip r:embed="rId120"/>
            <a:srcRect l="22948" t="1" b="1811"/>
            <a:stretch/>
          </p:blipFill>
          <p:spPr>
            <a:xfrm flipV="1">
              <a:off x="9764127" y="1889446"/>
              <a:ext cx="268951" cy="108569"/>
            </a:xfrm>
            <a:prstGeom prst="rect">
              <a:avLst/>
            </a:prstGeom>
          </p:spPr>
        </p:pic>
      </p:grpSp>
      <p:sp>
        <p:nvSpPr>
          <p:cNvPr id="746" name="Rectangle 745">
            <a:hlinkClick r:id="rId121" tooltip="Shielded VMs and guarded fabric protect sensitive workloads by isolating sensitive VMs from fabric administrators and restricting them to only healthy and approved hosts in the fabric."/>
            <a:extLst>
              <a:ext uri="{FF2B5EF4-FFF2-40B4-BE49-F238E27FC236}">
                <a16:creationId xmlns:a16="http://schemas.microsoft.com/office/drawing/2014/main" id="{E2B41574-1E2C-46C8-B9C2-53FBBA8DB4E8}"/>
              </a:ext>
            </a:extLst>
          </p:cNvPr>
          <p:cNvSpPr/>
          <p:nvPr/>
        </p:nvSpPr>
        <p:spPr>
          <a:xfrm>
            <a:off x="2406312" y="4694582"/>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Shielded VMs</a:t>
            </a:r>
          </a:p>
        </p:txBody>
      </p:sp>
      <p:sp>
        <p:nvSpPr>
          <p:cNvPr id="770" name="Rectangle 769">
            <a:hlinkClick r:id="rId122" tooltip="Microsoft Azure Stack is a hybrid cloud platform that lets you provide Azure services from your datacenter. Security and compliance are areas of major investment for Azure Stack."/>
            <a:extLst>
              <a:ext uri="{FF2B5EF4-FFF2-40B4-BE49-F238E27FC236}">
                <a16:creationId xmlns:a16="http://schemas.microsoft.com/office/drawing/2014/main" id="{4AF87437-7A04-4DED-8CC1-8D26AE2B37F1}"/>
              </a:ext>
            </a:extLst>
          </p:cNvPr>
          <p:cNvSpPr/>
          <p:nvPr/>
        </p:nvSpPr>
        <p:spPr>
          <a:xfrm>
            <a:off x="2405495" y="4918068"/>
            <a:ext cx="734115" cy="179180"/>
          </a:xfrm>
          <a:prstGeom prst="rect">
            <a:avLst/>
          </a:prstGeom>
          <a:solidFill>
            <a:schemeClr val="bg1"/>
          </a:solidFill>
          <a:ln w="14224">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defTabSz="932597">
              <a:lnSpc>
                <a:spcPct val="97000"/>
              </a:lnSpc>
              <a:defRPr/>
            </a:pPr>
            <a:r>
              <a:rPr lang="en-US" sz="765"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Azure Stack</a:t>
            </a:r>
          </a:p>
        </p:txBody>
      </p:sp>
      <p:sp>
        <p:nvSpPr>
          <p:cNvPr id="599" name="TextBox 598">
            <a:extLst>
              <a:ext uri="{FF2B5EF4-FFF2-40B4-BE49-F238E27FC236}">
                <a16:creationId xmlns:a16="http://schemas.microsoft.com/office/drawing/2014/main" id="{40B4C77D-397F-42D5-B6B4-BF3347FC5BEF}"/>
              </a:ext>
            </a:extLst>
          </p:cNvPr>
          <p:cNvSpPr txBox="1"/>
          <p:nvPr/>
        </p:nvSpPr>
        <p:spPr>
          <a:xfrm>
            <a:off x="2110647" y="2437101"/>
            <a:ext cx="2185542" cy="254262"/>
          </a:xfrm>
          <a:prstGeom prst="rect">
            <a:avLst/>
          </a:prstGeom>
        </p:spPr>
        <p:txBody>
          <a:bodyPr wrap="square" rtlCol="0">
            <a:spAutoFit/>
          </a:bodyPr>
          <a:lstStyle/>
          <a:p>
            <a:pPr defTabSz="932597">
              <a:defRPr/>
            </a:pPr>
            <a:r>
              <a:rPr lang="en-US" sz="1020" b="1">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On Premises Datacenter(s)</a:t>
            </a:r>
          </a:p>
        </p:txBody>
      </p:sp>
      <p:grpSp>
        <p:nvGrpSpPr>
          <p:cNvPr id="28" name="Group 27">
            <a:extLst>
              <a:ext uri="{FF2B5EF4-FFF2-40B4-BE49-F238E27FC236}">
                <a16:creationId xmlns:a16="http://schemas.microsoft.com/office/drawing/2014/main" id="{51FD5745-565C-4C3E-A103-ADE410A5BA3F}"/>
              </a:ext>
            </a:extLst>
          </p:cNvPr>
          <p:cNvGrpSpPr/>
          <p:nvPr/>
        </p:nvGrpSpPr>
        <p:grpSpPr>
          <a:xfrm>
            <a:off x="8860576" y="4305616"/>
            <a:ext cx="1342949" cy="634969"/>
            <a:chOff x="8686764" y="4221575"/>
            <a:chExt cx="1316736" cy="622575"/>
          </a:xfrm>
        </p:grpSpPr>
        <p:grpSp>
          <p:nvGrpSpPr>
            <p:cNvPr id="785" name="Group 784">
              <a:extLst>
                <a:ext uri="{FF2B5EF4-FFF2-40B4-BE49-F238E27FC236}">
                  <a16:creationId xmlns:a16="http://schemas.microsoft.com/office/drawing/2014/main" id="{FA44FE5E-6419-4F47-900D-E07824FFA261}"/>
                </a:ext>
              </a:extLst>
            </p:cNvPr>
            <p:cNvGrpSpPr/>
            <p:nvPr/>
          </p:nvGrpSpPr>
          <p:grpSpPr>
            <a:xfrm>
              <a:off x="8686764" y="4221575"/>
              <a:ext cx="1316736" cy="622575"/>
              <a:chOff x="10885121" y="2166657"/>
              <a:chExt cx="1211600" cy="520369"/>
            </a:xfrm>
            <a:solidFill>
              <a:schemeClr val="bg1"/>
            </a:solidFill>
          </p:grpSpPr>
          <p:sp>
            <p:nvSpPr>
              <p:cNvPr id="786" name="Rectangle 785">
                <a:hlinkClick r:id="rId123" tooltip="Office 365 DLP capabilities including Outlook Policy Tips, rule application via Exchange Transport rules, automatic protection via SharePoint location, and more. "/>
                <a:extLst>
                  <a:ext uri="{FF2B5EF4-FFF2-40B4-BE49-F238E27FC236}">
                    <a16:creationId xmlns:a16="http://schemas.microsoft.com/office/drawing/2014/main" id="{FDC93C89-A208-4060-AAC9-EC4E47572DB0}"/>
                  </a:ext>
                </a:extLst>
              </p:cNvPr>
              <p:cNvSpPr/>
              <p:nvPr/>
            </p:nvSpPr>
            <p:spPr>
              <a:xfrm>
                <a:off x="10885121" y="2166657"/>
                <a:ext cx="1211600" cy="520369"/>
              </a:xfrm>
              <a:prstGeom prst="rect">
                <a:avLst/>
              </a:prstGeom>
              <a:grp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42477" tIns="18652" rtlCol="0" anchor="t"/>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Office 365</a:t>
                </a: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3" tooltip="Office 365 DLP capabilities including Outlook Policy Tips, rule application via Exchange Transport rules, automatic protection via SharePoint location, and more. "/>
                  </a:rPr>
                  <a:t>Data Loss Protection</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4" tooltip="Allows for full content lifecycle management from creating/importing through retention and deletion. Supervision also lets you define policies that capture communications in your organization for internal or external reviewers. "/>
                  </a:rPr>
                  <a:t>Data Governance</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a:p>
                <a:pPr marL="116575" indent="-116575" defTabSz="932597">
                  <a:buFont typeface="Arial" panose="020B0604020202020204" pitchFamily="34" charset="0"/>
                  <a:buChar char="•"/>
                  <a:defRPr/>
                </a:pPr>
                <a:r>
                  <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hlinkClick r:id="rId125"/>
                  </a:rPr>
                  <a:t>eDiscovery</a:t>
                </a:r>
                <a:endParaRPr lang="en-US" sz="765">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endParaRPr>
              </a:p>
            </p:txBody>
          </p:sp>
          <p:pic>
            <p:nvPicPr>
              <p:cNvPr id="793" name="Picture 792">
                <a:extLst>
                  <a:ext uri="{FF2B5EF4-FFF2-40B4-BE49-F238E27FC236}">
                    <a16:creationId xmlns:a16="http://schemas.microsoft.com/office/drawing/2014/main" id="{053BEE98-F855-4BDD-AF47-CA2185261570}"/>
                  </a:ext>
                </a:extLst>
              </p:cNvPr>
              <p:cNvPicPr>
                <a:picLocks noChangeAspect="1"/>
              </p:cNvPicPr>
              <p:nvPr/>
            </p:nvPicPr>
            <p:blipFill>
              <a:blip r:embed="rId126" cstate="print">
                <a:extLst>
                  <a:ext uri="{28A0092B-C50C-407E-A947-70E740481C1C}">
                    <a14:useLocalDpi xmlns:a14="http://schemas.microsoft.com/office/drawing/2010/main" val="0"/>
                  </a:ext>
                </a:extLst>
              </a:blip>
              <a:stretch>
                <a:fillRect/>
              </a:stretch>
            </p:blipFill>
            <p:spPr>
              <a:xfrm>
                <a:off x="10950100" y="2182979"/>
                <a:ext cx="116904" cy="138531"/>
              </a:xfrm>
              <a:prstGeom prst="rect">
                <a:avLst/>
              </a:prstGeom>
              <a:grpFill/>
            </p:spPr>
          </p:pic>
        </p:grpSp>
        <p:grpSp>
          <p:nvGrpSpPr>
            <p:cNvPr id="794" name="Group 793">
              <a:extLst>
                <a:ext uri="{FF2B5EF4-FFF2-40B4-BE49-F238E27FC236}">
                  <a16:creationId xmlns:a16="http://schemas.microsoft.com/office/drawing/2014/main" id="{BC149996-BA06-4160-9F41-E2DAF83BC140}"/>
                </a:ext>
              </a:extLst>
            </p:cNvPr>
            <p:cNvGrpSpPr/>
            <p:nvPr/>
          </p:nvGrpSpPr>
          <p:grpSpPr>
            <a:xfrm>
              <a:off x="9047248" y="4762130"/>
              <a:ext cx="188672" cy="45719"/>
              <a:chOff x="6660452" y="3094221"/>
              <a:chExt cx="188672" cy="45719"/>
            </a:xfrm>
          </p:grpSpPr>
          <p:sp>
            <p:nvSpPr>
              <p:cNvPr id="795" name="Oval 794">
                <a:extLst>
                  <a:ext uri="{FF2B5EF4-FFF2-40B4-BE49-F238E27FC236}">
                    <a16:creationId xmlns:a16="http://schemas.microsoft.com/office/drawing/2014/main" id="{974A5067-3475-4DE1-9C41-C7113F138973}"/>
                  </a:ext>
                </a:extLst>
              </p:cNvPr>
              <p:cNvSpPr/>
              <p:nvPr/>
            </p:nvSpPr>
            <p:spPr bwMode="auto">
              <a:xfrm>
                <a:off x="6660452"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6" name="Oval 795">
                <a:extLst>
                  <a:ext uri="{FF2B5EF4-FFF2-40B4-BE49-F238E27FC236}">
                    <a16:creationId xmlns:a16="http://schemas.microsoft.com/office/drawing/2014/main" id="{A14F0404-BCD5-4F95-BC15-F0686F93B29F}"/>
                  </a:ext>
                </a:extLst>
              </p:cNvPr>
              <p:cNvSpPr/>
              <p:nvPr/>
            </p:nvSpPr>
            <p:spPr bwMode="auto">
              <a:xfrm>
                <a:off x="6731928"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7" name="Oval 796">
                <a:extLst>
                  <a:ext uri="{FF2B5EF4-FFF2-40B4-BE49-F238E27FC236}">
                    <a16:creationId xmlns:a16="http://schemas.microsoft.com/office/drawing/2014/main" id="{39C75745-B98C-4407-ADE9-4F31F73B4ACE}"/>
                  </a:ext>
                </a:extLst>
              </p:cNvPr>
              <p:cNvSpPr/>
              <p:nvPr/>
            </p:nvSpPr>
            <p:spPr bwMode="auto">
              <a:xfrm>
                <a:off x="6803404" y="3094221"/>
                <a:ext cx="45720" cy="45719"/>
              </a:xfrm>
              <a:prstGeom prst="ellipse">
                <a:avLst/>
              </a:prstGeom>
              <a:solidFill>
                <a:schemeClr val="tx1">
                  <a:lumMod val="65000"/>
                  <a:lumOff val="3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r" defTabSz="951028" fontAlgn="base">
                  <a:lnSpc>
                    <a:spcPct val="90000"/>
                  </a:lnSpc>
                  <a:spcBef>
                    <a:spcPct val="0"/>
                  </a:spcBef>
                  <a:spcAft>
                    <a:spcPct val="0"/>
                  </a:spcAft>
                  <a:defRPr/>
                </a:pPr>
                <a:endParaRPr lang="en-US" sz="2448"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cxnSp>
        <p:nvCxnSpPr>
          <p:cNvPr id="798" name="Connector: Elbow 797">
            <a:extLst>
              <a:ext uri="{FF2B5EF4-FFF2-40B4-BE49-F238E27FC236}">
                <a16:creationId xmlns:a16="http://schemas.microsoft.com/office/drawing/2014/main" id="{31BE68C4-93B9-488F-B589-38E7C83CC91B}"/>
              </a:ext>
            </a:extLst>
          </p:cNvPr>
          <p:cNvCxnSpPr>
            <a:cxnSpLocks/>
            <a:stCxn id="92" idx="1"/>
            <a:endCxn id="622" idx="1"/>
          </p:cNvCxnSpPr>
          <p:nvPr/>
        </p:nvCxnSpPr>
        <p:spPr>
          <a:xfrm rot="10800000" flipV="1">
            <a:off x="272203" y="3458657"/>
            <a:ext cx="26961" cy="1584702"/>
          </a:xfrm>
          <a:prstGeom prst="bentConnector3">
            <a:avLst>
              <a:gd name="adj1" fmla="val 964763"/>
            </a:avLst>
          </a:prstGeom>
          <a:ln w="19050">
            <a:solidFill>
              <a:srgbClr val="5C2D9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2DCDC1D1-80D5-42D6-950E-E6AB5191E18A}"/>
              </a:ext>
            </a:extLst>
          </p:cNvPr>
          <p:cNvGrpSpPr/>
          <p:nvPr/>
        </p:nvGrpSpPr>
        <p:grpSpPr>
          <a:xfrm>
            <a:off x="10775462" y="4341730"/>
            <a:ext cx="1321217" cy="210017"/>
            <a:chOff x="10564273" y="4256985"/>
            <a:chExt cx="1295428" cy="205918"/>
          </a:xfrm>
        </p:grpSpPr>
        <p:sp>
          <p:nvSpPr>
            <p:cNvPr id="619" name="Rectangle 618">
              <a:hlinkClick r:id="rId127" tooltip="Privileged Access Management (PAM) is a component of Microsoft Identity Manager 2016 (MIM) that helps organizations restrict privileged access for on-premises Active Directory environments to mitigate unauthorized privilege escalation attacks."/>
              <a:extLst>
                <a:ext uri="{FF2B5EF4-FFF2-40B4-BE49-F238E27FC236}">
                  <a16:creationId xmlns:a16="http://schemas.microsoft.com/office/drawing/2014/main" id="{60F3BD78-53D5-4E2A-BB61-F443D33FF2F6}"/>
                </a:ext>
              </a:extLst>
            </p:cNvPr>
            <p:cNvSpPr/>
            <p:nvPr/>
          </p:nvSpPr>
          <p:spPr>
            <a:xfrm>
              <a:off x="10564273" y="4256985"/>
              <a:ext cx="1295428" cy="205918"/>
            </a:xfrm>
            <a:prstGeom prst="rect">
              <a:avLst/>
            </a:prstGeom>
            <a:solidFill>
              <a:schemeClr val="bg1">
                <a:lumMod val="95000"/>
              </a:schemeClr>
            </a:solidFill>
            <a:ln w="14224">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lIns="233151" rtlCol="0" anchor="ctr"/>
            <a:lstStyle/>
            <a:p>
              <a:pPr defTabSz="932597">
                <a:defRPr/>
              </a:pPr>
              <a:r>
                <a:rPr lang="en-US" sz="918">
                  <a:gradFill>
                    <a:gsLst>
                      <a:gs pos="0">
                        <a:srgbClr val="505050">
                          <a:lumMod val="75000"/>
                        </a:srgbClr>
                      </a:gs>
                      <a:gs pos="100000">
                        <a:srgbClr val="505050">
                          <a:lumMod val="75000"/>
                        </a:srgbClr>
                      </a:gs>
                    </a:gsLst>
                    <a:lin ang="5400000" scaled="1"/>
                  </a:gradFill>
                  <a:latin typeface="Segoe UI" panose="020B0502040204020203" pitchFamily="34" charset="0"/>
                  <a:cs typeface="Segoe UI" panose="020B0502040204020203" pitchFamily="34" charset="0"/>
                </a:rPr>
                <a:t>MIM PAM</a:t>
              </a:r>
            </a:p>
          </p:txBody>
        </p:sp>
        <p:sp>
          <p:nvSpPr>
            <p:cNvPr id="628" name="Freeform 113">
              <a:extLst>
                <a:ext uri="{FF2B5EF4-FFF2-40B4-BE49-F238E27FC236}">
                  <a16:creationId xmlns:a16="http://schemas.microsoft.com/office/drawing/2014/main" id="{4C8583AC-BF0F-4F92-AC25-E1D602191C95}"/>
                </a:ext>
              </a:extLst>
            </p:cNvPr>
            <p:cNvSpPr>
              <a:spLocks noChangeAspect="1" noEditPoints="1"/>
            </p:cNvSpPr>
            <p:nvPr/>
          </p:nvSpPr>
          <p:spPr bwMode="black">
            <a:xfrm>
              <a:off x="10617440" y="4308458"/>
              <a:ext cx="111972" cy="110666"/>
            </a:xfrm>
            <a:custGeom>
              <a:avLst/>
              <a:gdLst>
                <a:gd name="T0" fmla="*/ 47 w 66"/>
                <a:gd name="T1" fmla="*/ 37 h 66"/>
                <a:gd name="T2" fmla="*/ 51 w 66"/>
                <a:gd name="T3" fmla="*/ 33 h 66"/>
                <a:gd name="T4" fmla="*/ 47 w 66"/>
                <a:gd name="T5" fmla="*/ 29 h 66"/>
                <a:gd name="T6" fmla="*/ 37 w 66"/>
                <a:gd name="T7" fmla="*/ 29 h 66"/>
                <a:gd name="T8" fmla="*/ 37 w 66"/>
                <a:gd name="T9" fmla="*/ 16 h 66"/>
                <a:gd name="T10" fmla="*/ 33 w 66"/>
                <a:gd name="T11" fmla="*/ 13 h 66"/>
                <a:gd name="T12" fmla="*/ 29 w 66"/>
                <a:gd name="T13" fmla="*/ 16 h 66"/>
                <a:gd name="T14" fmla="*/ 29 w 66"/>
                <a:gd name="T15" fmla="*/ 33 h 66"/>
                <a:gd name="T16" fmla="*/ 33 w 66"/>
                <a:gd name="T17" fmla="*/ 37 h 66"/>
                <a:gd name="T18" fmla="*/ 47 w 66"/>
                <a:gd name="T19" fmla="*/ 37 h 66"/>
                <a:gd name="T20" fmla="*/ 33 w 66"/>
                <a:gd name="T21" fmla="*/ 8 h 66"/>
                <a:gd name="T22" fmla="*/ 58 w 66"/>
                <a:gd name="T23" fmla="*/ 33 h 66"/>
                <a:gd name="T24" fmla="*/ 33 w 66"/>
                <a:gd name="T25" fmla="*/ 58 h 66"/>
                <a:gd name="T26" fmla="*/ 8 w 66"/>
                <a:gd name="T27" fmla="*/ 33 h 66"/>
                <a:gd name="T28" fmla="*/ 33 w 66"/>
                <a:gd name="T29" fmla="*/ 8 h 66"/>
                <a:gd name="T30" fmla="*/ 33 w 66"/>
                <a:gd name="T31" fmla="*/ 66 h 66"/>
                <a:gd name="T32" fmla="*/ 66 w 66"/>
                <a:gd name="T33" fmla="*/ 33 h 66"/>
                <a:gd name="T34" fmla="*/ 33 w 66"/>
                <a:gd name="T35" fmla="*/ 0 h 66"/>
                <a:gd name="T36" fmla="*/ 0 w 66"/>
                <a:gd name="T37" fmla="*/ 33 h 66"/>
                <a:gd name="T38" fmla="*/ 33 w 66"/>
                <a:gd name="T39"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66">
                  <a:moveTo>
                    <a:pt x="47" y="37"/>
                  </a:moveTo>
                  <a:cubicBezTo>
                    <a:pt x="49" y="37"/>
                    <a:pt x="51" y="35"/>
                    <a:pt x="51" y="33"/>
                  </a:cubicBezTo>
                  <a:cubicBezTo>
                    <a:pt x="51" y="31"/>
                    <a:pt x="49" y="29"/>
                    <a:pt x="47" y="29"/>
                  </a:cubicBezTo>
                  <a:cubicBezTo>
                    <a:pt x="37" y="29"/>
                    <a:pt x="37" y="29"/>
                    <a:pt x="37" y="29"/>
                  </a:cubicBezTo>
                  <a:cubicBezTo>
                    <a:pt x="37" y="16"/>
                    <a:pt x="37" y="16"/>
                    <a:pt x="37" y="16"/>
                  </a:cubicBezTo>
                  <a:cubicBezTo>
                    <a:pt x="37" y="14"/>
                    <a:pt x="35" y="13"/>
                    <a:pt x="33" y="13"/>
                  </a:cubicBezTo>
                  <a:cubicBezTo>
                    <a:pt x="31" y="13"/>
                    <a:pt x="29" y="14"/>
                    <a:pt x="29" y="16"/>
                  </a:cubicBezTo>
                  <a:cubicBezTo>
                    <a:pt x="29" y="33"/>
                    <a:pt x="29" y="33"/>
                    <a:pt x="29" y="33"/>
                  </a:cubicBezTo>
                  <a:cubicBezTo>
                    <a:pt x="29" y="35"/>
                    <a:pt x="31" y="37"/>
                    <a:pt x="33" y="37"/>
                  </a:cubicBezTo>
                  <a:lnTo>
                    <a:pt x="47" y="37"/>
                  </a:lnTo>
                  <a:close/>
                  <a:moveTo>
                    <a:pt x="33" y="8"/>
                  </a:moveTo>
                  <a:cubicBezTo>
                    <a:pt x="47" y="8"/>
                    <a:pt x="58" y="19"/>
                    <a:pt x="58" y="33"/>
                  </a:cubicBezTo>
                  <a:cubicBezTo>
                    <a:pt x="58" y="47"/>
                    <a:pt x="47" y="58"/>
                    <a:pt x="33" y="58"/>
                  </a:cubicBezTo>
                  <a:cubicBezTo>
                    <a:pt x="19" y="58"/>
                    <a:pt x="8" y="47"/>
                    <a:pt x="8" y="33"/>
                  </a:cubicBezTo>
                  <a:cubicBezTo>
                    <a:pt x="8" y="19"/>
                    <a:pt x="19" y="8"/>
                    <a:pt x="33" y="8"/>
                  </a:cubicBezTo>
                  <a:moveTo>
                    <a:pt x="33" y="66"/>
                  </a:moveTo>
                  <a:cubicBezTo>
                    <a:pt x="51" y="66"/>
                    <a:pt x="66" y="51"/>
                    <a:pt x="66" y="33"/>
                  </a:cubicBezTo>
                  <a:cubicBezTo>
                    <a:pt x="66" y="15"/>
                    <a:pt x="51" y="0"/>
                    <a:pt x="33" y="0"/>
                  </a:cubicBezTo>
                  <a:cubicBezTo>
                    <a:pt x="15" y="0"/>
                    <a:pt x="0" y="15"/>
                    <a:pt x="0" y="33"/>
                  </a:cubicBezTo>
                  <a:cubicBezTo>
                    <a:pt x="0" y="51"/>
                    <a:pt x="15" y="66"/>
                    <a:pt x="33" y="66"/>
                  </a:cubicBezTo>
                </a:path>
              </a:pathLst>
            </a:custGeom>
            <a:solidFill>
              <a:schemeClr val="tx1"/>
            </a:solidFill>
            <a:ln w="3175">
              <a:noFill/>
            </a:ln>
            <a:extLst/>
          </p:spPr>
          <p:txBody>
            <a:bodyPr vert="horz" wrap="square" lIns="124314" tIns="62157" rIns="124314" bIns="62157" numCol="1" anchor="t" anchorCtr="0" compatLnSpc="1">
              <a:prstTxWarp prst="textNoShape">
                <a:avLst/>
              </a:prstTxWarp>
            </a:bodyPr>
            <a:lstStyle/>
            <a:p>
              <a:pPr defTabSz="621576">
                <a:defRPr/>
              </a:pPr>
              <a:endParaRPr lang="en-US" sz="2447">
                <a:solidFill>
                  <a:srgbClr val="FFFFFF"/>
                </a:solidFill>
                <a:latin typeface="Calibri" panose="020F0502020204030204"/>
              </a:endParaRPr>
            </a:p>
          </p:txBody>
        </p:sp>
      </p:grpSp>
    </p:spTree>
    <p:extLst>
      <p:ext uri="{BB962C8B-B14F-4D97-AF65-F5344CB8AC3E}">
        <p14:creationId xmlns:p14="http://schemas.microsoft.com/office/powerpoint/2010/main" val="13260983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62"/>
                                        </p:tgtEl>
                                        <p:attrNameLst>
                                          <p:attrName>style.visibility</p:attrName>
                                        </p:attrNameLst>
                                      </p:cBhvr>
                                      <p:to>
                                        <p:strVal val="visible"/>
                                      </p:to>
                                    </p:set>
                                    <p:anim calcmode="lin" valueType="num">
                                      <p:cBhvr>
                                        <p:cTn id="12" dur="500" fill="hold"/>
                                        <p:tgtEl>
                                          <p:spTgt spid="562"/>
                                        </p:tgtEl>
                                        <p:attrNameLst>
                                          <p:attrName>ppt_w</p:attrName>
                                        </p:attrNameLst>
                                      </p:cBhvr>
                                      <p:tavLst>
                                        <p:tav tm="0">
                                          <p:val>
                                            <p:fltVal val="0"/>
                                          </p:val>
                                        </p:tav>
                                        <p:tav tm="100000">
                                          <p:val>
                                            <p:strVal val="#ppt_w"/>
                                          </p:val>
                                        </p:tav>
                                      </p:tavLst>
                                    </p:anim>
                                    <p:anim calcmode="lin" valueType="num">
                                      <p:cBhvr>
                                        <p:cTn id="13" dur="500" fill="hold"/>
                                        <p:tgtEl>
                                          <p:spTgt spid="562"/>
                                        </p:tgtEl>
                                        <p:attrNameLst>
                                          <p:attrName>ppt_h</p:attrName>
                                        </p:attrNameLst>
                                      </p:cBhvr>
                                      <p:tavLst>
                                        <p:tav tm="0">
                                          <p:val>
                                            <p:fltVal val="0"/>
                                          </p:val>
                                        </p:tav>
                                        <p:tav tm="100000">
                                          <p:val>
                                            <p:strVal val="#ppt_h"/>
                                          </p:val>
                                        </p:tav>
                                      </p:tavLst>
                                    </p:anim>
                                    <p:animEffect transition="in" filter="fade">
                                      <p:cBhvr>
                                        <p:cTn id="14" dur="500"/>
                                        <p:tgtEl>
                                          <p:spTgt spid="562"/>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10"/>
                                        </p:tgtEl>
                                        <p:attrNameLst>
                                          <p:attrName>style.visibility</p:attrName>
                                        </p:attrNameLst>
                                      </p:cBhvr>
                                      <p:to>
                                        <p:strVal val="visible"/>
                                      </p:to>
                                    </p:set>
                                    <p:anim calcmode="lin" valueType="num">
                                      <p:cBhvr>
                                        <p:cTn id="17" dur="500" fill="hold"/>
                                        <p:tgtEl>
                                          <p:spTgt spid="510"/>
                                        </p:tgtEl>
                                        <p:attrNameLst>
                                          <p:attrName>ppt_w</p:attrName>
                                        </p:attrNameLst>
                                      </p:cBhvr>
                                      <p:tavLst>
                                        <p:tav tm="0">
                                          <p:val>
                                            <p:fltVal val="0"/>
                                          </p:val>
                                        </p:tav>
                                        <p:tav tm="100000">
                                          <p:val>
                                            <p:strVal val="#ppt_w"/>
                                          </p:val>
                                        </p:tav>
                                      </p:tavLst>
                                    </p:anim>
                                    <p:anim calcmode="lin" valueType="num">
                                      <p:cBhvr>
                                        <p:cTn id="18" dur="500" fill="hold"/>
                                        <p:tgtEl>
                                          <p:spTgt spid="510"/>
                                        </p:tgtEl>
                                        <p:attrNameLst>
                                          <p:attrName>ppt_h</p:attrName>
                                        </p:attrNameLst>
                                      </p:cBhvr>
                                      <p:tavLst>
                                        <p:tav tm="0">
                                          <p:val>
                                            <p:fltVal val="0"/>
                                          </p:val>
                                        </p:tav>
                                        <p:tav tm="100000">
                                          <p:val>
                                            <p:strVal val="#ppt_h"/>
                                          </p:val>
                                        </p:tav>
                                      </p:tavLst>
                                    </p:anim>
                                    <p:animEffect transition="in" filter="fade">
                                      <p:cBhvr>
                                        <p:cTn id="19" dur="500"/>
                                        <p:tgtEl>
                                          <p:spTgt spid="510"/>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09"/>
                                        </p:tgtEl>
                                        <p:attrNameLst>
                                          <p:attrName>style.visibility</p:attrName>
                                        </p:attrNameLst>
                                      </p:cBhvr>
                                      <p:to>
                                        <p:strVal val="visible"/>
                                      </p:to>
                                    </p:set>
                                    <p:anim calcmode="lin" valueType="num">
                                      <p:cBhvr>
                                        <p:cTn id="22" dur="500" fill="hold"/>
                                        <p:tgtEl>
                                          <p:spTgt spid="509"/>
                                        </p:tgtEl>
                                        <p:attrNameLst>
                                          <p:attrName>ppt_w</p:attrName>
                                        </p:attrNameLst>
                                      </p:cBhvr>
                                      <p:tavLst>
                                        <p:tav tm="0">
                                          <p:val>
                                            <p:fltVal val="0"/>
                                          </p:val>
                                        </p:tav>
                                        <p:tav tm="100000">
                                          <p:val>
                                            <p:strVal val="#ppt_w"/>
                                          </p:val>
                                        </p:tav>
                                      </p:tavLst>
                                    </p:anim>
                                    <p:anim calcmode="lin" valueType="num">
                                      <p:cBhvr>
                                        <p:cTn id="23" dur="500" fill="hold"/>
                                        <p:tgtEl>
                                          <p:spTgt spid="509"/>
                                        </p:tgtEl>
                                        <p:attrNameLst>
                                          <p:attrName>ppt_h</p:attrName>
                                        </p:attrNameLst>
                                      </p:cBhvr>
                                      <p:tavLst>
                                        <p:tav tm="0">
                                          <p:val>
                                            <p:fltVal val="0"/>
                                          </p:val>
                                        </p:tav>
                                        <p:tav tm="100000">
                                          <p:val>
                                            <p:strVal val="#ppt_h"/>
                                          </p:val>
                                        </p:tav>
                                      </p:tavLst>
                                    </p:anim>
                                    <p:animEffect transition="in" filter="fade">
                                      <p:cBhvr>
                                        <p:cTn id="24" dur="500"/>
                                        <p:tgtEl>
                                          <p:spTgt spid="50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99"/>
                                        </p:tgtEl>
                                        <p:attrNameLst>
                                          <p:attrName>style.visibility</p:attrName>
                                        </p:attrNameLst>
                                      </p:cBhvr>
                                      <p:to>
                                        <p:strVal val="visible"/>
                                      </p:to>
                                    </p:set>
                                    <p:animEffect transition="in" filter="fade">
                                      <p:cBhvr>
                                        <p:cTn id="27" dur="500"/>
                                        <p:tgtEl>
                                          <p:spTgt spid="599"/>
                                        </p:tgtEl>
                                      </p:cBhvr>
                                    </p:animEffect>
                                  </p:childTnLst>
                                </p:cTn>
                              </p:par>
                            </p:childTnLst>
                          </p:cTn>
                        </p:par>
                        <p:par>
                          <p:cTn id="28" fill="hold">
                            <p:stCondLst>
                              <p:cond delay="500"/>
                            </p:stCondLst>
                            <p:childTnLst>
                              <p:par>
                                <p:cTn id="29" presetID="53" presetClass="entr" presetSubtype="16" fill="hold" nodeType="afterEffect">
                                  <p:stCondLst>
                                    <p:cond delay="0"/>
                                  </p:stCondLst>
                                  <p:childTnLst>
                                    <p:set>
                                      <p:cBhvr>
                                        <p:cTn id="30" dur="1" fill="hold">
                                          <p:stCondLst>
                                            <p:cond delay="0"/>
                                          </p:stCondLst>
                                        </p:cTn>
                                        <p:tgtEl>
                                          <p:spTgt spid="717"/>
                                        </p:tgtEl>
                                        <p:attrNameLst>
                                          <p:attrName>style.visibility</p:attrName>
                                        </p:attrNameLst>
                                      </p:cBhvr>
                                      <p:to>
                                        <p:strVal val="visible"/>
                                      </p:to>
                                    </p:set>
                                    <p:anim calcmode="lin" valueType="num">
                                      <p:cBhvr>
                                        <p:cTn id="31" dur="500" fill="hold"/>
                                        <p:tgtEl>
                                          <p:spTgt spid="717"/>
                                        </p:tgtEl>
                                        <p:attrNameLst>
                                          <p:attrName>ppt_w</p:attrName>
                                        </p:attrNameLst>
                                      </p:cBhvr>
                                      <p:tavLst>
                                        <p:tav tm="0">
                                          <p:val>
                                            <p:fltVal val="0"/>
                                          </p:val>
                                        </p:tav>
                                        <p:tav tm="100000">
                                          <p:val>
                                            <p:strVal val="#ppt_w"/>
                                          </p:val>
                                        </p:tav>
                                      </p:tavLst>
                                    </p:anim>
                                    <p:anim calcmode="lin" valueType="num">
                                      <p:cBhvr>
                                        <p:cTn id="32" dur="500" fill="hold"/>
                                        <p:tgtEl>
                                          <p:spTgt spid="717"/>
                                        </p:tgtEl>
                                        <p:attrNameLst>
                                          <p:attrName>ppt_h</p:attrName>
                                        </p:attrNameLst>
                                      </p:cBhvr>
                                      <p:tavLst>
                                        <p:tav tm="0">
                                          <p:val>
                                            <p:fltVal val="0"/>
                                          </p:val>
                                        </p:tav>
                                        <p:tav tm="100000">
                                          <p:val>
                                            <p:strVal val="#ppt_h"/>
                                          </p:val>
                                        </p:tav>
                                      </p:tavLst>
                                    </p:anim>
                                    <p:animEffect transition="in" filter="fade">
                                      <p:cBhvr>
                                        <p:cTn id="33" dur="500"/>
                                        <p:tgtEl>
                                          <p:spTgt spid="717"/>
                                        </p:tgtEl>
                                      </p:cBhvr>
                                    </p:animEffect>
                                  </p:childTnLst>
                                </p:cTn>
                              </p:par>
                              <p:par>
                                <p:cTn id="34" presetID="53" presetClass="entr" presetSubtype="16" fill="hold" nodeType="withEffect">
                                  <p:stCondLst>
                                    <p:cond delay="0"/>
                                  </p:stCondLst>
                                  <p:childTnLst>
                                    <p:set>
                                      <p:cBhvr>
                                        <p:cTn id="35" dur="1" fill="hold">
                                          <p:stCondLst>
                                            <p:cond delay="0"/>
                                          </p:stCondLst>
                                        </p:cTn>
                                        <p:tgtEl>
                                          <p:spTgt spid="631"/>
                                        </p:tgtEl>
                                        <p:attrNameLst>
                                          <p:attrName>style.visibility</p:attrName>
                                        </p:attrNameLst>
                                      </p:cBhvr>
                                      <p:to>
                                        <p:strVal val="visible"/>
                                      </p:to>
                                    </p:set>
                                    <p:anim calcmode="lin" valueType="num">
                                      <p:cBhvr>
                                        <p:cTn id="36" dur="500" fill="hold"/>
                                        <p:tgtEl>
                                          <p:spTgt spid="631"/>
                                        </p:tgtEl>
                                        <p:attrNameLst>
                                          <p:attrName>ppt_w</p:attrName>
                                        </p:attrNameLst>
                                      </p:cBhvr>
                                      <p:tavLst>
                                        <p:tav tm="0">
                                          <p:val>
                                            <p:fltVal val="0"/>
                                          </p:val>
                                        </p:tav>
                                        <p:tav tm="100000">
                                          <p:val>
                                            <p:strVal val="#ppt_w"/>
                                          </p:val>
                                        </p:tav>
                                      </p:tavLst>
                                    </p:anim>
                                    <p:anim calcmode="lin" valueType="num">
                                      <p:cBhvr>
                                        <p:cTn id="37" dur="500" fill="hold"/>
                                        <p:tgtEl>
                                          <p:spTgt spid="631"/>
                                        </p:tgtEl>
                                        <p:attrNameLst>
                                          <p:attrName>ppt_h</p:attrName>
                                        </p:attrNameLst>
                                      </p:cBhvr>
                                      <p:tavLst>
                                        <p:tav tm="0">
                                          <p:val>
                                            <p:fltVal val="0"/>
                                          </p:val>
                                        </p:tav>
                                        <p:tav tm="100000">
                                          <p:val>
                                            <p:strVal val="#ppt_h"/>
                                          </p:val>
                                        </p:tav>
                                      </p:tavLst>
                                    </p:anim>
                                    <p:animEffect transition="in" filter="fade">
                                      <p:cBhvr>
                                        <p:cTn id="38" dur="500"/>
                                        <p:tgtEl>
                                          <p:spTgt spid="631"/>
                                        </p:tgtEl>
                                      </p:cBhvr>
                                    </p:animEffect>
                                  </p:childTnLst>
                                </p:cTn>
                              </p:par>
                              <p:par>
                                <p:cTn id="39" presetID="53" presetClass="entr" presetSubtype="16" fill="hold" nodeType="withEffect">
                                  <p:stCondLst>
                                    <p:cond delay="0"/>
                                  </p:stCondLst>
                                  <p:childTnLst>
                                    <p:set>
                                      <p:cBhvr>
                                        <p:cTn id="40" dur="1" fill="hold">
                                          <p:stCondLst>
                                            <p:cond delay="0"/>
                                          </p:stCondLst>
                                        </p:cTn>
                                        <p:tgtEl>
                                          <p:spTgt spid="650"/>
                                        </p:tgtEl>
                                        <p:attrNameLst>
                                          <p:attrName>style.visibility</p:attrName>
                                        </p:attrNameLst>
                                      </p:cBhvr>
                                      <p:to>
                                        <p:strVal val="visible"/>
                                      </p:to>
                                    </p:set>
                                    <p:anim calcmode="lin" valueType="num">
                                      <p:cBhvr>
                                        <p:cTn id="41" dur="500" fill="hold"/>
                                        <p:tgtEl>
                                          <p:spTgt spid="650"/>
                                        </p:tgtEl>
                                        <p:attrNameLst>
                                          <p:attrName>ppt_w</p:attrName>
                                        </p:attrNameLst>
                                      </p:cBhvr>
                                      <p:tavLst>
                                        <p:tav tm="0">
                                          <p:val>
                                            <p:fltVal val="0"/>
                                          </p:val>
                                        </p:tav>
                                        <p:tav tm="100000">
                                          <p:val>
                                            <p:strVal val="#ppt_w"/>
                                          </p:val>
                                        </p:tav>
                                      </p:tavLst>
                                    </p:anim>
                                    <p:anim calcmode="lin" valueType="num">
                                      <p:cBhvr>
                                        <p:cTn id="42" dur="500" fill="hold"/>
                                        <p:tgtEl>
                                          <p:spTgt spid="650"/>
                                        </p:tgtEl>
                                        <p:attrNameLst>
                                          <p:attrName>ppt_h</p:attrName>
                                        </p:attrNameLst>
                                      </p:cBhvr>
                                      <p:tavLst>
                                        <p:tav tm="0">
                                          <p:val>
                                            <p:fltVal val="0"/>
                                          </p:val>
                                        </p:tav>
                                        <p:tav tm="100000">
                                          <p:val>
                                            <p:strVal val="#ppt_h"/>
                                          </p:val>
                                        </p:tav>
                                      </p:tavLst>
                                    </p:anim>
                                    <p:animEffect transition="in" filter="fade">
                                      <p:cBhvr>
                                        <p:cTn id="43" dur="500"/>
                                        <p:tgtEl>
                                          <p:spTgt spid="650"/>
                                        </p:tgtEl>
                                      </p:cBhvr>
                                    </p:animEffect>
                                  </p:childTnLst>
                                </p:cTn>
                              </p:par>
                              <p:par>
                                <p:cTn id="44" presetID="53" presetClass="entr" presetSubtype="16" fill="hold"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ppt_w</p:attrName>
                                        </p:attrNameLst>
                                      </p:cBhvr>
                                      <p:tavLst>
                                        <p:tav tm="0">
                                          <p:val>
                                            <p:fltVal val="0"/>
                                          </p:val>
                                        </p:tav>
                                        <p:tav tm="100000">
                                          <p:val>
                                            <p:strVal val="#ppt_w"/>
                                          </p:val>
                                        </p:tav>
                                      </p:tavLst>
                                    </p:anim>
                                    <p:anim calcmode="lin" valueType="num">
                                      <p:cBhvr>
                                        <p:cTn id="47" dur="500" fill="hold"/>
                                        <p:tgtEl>
                                          <p:spTgt spid="6"/>
                                        </p:tgtEl>
                                        <p:attrNameLst>
                                          <p:attrName>ppt_h</p:attrName>
                                        </p:attrNameLst>
                                      </p:cBhvr>
                                      <p:tavLst>
                                        <p:tav tm="0">
                                          <p:val>
                                            <p:fltVal val="0"/>
                                          </p:val>
                                        </p:tav>
                                        <p:tav tm="100000">
                                          <p:val>
                                            <p:strVal val="#ppt_h"/>
                                          </p:val>
                                        </p:tav>
                                      </p:tavLst>
                                    </p:anim>
                                    <p:animEffect transition="in" filter="fade">
                                      <p:cBhvr>
                                        <p:cTn id="48" dur="500"/>
                                        <p:tgtEl>
                                          <p:spTgt spid="6"/>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566"/>
                                        </p:tgtEl>
                                        <p:attrNameLst>
                                          <p:attrName>style.visibility</p:attrName>
                                        </p:attrNameLst>
                                      </p:cBhvr>
                                      <p:to>
                                        <p:strVal val="visible"/>
                                      </p:to>
                                    </p:set>
                                    <p:anim calcmode="lin" valueType="num">
                                      <p:cBhvr>
                                        <p:cTn id="52" dur="500" fill="hold"/>
                                        <p:tgtEl>
                                          <p:spTgt spid="566"/>
                                        </p:tgtEl>
                                        <p:attrNameLst>
                                          <p:attrName>ppt_w</p:attrName>
                                        </p:attrNameLst>
                                      </p:cBhvr>
                                      <p:tavLst>
                                        <p:tav tm="0">
                                          <p:val>
                                            <p:fltVal val="0"/>
                                          </p:val>
                                        </p:tav>
                                        <p:tav tm="100000">
                                          <p:val>
                                            <p:strVal val="#ppt_w"/>
                                          </p:val>
                                        </p:tav>
                                      </p:tavLst>
                                    </p:anim>
                                    <p:anim calcmode="lin" valueType="num">
                                      <p:cBhvr>
                                        <p:cTn id="53" dur="500" fill="hold"/>
                                        <p:tgtEl>
                                          <p:spTgt spid="566"/>
                                        </p:tgtEl>
                                        <p:attrNameLst>
                                          <p:attrName>ppt_h</p:attrName>
                                        </p:attrNameLst>
                                      </p:cBhvr>
                                      <p:tavLst>
                                        <p:tav tm="0">
                                          <p:val>
                                            <p:fltVal val="0"/>
                                          </p:val>
                                        </p:tav>
                                        <p:tav tm="100000">
                                          <p:val>
                                            <p:strVal val="#ppt_h"/>
                                          </p:val>
                                        </p:tav>
                                      </p:tavLst>
                                    </p:anim>
                                    <p:animEffect transition="in" filter="fade">
                                      <p:cBhvr>
                                        <p:cTn id="54" dur="500"/>
                                        <p:tgtEl>
                                          <p:spTgt spid="566"/>
                                        </p:tgtEl>
                                      </p:cBhvr>
                                    </p:animEffect>
                                  </p:childTnLst>
                                </p:cTn>
                              </p:par>
                              <p:par>
                                <p:cTn id="55" presetID="53" presetClass="entr" presetSubtype="16"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p:cTn id="57" dur="500" fill="hold"/>
                                        <p:tgtEl>
                                          <p:spTgt spid="10"/>
                                        </p:tgtEl>
                                        <p:attrNameLst>
                                          <p:attrName>ppt_w</p:attrName>
                                        </p:attrNameLst>
                                      </p:cBhvr>
                                      <p:tavLst>
                                        <p:tav tm="0">
                                          <p:val>
                                            <p:fltVal val="0"/>
                                          </p:val>
                                        </p:tav>
                                        <p:tav tm="100000">
                                          <p:val>
                                            <p:strVal val="#ppt_w"/>
                                          </p:val>
                                        </p:tav>
                                      </p:tavLst>
                                    </p:anim>
                                    <p:anim calcmode="lin" valueType="num">
                                      <p:cBhvr>
                                        <p:cTn id="58" dur="500" fill="hold"/>
                                        <p:tgtEl>
                                          <p:spTgt spid="10"/>
                                        </p:tgtEl>
                                        <p:attrNameLst>
                                          <p:attrName>ppt_h</p:attrName>
                                        </p:attrNameLst>
                                      </p:cBhvr>
                                      <p:tavLst>
                                        <p:tav tm="0">
                                          <p:val>
                                            <p:fltVal val="0"/>
                                          </p:val>
                                        </p:tav>
                                        <p:tav tm="100000">
                                          <p:val>
                                            <p:strVal val="#ppt_h"/>
                                          </p:val>
                                        </p:tav>
                                      </p:tavLst>
                                    </p:anim>
                                    <p:animEffect transition="in" filter="fade">
                                      <p:cBhvr>
                                        <p:cTn id="59" dur="500"/>
                                        <p:tgtEl>
                                          <p:spTgt spid="10"/>
                                        </p:tgtEl>
                                      </p:cBhvr>
                                    </p:animEffect>
                                  </p:childTnLst>
                                </p:cTn>
                              </p:par>
                              <p:par>
                                <p:cTn id="60" presetID="53" presetClass="entr" presetSubtype="16" fill="hold" nodeType="withEffect">
                                  <p:stCondLst>
                                    <p:cond delay="0"/>
                                  </p:stCondLst>
                                  <p:childTnLst>
                                    <p:set>
                                      <p:cBhvr>
                                        <p:cTn id="61" dur="1" fill="hold">
                                          <p:stCondLst>
                                            <p:cond delay="0"/>
                                          </p:stCondLst>
                                        </p:cTn>
                                        <p:tgtEl>
                                          <p:spTgt spid="536"/>
                                        </p:tgtEl>
                                        <p:attrNameLst>
                                          <p:attrName>style.visibility</p:attrName>
                                        </p:attrNameLst>
                                      </p:cBhvr>
                                      <p:to>
                                        <p:strVal val="visible"/>
                                      </p:to>
                                    </p:set>
                                    <p:anim calcmode="lin" valueType="num">
                                      <p:cBhvr>
                                        <p:cTn id="62" dur="500" fill="hold"/>
                                        <p:tgtEl>
                                          <p:spTgt spid="536"/>
                                        </p:tgtEl>
                                        <p:attrNameLst>
                                          <p:attrName>ppt_w</p:attrName>
                                        </p:attrNameLst>
                                      </p:cBhvr>
                                      <p:tavLst>
                                        <p:tav tm="0">
                                          <p:val>
                                            <p:fltVal val="0"/>
                                          </p:val>
                                        </p:tav>
                                        <p:tav tm="100000">
                                          <p:val>
                                            <p:strVal val="#ppt_w"/>
                                          </p:val>
                                        </p:tav>
                                      </p:tavLst>
                                    </p:anim>
                                    <p:anim calcmode="lin" valueType="num">
                                      <p:cBhvr>
                                        <p:cTn id="63" dur="500" fill="hold"/>
                                        <p:tgtEl>
                                          <p:spTgt spid="536"/>
                                        </p:tgtEl>
                                        <p:attrNameLst>
                                          <p:attrName>ppt_h</p:attrName>
                                        </p:attrNameLst>
                                      </p:cBhvr>
                                      <p:tavLst>
                                        <p:tav tm="0">
                                          <p:val>
                                            <p:fltVal val="0"/>
                                          </p:val>
                                        </p:tav>
                                        <p:tav tm="100000">
                                          <p:val>
                                            <p:strVal val="#ppt_h"/>
                                          </p:val>
                                        </p:tav>
                                      </p:tavLst>
                                    </p:anim>
                                    <p:animEffect transition="in" filter="fade">
                                      <p:cBhvr>
                                        <p:cTn id="64" dur="500"/>
                                        <p:tgtEl>
                                          <p:spTgt spid="536"/>
                                        </p:tgtEl>
                                      </p:cBhvr>
                                    </p:animEffect>
                                  </p:childTnLst>
                                </p:cTn>
                              </p:par>
                            </p:childTnLst>
                          </p:cTn>
                        </p:par>
                        <p:par>
                          <p:cTn id="65" fill="hold">
                            <p:stCondLst>
                              <p:cond delay="1500"/>
                            </p:stCondLst>
                            <p:childTnLst>
                              <p:par>
                                <p:cTn id="66" presetID="53" presetClass="entr" presetSubtype="16"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 calcmode="lin" valueType="num">
                                      <p:cBhvr>
                                        <p:cTn id="68" dur="500" fill="hold"/>
                                        <p:tgtEl>
                                          <p:spTgt spid="24"/>
                                        </p:tgtEl>
                                        <p:attrNameLst>
                                          <p:attrName>ppt_w</p:attrName>
                                        </p:attrNameLst>
                                      </p:cBhvr>
                                      <p:tavLst>
                                        <p:tav tm="0">
                                          <p:val>
                                            <p:fltVal val="0"/>
                                          </p:val>
                                        </p:tav>
                                        <p:tav tm="100000">
                                          <p:val>
                                            <p:strVal val="#ppt_w"/>
                                          </p:val>
                                        </p:tav>
                                      </p:tavLst>
                                    </p:anim>
                                    <p:anim calcmode="lin" valueType="num">
                                      <p:cBhvr>
                                        <p:cTn id="69" dur="500" fill="hold"/>
                                        <p:tgtEl>
                                          <p:spTgt spid="24"/>
                                        </p:tgtEl>
                                        <p:attrNameLst>
                                          <p:attrName>ppt_h</p:attrName>
                                        </p:attrNameLst>
                                      </p:cBhvr>
                                      <p:tavLst>
                                        <p:tav tm="0">
                                          <p:val>
                                            <p:fltVal val="0"/>
                                          </p:val>
                                        </p:tav>
                                        <p:tav tm="100000">
                                          <p:val>
                                            <p:strVal val="#ppt_h"/>
                                          </p:val>
                                        </p:tav>
                                      </p:tavLst>
                                    </p:anim>
                                    <p:animEffect transition="in" filter="fade">
                                      <p:cBhvr>
                                        <p:cTn id="70" dur="500"/>
                                        <p:tgtEl>
                                          <p:spTgt spid="24"/>
                                        </p:tgtEl>
                                      </p:cBhvr>
                                    </p:animEffect>
                                  </p:childTnLst>
                                </p:cTn>
                              </p:par>
                              <p:par>
                                <p:cTn id="71" presetID="10" presetClass="entr" presetSubtype="0" fill="hold" nodeType="with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2000"/>
                            </p:stCondLst>
                            <p:childTnLst>
                              <p:par>
                                <p:cTn id="75" presetID="22" presetClass="entr" presetSubtype="1" fill="hold" nodeType="afterEffect">
                                  <p:stCondLst>
                                    <p:cond delay="0"/>
                                  </p:stCondLst>
                                  <p:childTnLst>
                                    <p:set>
                                      <p:cBhvr>
                                        <p:cTn id="76" dur="1" fill="hold">
                                          <p:stCondLst>
                                            <p:cond delay="0"/>
                                          </p:stCondLst>
                                        </p:cTn>
                                        <p:tgtEl>
                                          <p:spTgt spid="153"/>
                                        </p:tgtEl>
                                        <p:attrNameLst>
                                          <p:attrName>style.visibility</p:attrName>
                                        </p:attrNameLst>
                                      </p:cBhvr>
                                      <p:to>
                                        <p:strVal val="visible"/>
                                      </p:to>
                                    </p:set>
                                    <p:animEffect transition="in" filter="wipe(up)">
                                      <p:cBhvr>
                                        <p:cTn id="77" dur="500"/>
                                        <p:tgtEl>
                                          <p:spTgt spid="153"/>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34"/>
                                        </p:tgtEl>
                                        <p:attrNameLst>
                                          <p:attrName>style.visibility</p:attrName>
                                        </p:attrNameLst>
                                      </p:cBhvr>
                                      <p:to>
                                        <p:strVal val="visible"/>
                                      </p:to>
                                    </p:set>
                                    <p:animEffect transition="in" filter="fade">
                                      <p:cBhvr>
                                        <p:cTn id="82" dur="500"/>
                                        <p:tgtEl>
                                          <p:spTgt spid="7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0"/>
                                        </p:tgtEl>
                                        <p:attrNameLst>
                                          <p:attrName>style.visibility</p:attrName>
                                        </p:attrNameLst>
                                      </p:cBhvr>
                                      <p:to>
                                        <p:strVal val="visible"/>
                                      </p:to>
                                    </p:set>
                                    <p:animEffect transition="in" filter="fade">
                                      <p:cBhvr>
                                        <p:cTn id="85" dur="500"/>
                                        <p:tgtEl>
                                          <p:spTgt spid="570"/>
                                        </p:tgtEl>
                                      </p:cBhvr>
                                    </p:animEffect>
                                  </p:childTnLst>
                                </p:cTn>
                              </p:par>
                              <p:par>
                                <p:cTn id="86" presetID="10" presetClass="entr" presetSubtype="0" fill="hold" nodeType="withEffect">
                                  <p:stCondLst>
                                    <p:cond delay="0"/>
                                  </p:stCondLst>
                                  <p:childTnLst>
                                    <p:set>
                                      <p:cBhvr>
                                        <p:cTn id="87" dur="1" fill="hold">
                                          <p:stCondLst>
                                            <p:cond delay="0"/>
                                          </p:stCondLst>
                                        </p:cTn>
                                        <p:tgtEl>
                                          <p:spTgt spid="156"/>
                                        </p:tgtEl>
                                        <p:attrNameLst>
                                          <p:attrName>style.visibility</p:attrName>
                                        </p:attrNameLst>
                                      </p:cBhvr>
                                      <p:to>
                                        <p:strVal val="visible"/>
                                      </p:to>
                                    </p:set>
                                    <p:animEffect transition="in" filter="fade">
                                      <p:cBhvr>
                                        <p:cTn id="88" dur="500"/>
                                        <p:tgtEl>
                                          <p:spTgt spid="156"/>
                                        </p:tgtEl>
                                      </p:cBhvr>
                                    </p:animEffect>
                                  </p:childTnLst>
                                </p:cTn>
                              </p:par>
                              <p:par>
                                <p:cTn id="89" presetID="10" presetClass="entr" presetSubtype="0" fill="hold" nodeType="withEffect">
                                  <p:stCondLst>
                                    <p:cond delay="0"/>
                                  </p:stCondLst>
                                  <p:childTnLst>
                                    <p:set>
                                      <p:cBhvr>
                                        <p:cTn id="90" dur="1" fill="hold">
                                          <p:stCondLst>
                                            <p:cond delay="0"/>
                                          </p:stCondLst>
                                        </p:cTn>
                                        <p:tgtEl>
                                          <p:spTgt spid="544"/>
                                        </p:tgtEl>
                                        <p:attrNameLst>
                                          <p:attrName>style.visibility</p:attrName>
                                        </p:attrNameLst>
                                      </p:cBhvr>
                                      <p:to>
                                        <p:strVal val="visible"/>
                                      </p:to>
                                    </p:set>
                                    <p:animEffect transition="in" filter="fade">
                                      <p:cBhvr>
                                        <p:cTn id="91" dur="500"/>
                                        <p:tgtEl>
                                          <p:spTgt spid="544"/>
                                        </p:tgtEl>
                                      </p:cBhvr>
                                    </p:animEffect>
                                  </p:childTnLst>
                                </p:cTn>
                              </p:par>
                              <p:par>
                                <p:cTn id="92" presetID="10" presetClass="entr" presetSubtype="0" fill="hold" nodeType="withEffect">
                                  <p:stCondLst>
                                    <p:cond delay="0"/>
                                  </p:stCondLst>
                                  <p:childTnLst>
                                    <p:set>
                                      <p:cBhvr>
                                        <p:cTn id="93" dur="1" fill="hold">
                                          <p:stCondLst>
                                            <p:cond delay="0"/>
                                          </p:stCondLst>
                                        </p:cTn>
                                        <p:tgtEl>
                                          <p:spTgt spid="528"/>
                                        </p:tgtEl>
                                        <p:attrNameLst>
                                          <p:attrName>style.visibility</p:attrName>
                                        </p:attrNameLst>
                                      </p:cBhvr>
                                      <p:to>
                                        <p:strVal val="visible"/>
                                      </p:to>
                                    </p:set>
                                    <p:animEffect transition="in" filter="fade">
                                      <p:cBhvr>
                                        <p:cTn id="94" dur="500"/>
                                        <p:tgtEl>
                                          <p:spTgt spid="528"/>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58"/>
                                        </p:tgtEl>
                                        <p:attrNameLst>
                                          <p:attrName>style.visibility</p:attrName>
                                        </p:attrNameLst>
                                      </p:cBhvr>
                                      <p:to>
                                        <p:strVal val="visible"/>
                                      </p:to>
                                    </p:set>
                                    <p:animEffect transition="in" filter="fade">
                                      <p:cBhvr>
                                        <p:cTn id="97" dur="500"/>
                                        <p:tgtEl>
                                          <p:spTgt spid="158"/>
                                        </p:tgtEl>
                                      </p:cBhvr>
                                    </p:animEffect>
                                  </p:childTnLst>
                                </p:cTn>
                              </p:par>
                            </p:childTnLst>
                          </p:cTn>
                        </p:par>
                        <p:par>
                          <p:cTn id="98" fill="hold">
                            <p:stCondLst>
                              <p:cond delay="500"/>
                            </p:stCondLst>
                            <p:childTnLst>
                              <p:par>
                                <p:cTn id="99" presetID="53" presetClass="entr" presetSubtype="16" fill="hold" grpId="0" nodeType="afterEffect">
                                  <p:stCondLst>
                                    <p:cond delay="0"/>
                                  </p:stCondLst>
                                  <p:childTnLst>
                                    <p:set>
                                      <p:cBhvr>
                                        <p:cTn id="100" dur="1" fill="hold">
                                          <p:stCondLst>
                                            <p:cond delay="0"/>
                                          </p:stCondLst>
                                        </p:cTn>
                                        <p:tgtEl>
                                          <p:spTgt spid="43"/>
                                        </p:tgtEl>
                                        <p:attrNameLst>
                                          <p:attrName>style.visibility</p:attrName>
                                        </p:attrNameLst>
                                      </p:cBhvr>
                                      <p:to>
                                        <p:strVal val="visible"/>
                                      </p:to>
                                    </p:set>
                                    <p:anim calcmode="lin" valueType="num">
                                      <p:cBhvr>
                                        <p:cTn id="101" dur="500" fill="hold"/>
                                        <p:tgtEl>
                                          <p:spTgt spid="43"/>
                                        </p:tgtEl>
                                        <p:attrNameLst>
                                          <p:attrName>ppt_w</p:attrName>
                                        </p:attrNameLst>
                                      </p:cBhvr>
                                      <p:tavLst>
                                        <p:tav tm="0">
                                          <p:val>
                                            <p:fltVal val="0"/>
                                          </p:val>
                                        </p:tav>
                                        <p:tav tm="100000">
                                          <p:val>
                                            <p:strVal val="#ppt_w"/>
                                          </p:val>
                                        </p:tav>
                                      </p:tavLst>
                                    </p:anim>
                                    <p:anim calcmode="lin" valueType="num">
                                      <p:cBhvr>
                                        <p:cTn id="102" dur="500" fill="hold"/>
                                        <p:tgtEl>
                                          <p:spTgt spid="43"/>
                                        </p:tgtEl>
                                        <p:attrNameLst>
                                          <p:attrName>ppt_h</p:attrName>
                                        </p:attrNameLst>
                                      </p:cBhvr>
                                      <p:tavLst>
                                        <p:tav tm="0">
                                          <p:val>
                                            <p:fltVal val="0"/>
                                          </p:val>
                                        </p:tav>
                                        <p:tav tm="100000">
                                          <p:val>
                                            <p:strVal val="#ppt_h"/>
                                          </p:val>
                                        </p:tav>
                                      </p:tavLst>
                                    </p:anim>
                                    <p:animEffect transition="in" filter="fade">
                                      <p:cBhvr>
                                        <p:cTn id="103" dur="500"/>
                                        <p:tgtEl>
                                          <p:spTgt spid="43"/>
                                        </p:tgtEl>
                                      </p:cBhvr>
                                    </p:animEffect>
                                  </p:childTnLst>
                                </p:cTn>
                              </p:par>
                              <p:par>
                                <p:cTn id="104" presetID="53" presetClass="entr" presetSubtype="16" fill="hold" nodeType="withEffect">
                                  <p:stCondLst>
                                    <p:cond delay="0"/>
                                  </p:stCondLst>
                                  <p:childTnLst>
                                    <p:set>
                                      <p:cBhvr>
                                        <p:cTn id="105" dur="1" fill="hold">
                                          <p:stCondLst>
                                            <p:cond delay="0"/>
                                          </p:stCondLst>
                                        </p:cTn>
                                        <p:tgtEl>
                                          <p:spTgt spid="48"/>
                                        </p:tgtEl>
                                        <p:attrNameLst>
                                          <p:attrName>style.visibility</p:attrName>
                                        </p:attrNameLst>
                                      </p:cBhvr>
                                      <p:to>
                                        <p:strVal val="visible"/>
                                      </p:to>
                                    </p:set>
                                    <p:anim calcmode="lin" valueType="num">
                                      <p:cBhvr>
                                        <p:cTn id="106" dur="500" fill="hold"/>
                                        <p:tgtEl>
                                          <p:spTgt spid="48"/>
                                        </p:tgtEl>
                                        <p:attrNameLst>
                                          <p:attrName>ppt_w</p:attrName>
                                        </p:attrNameLst>
                                      </p:cBhvr>
                                      <p:tavLst>
                                        <p:tav tm="0">
                                          <p:val>
                                            <p:fltVal val="0"/>
                                          </p:val>
                                        </p:tav>
                                        <p:tav tm="100000">
                                          <p:val>
                                            <p:strVal val="#ppt_w"/>
                                          </p:val>
                                        </p:tav>
                                      </p:tavLst>
                                    </p:anim>
                                    <p:anim calcmode="lin" valueType="num">
                                      <p:cBhvr>
                                        <p:cTn id="107" dur="500" fill="hold"/>
                                        <p:tgtEl>
                                          <p:spTgt spid="48"/>
                                        </p:tgtEl>
                                        <p:attrNameLst>
                                          <p:attrName>ppt_h</p:attrName>
                                        </p:attrNameLst>
                                      </p:cBhvr>
                                      <p:tavLst>
                                        <p:tav tm="0">
                                          <p:val>
                                            <p:fltVal val="0"/>
                                          </p:val>
                                        </p:tav>
                                        <p:tav tm="100000">
                                          <p:val>
                                            <p:strVal val="#ppt_h"/>
                                          </p:val>
                                        </p:tav>
                                      </p:tavLst>
                                    </p:anim>
                                    <p:animEffect transition="in" filter="fade">
                                      <p:cBhvr>
                                        <p:cTn id="108" dur="500"/>
                                        <p:tgtEl>
                                          <p:spTgt spid="48"/>
                                        </p:tgtEl>
                                      </p:cBhvr>
                                    </p:animEffect>
                                  </p:childTnLst>
                                </p:cTn>
                              </p:par>
                              <p:par>
                                <p:cTn id="109" presetID="53" presetClass="entr" presetSubtype="16" fill="hold" nodeType="withEffect">
                                  <p:stCondLst>
                                    <p:cond delay="0"/>
                                  </p:stCondLst>
                                  <p:childTnLst>
                                    <p:set>
                                      <p:cBhvr>
                                        <p:cTn id="110" dur="1" fill="hold">
                                          <p:stCondLst>
                                            <p:cond delay="0"/>
                                          </p:stCondLst>
                                        </p:cTn>
                                        <p:tgtEl>
                                          <p:spTgt spid="55"/>
                                        </p:tgtEl>
                                        <p:attrNameLst>
                                          <p:attrName>style.visibility</p:attrName>
                                        </p:attrNameLst>
                                      </p:cBhvr>
                                      <p:to>
                                        <p:strVal val="visible"/>
                                      </p:to>
                                    </p:set>
                                    <p:anim calcmode="lin" valueType="num">
                                      <p:cBhvr>
                                        <p:cTn id="111" dur="500" fill="hold"/>
                                        <p:tgtEl>
                                          <p:spTgt spid="55"/>
                                        </p:tgtEl>
                                        <p:attrNameLst>
                                          <p:attrName>ppt_w</p:attrName>
                                        </p:attrNameLst>
                                      </p:cBhvr>
                                      <p:tavLst>
                                        <p:tav tm="0">
                                          <p:val>
                                            <p:fltVal val="0"/>
                                          </p:val>
                                        </p:tav>
                                        <p:tav tm="100000">
                                          <p:val>
                                            <p:strVal val="#ppt_w"/>
                                          </p:val>
                                        </p:tav>
                                      </p:tavLst>
                                    </p:anim>
                                    <p:anim calcmode="lin" valueType="num">
                                      <p:cBhvr>
                                        <p:cTn id="112" dur="500" fill="hold"/>
                                        <p:tgtEl>
                                          <p:spTgt spid="55"/>
                                        </p:tgtEl>
                                        <p:attrNameLst>
                                          <p:attrName>ppt_h</p:attrName>
                                        </p:attrNameLst>
                                      </p:cBhvr>
                                      <p:tavLst>
                                        <p:tav tm="0">
                                          <p:val>
                                            <p:fltVal val="0"/>
                                          </p:val>
                                        </p:tav>
                                        <p:tav tm="100000">
                                          <p:val>
                                            <p:strVal val="#ppt_h"/>
                                          </p:val>
                                        </p:tav>
                                      </p:tavLst>
                                    </p:anim>
                                    <p:animEffect transition="in" filter="fade">
                                      <p:cBhvr>
                                        <p:cTn id="113" dur="500"/>
                                        <p:tgtEl>
                                          <p:spTgt spid="55"/>
                                        </p:tgtEl>
                                      </p:cBhvr>
                                    </p:animEffect>
                                  </p:childTnLst>
                                </p:cTn>
                              </p:par>
                              <p:par>
                                <p:cTn id="114" presetID="53" presetClass="entr" presetSubtype="16" fill="hold" nodeType="withEffect">
                                  <p:stCondLst>
                                    <p:cond delay="0"/>
                                  </p:stCondLst>
                                  <p:childTnLst>
                                    <p:set>
                                      <p:cBhvr>
                                        <p:cTn id="115" dur="1" fill="hold">
                                          <p:stCondLst>
                                            <p:cond delay="0"/>
                                          </p:stCondLst>
                                        </p:cTn>
                                        <p:tgtEl>
                                          <p:spTgt spid="63"/>
                                        </p:tgtEl>
                                        <p:attrNameLst>
                                          <p:attrName>style.visibility</p:attrName>
                                        </p:attrNameLst>
                                      </p:cBhvr>
                                      <p:to>
                                        <p:strVal val="visible"/>
                                      </p:to>
                                    </p:set>
                                    <p:anim calcmode="lin" valueType="num">
                                      <p:cBhvr>
                                        <p:cTn id="116" dur="500" fill="hold"/>
                                        <p:tgtEl>
                                          <p:spTgt spid="63"/>
                                        </p:tgtEl>
                                        <p:attrNameLst>
                                          <p:attrName>ppt_w</p:attrName>
                                        </p:attrNameLst>
                                      </p:cBhvr>
                                      <p:tavLst>
                                        <p:tav tm="0">
                                          <p:val>
                                            <p:fltVal val="0"/>
                                          </p:val>
                                        </p:tav>
                                        <p:tav tm="100000">
                                          <p:val>
                                            <p:strVal val="#ppt_w"/>
                                          </p:val>
                                        </p:tav>
                                      </p:tavLst>
                                    </p:anim>
                                    <p:anim calcmode="lin" valueType="num">
                                      <p:cBhvr>
                                        <p:cTn id="117" dur="500" fill="hold"/>
                                        <p:tgtEl>
                                          <p:spTgt spid="63"/>
                                        </p:tgtEl>
                                        <p:attrNameLst>
                                          <p:attrName>ppt_h</p:attrName>
                                        </p:attrNameLst>
                                      </p:cBhvr>
                                      <p:tavLst>
                                        <p:tav tm="0">
                                          <p:val>
                                            <p:fltVal val="0"/>
                                          </p:val>
                                        </p:tav>
                                        <p:tav tm="100000">
                                          <p:val>
                                            <p:strVal val="#ppt_h"/>
                                          </p:val>
                                        </p:tav>
                                      </p:tavLst>
                                    </p:anim>
                                    <p:animEffect transition="in" filter="fade">
                                      <p:cBhvr>
                                        <p:cTn id="118" dur="500"/>
                                        <p:tgtEl>
                                          <p:spTgt spid="63"/>
                                        </p:tgtEl>
                                      </p:cBhvr>
                                    </p:animEffect>
                                  </p:childTnLst>
                                </p:cTn>
                              </p:par>
                              <p:par>
                                <p:cTn id="119" presetID="53" presetClass="entr" presetSubtype="16" fill="hold" nodeType="withEffect">
                                  <p:stCondLst>
                                    <p:cond delay="0"/>
                                  </p:stCondLst>
                                  <p:childTnLst>
                                    <p:set>
                                      <p:cBhvr>
                                        <p:cTn id="120" dur="1" fill="hold">
                                          <p:stCondLst>
                                            <p:cond delay="0"/>
                                          </p:stCondLst>
                                        </p:cTn>
                                        <p:tgtEl>
                                          <p:spTgt spid="70"/>
                                        </p:tgtEl>
                                        <p:attrNameLst>
                                          <p:attrName>style.visibility</p:attrName>
                                        </p:attrNameLst>
                                      </p:cBhvr>
                                      <p:to>
                                        <p:strVal val="visible"/>
                                      </p:to>
                                    </p:set>
                                    <p:anim calcmode="lin" valueType="num">
                                      <p:cBhvr>
                                        <p:cTn id="121" dur="500" fill="hold"/>
                                        <p:tgtEl>
                                          <p:spTgt spid="70"/>
                                        </p:tgtEl>
                                        <p:attrNameLst>
                                          <p:attrName>ppt_w</p:attrName>
                                        </p:attrNameLst>
                                      </p:cBhvr>
                                      <p:tavLst>
                                        <p:tav tm="0">
                                          <p:val>
                                            <p:fltVal val="0"/>
                                          </p:val>
                                        </p:tav>
                                        <p:tav tm="100000">
                                          <p:val>
                                            <p:strVal val="#ppt_w"/>
                                          </p:val>
                                        </p:tav>
                                      </p:tavLst>
                                    </p:anim>
                                    <p:anim calcmode="lin" valueType="num">
                                      <p:cBhvr>
                                        <p:cTn id="122" dur="500" fill="hold"/>
                                        <p:tgtEl>
                                          <p:spTgt spid="70"/>
                                        </p:tgtEl>
                                        <p:attrNameLst>
                                          <p:attrName>ppt_h</p:attrName>
                                        </p:attrNameLst>
                                      </p:cBhvr>
                                      <p:tavLst>
                                        <p:tav tm="0">
                                          <p:val>
                                            <p:fltVal val="0"/>
                                          </p:val>
                                        </p:tav>
                                        <p:tav tm="100000">
                                          <p:val>
                                            <p:strVal val="#ppt_h"/>
                                          </p:val>
                                        </p:tav>
                                      </p:tavLst>
                                    </p:anim>
                                    <p:animEffect transition="in" filter="fade">
                                      <p:cBhvr>
                                        <p:cTn id="123" dur="500"/>
                                        <p:tgtEl>
                                          <p:spTgt spid="70"/>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38"/>
                                        </p:tgtEl>
                                        <p:attrNameLst>
                                          <p:attrName>style.visibility</p:attrName>
                                        </p:attrNameLst>
                                      </p:cBhvr>
                                      <p:to>
                                        <p:strVal val="visible"/>
                                      </p:to>
                                    </p:set>
                                    <p:animEffect transition="in" filter="fade">
                                      <p:cBhvr>
                                        <p:cTn id="128" dur="500"/>
                                        <p:tgtEl>
                                          <p:spTgt spid="38"/>
                                        </p:tgtEl>
                                      </p:cBhvr>
                                    </p:animEffect>
                                  </p:childTnLst>
                                </p:cTn>
                              </p:par>
                              <p:par>
                                <p:cTn id="129" presetID="22" presetClass="entr" presetSubtype="1"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wipe(up)">
                                      <p:cBhvr>
                                        <p:cTn id="131" dur="500"/>
                                        <p:tgtEl>
                                          <p:spTgt spid="47"/>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grpId="0" nodeType="clickEffect">
                                  <p:stCondLst>
                                    <p:cond delay="0"/>
                                  </p:stCondLst>
                                  <p:childTnLst>
                                    <p:set>
                                      <p:cBhvr>
                                        <p:cTn id="135" dur="1" fill="hold">
                                          <p:stCondLst>
                                            <p:cond delay="0"/>
                                          </p:stCondLst>
                                        </p:cTn>
                                        <p:tgtEl>
                                          <p:spTgt spid="420"/>
                                        </p:tgtEl>
                                        <p:attrNameLst>
                                          <p:attrName>style.visibility</p:attrName>
                                        </p:attrNameLst>
                                      </p:cBhvr>
                                      <p:to>
                                        <p:strVal val="visible"/>
                                      </p:to>
                                    </p:set>
                                    <p:animEffect transition="in" filter="fade">
                                      <p:cBhvr>
                                        <p:cTn id="136" dur="500"/>
                                        <p:tgtEl>
                                          <p:spTgt spid="420"/>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419"/>
                                        </p:tgtEl>
                                        <p:attrNameLst>
                                          <p:attrName>style.visibility</p:attrName>
                                        </p:attrNameLst>
                                      </p:cBhvr>
                                      <p:to>
                                        <p:strVal val="visible"/>
                                      </p:to>
                                    </p:set>
                                    <p:animEffect transition="in" filter="fade">
                                      <p:cBhvr>
                                        <p:cTn id="139" dur="500"/>
                                        <p:tgtEl>
                                          <p:spTgt spid="419"/>
                                        </p:tgtEl>
                                      </p:cBhvr>
                                    </p:animEffect>
                                  </p:childTnLst>
                                </p:cTn>
                              </p:par>
                              <p:par>
                                <p:cTn id="140" presetID="53" presetClass="entr" presetSubtype="16" fill="hold" nodeType="withEffect">
                                  <p:stCondLst>
                                    <p:cond delay="0"/>
                                  </p:stCondLst>
                                  <p:childTnLst>
                                    <p:set>
                                      <p:cBhvr>
                                        <p:cTn id="141" dur="1" fill="hold">
                                          <p:stCondLst>
                                            <p:cond delay="0"/>
                                          </p:stCondLst>
                                        </p:cTn>
                                        <p:tgtEl>
                                          <p:spTgt spid="461"/>
                                        </p:tgtEl>
                                        <p:attrNameLst>
                                          <p:attrName>style.visibility</p:attrName>
                                        </p:attrNameLst>
                                      </p:cBhvr>
                                      <p:to>
                                        <p:strVal val="visible"/>
                                      </p:to>
                                    </p:set>
                                    <p:anim calcmode="lin" valueType="num">
                                      <p:cBhvr>
                                        <p:cTn id="142" dur="500" fill="hold"/>
                                        <p:tgtEl>
                                          <p:spTgt spid="461"/>
                                        </p:tgtEl>
                                        <p:attrNameLst>
                                          <p:attrName>ppt_w</p:attrName>
                                        </p:attrNameLst>
                                      </p:cBhvr>
                                      <p:tavLst>
                                        <p:tav tm="0">
                                          <p:val>
                                            <p:fltVal val="0"/>
                                          </p:val>
                                        </p:tav>
                                        <p:tav tm="100000">
                                          <p:val>
                                            <p:strVal val="#ppt_w"/>
                                          </p:val>
                                        </p:tav>
                                      </p:tavLst>
                                    </p:anim>
                                    <p:anim calcmode="lin" valueType="num">
                                      <p:cBhvr>
                                        <p:cTn id="143" dur="500" fill="hold"/>
                                        <p:tgtEl>
                                          <p:spTgt spid="461"/>
                                        </p:tgtEl>
                                        <p:attrNameLst>
                                          <p:attrName>ppt_h</p:attrName>
                                        </p:attrNameLst>
                                      </p:cBhvr>
                                      <p:tavLst>
                                        <p:tav tm="0">
                                          <p:val>
                                            <p:fltVal val="0"/>
                                          </p:val>
                                        </p:tav>
                                        <p:tav tm="100000">
                                          <p:val>
                                            <p:strVal val="#ppt_h"/>
                                          </p:val>
                                        </p:tav>
                                      </p:tavLst>
                                    </p:anim>
                                    <p:animEffect transition="in" filter="fade">
                                      <p:cBhvr>
                                        <p:cTn id="144" dur="500"/>
                                        <p:tgtEl>
                                          <p:spTgt spid="461"/>
                                        </p:tgtEl>
                                      </p:cBhvr>
                                    </p:animEffect>
                                  </p:childTnLst>
                                </p:cTn>
                              </p:par>
                            </p:childTnLst>
                          </p:cTn>
                        </p:par>
                      </p:childTnLst>
                    </p:cTn>
                  </p:par>
                  <p:par>
                    <p:cTn id="145" fill="hold">
                      <p:stCondLst>
                        <p:cond delay="indefinite"/>
                      </p:stCondLst>
                      <p:childTnLst>
                        <p:par>
                          <p:cTn id="146" fill="hold">
                            <p:stCondLst>
                              <p:cond delay="0"/>
                            </p:stCondLst>
                            <p:childTnLst>
                              <p:par>
                                <p:cTn id="147" presetID="10" presetClass="entr" presetSubtype="0" fill="hold" grpId="0" nodeType="clickEffect">
                                  <p:stCondLst>
                                    <p:cond delay="0"/>
                                  </p:stCondLst>
                                  <p:childTnLst>
                                    <p:set>
                                      <p:cBhvr>
                                        <p:cTn id="148" dur="1" fill="hold">
                                          <p:stCondLst>
                                            <p:cond delay="0"/>
                                          </p:stCondLst>
                                        </p:cTn>
                                        <p:tgtEl>
                                          <p:spTgt spid="408"/>
                                        </p:tgtEl>
                                        <p:attrNameLst>
                                          <p:attrName>style.visibility</p:attrName>
                                        </p:attrNameLst>
                                      </p:cBhvr>
                                      <p:to>
                                        <p:strVal val="visible"/>
                                      </p:to>
                                    </p:set>
                                    <p:animEffect transition="in" filter="fade">
                                      <p:cBhvr>
                                        <p:cTn id="149" dur="500"/>
                                        <p:tgtEl>
                                          <p:spTgt spid="408"/>
                                        </p:tgtEl>
                                      </p:cBhvr>
                                    </p:animEffect>
                                  </p:childTnLst>
                                </p:cTn>
                              </p:par>
                              <p:par>
                                <p:cTn id="150" presetID="10" presetClass="entr" presetSubtype="0" fill="hold" grpId="0" nodeType="withEffect">
                                  <p:stCondLst>
                                    <p:cond delay="0"/>
                                  </p:stCondLst>
                                  <p:childTnLst>
                                    <p:set>
                                      <p:cBhvr>
                                        <p:cTn id="151" dur="1" fill="hold">
                                          <p:stCondLst>
                                            <p:cond delay="0"/>
                                          </p:stCondLst>
                                        </p:cTn>
                                        <p:tgtEl>
                                          <p:spTgt spid="395"/>
                                        </p:tgtEl>
                                        <p:attrNameLst>
                                          <p:attrName>style.visibility</p:attrName>
                                        </p:attrNameLst>
                                      </p:cBhvr>
                                      <p:to>
                                        <p:strVal val="visible"/>
                                      </p:to>
                                    </p:set>
                                    <p:animEffect transition="in" filter="fade">
                                      <p:cBhvr>
                                        <p:cTn id="152" dur="500"/>
                                        <p:tgtEl>
                                          <p:spTgt spid="395"/>
                                        </p:tgtEl>
                                      </p:cBhvr>
                                    </p:animEffect>
                                  </p:childTnLst>
                                </p:cTn>
                              </p:par>
                              <p:par>
                                <p:cTn id="153" presetID="53" presetClass="entr" presetSubtype="16" fill="hold" nodeType="withEffect">
                                  <p:stCondLst>
                                    <p:cond delay="0"/>
                                  </p:stCondLst>
                                  <p:childTnLst>
                                    <p:set>
                                      <p:cBhvr>
                                        <p:cTn id="154" dur="1" fill="hold">
                                          <p:stCondLst>
                                            <p:cond delay="0"/>
                                          </p:stCondLst>
                                        </p:cTn>
                                        <p:tgtEl>
                                          <p:spTgt spid="459"/>
                                        </p:tgtEl>
                                        <p:attrNameLst>
                                          <p:attrName>style.visibility</p:attrName>
                                        </p:attrNameLst>
                                      </p:cBhvr>
                                      <p:to>
                                        <p:strVal val="visible"/>
                                      </p:to>
                                    </p:set>
                                    <p:anim calcmode="lin" valueType="num">
                                      <p:cBhvr>
                                        <p:cTn id="155" dur="500" fill="hold"/>
                                        <p:tgtEl>
                                          <p:spTgt spid="459"/>
                                        </p:tgtEl>
                                        <p:attrNameLst>
                                          <p:attrName>ppt_w</p:attrName>
                                        </p:attrNameLst>
                                      </p:cBhvr>
                                      <p:tavLst>
                                        <p:tav tm="0">
                                          <p:val>
                                            <p:fltVal val="0"/>
                                          </p:val>
                                        </p:tav>
                                        <p:tav tm="100000">
                                          <p:val>
                                            <p:strVal val="#ppt_w"/>
                                          </p:val>
                                        </p:tav>
                                      </p:tavLst>
                                    </p:anim>
                                    <p:anim calcmode="lin" valueType="num">
                                      <p:cBhvr>
                                        <p:cTn id="156" dur="500" fill="hold"/>
                                        <p:tgtEl>
                                          <p:spTgt spid="459"/>
                                        </p:tgtEl>
                                        <p:attrNameLst>
                                          <p:attrName>ppt_h</p:attrName>
                                        </p:attrNameLst>
                                      </p:cBhvr>
                                      <p:tavLst>
                                        <p:tav tm="0">
                                          <p:val>
                                            <p:fltVal val="0"/>
                                          </p:val>
                                        </p:tav>
                                        <p:tav tm="100000">
                                          <p:val>
                                            <p:strVal val="#ppt_h"/>
                                          </p:val>
                                        </p:tav>
                                      </p:tavLst>
                                    </p:anim>
                                    <p:animEffect transition="in" filter="fade">
                                      <p:cBhvr>
                                        <p:cTn id="157" dur="500"/>
                                        <p:tgtEl>
                                          <p:spTgt spid="459"/>
                                        </p:tgtEl>
                                      </p:cBhvr>
                                    </p:animEffect>
                                  </p:childTnLst>
                                </p:cTn>
                              </p:par>
                              <p:par>
                                <p:cTn id="158" presetID="53" presetClass="entr" presetSubtype="16" fill="hold" grpId="0" nodeType="withEffect">
                                  <p:stCondLst>
                                    <p:cond delay="0"/>
                                  </p:stCondLst>
                                  <p:childTnLst>
                                    <p:set>
                                      <p:cBhvr>
                                        <p:cTn id="159" dur="1" fill="hold">
                                          <p:stCondLst>
                                            <p:cond delay="0"/>
                                          </p:stCondLst>
                                        </p:cTn>
                                        <p:tgtEl>
                                          <p:spTgt spid="29"/>
                                        </p:tgtEl>
                                        <p:attrNameLst>
                                          <p:attrName>style.visibility</p:attrName>
                                        </p:attrNameLst>
                                      </p:cBhvr>
                                      <p:to>
                                        <p:strVal val="visible"/>
                                      </p:to>
                                    </p:set>
                                    <p:anim calcmode="lin" valueType="num">
                                      <p:cBhvr>
                                        <p:cTn id="160" dur="500" fill="hold"/>
                                        <p:tgtEl>
                                          <p:spTgt spid="29"/>
                                        </p:tgtEl>
                                        <p:attrNameLst>
                                          <p:attrName>ppt_w</p:attrName>
                                        </p:attrNameLst>
                                      </p:cBhvr>
                                      <p:tavLst>
                                        <p:tav tm="0">
                                          <p:val>
                                            <p:fltVal val="0"/>
                                          </p:val>
                                        </p:tav>
                                        <p:tav tm="100000">
                                          <p:val>
                                            <p:strVal val="#ppt_w"/>
                                          </p:val>
                                        </p:tav>
                                      </p:tavLst>
                                    </p:anim>
                                    <p:anim calcmode="lin" valueType="num">
                                      <p:cBhvr>
                                        <p:cTn id="161" dur="500" fill="hold"/>
                                        <p:tgtEl>
                                          <p:spTgt spid="29"/>
                                        </p:tgtEl>
                                        <p:attrNameLst>
                                          <p:attrName>ppt_h</p:attrName>
                                        </p:attrNameLst>
                                      </p:cBhvr>
                                      <p:tavLst>
                                        <p:tav tm="0">
                                          <p:val>
                                            <p:fltVal val="0"/>
                                          </p:val>
                                        </p:tav>
                                        <p:tav tm="100000">
                                          <p:val>
                                            <p:strVal val="#ppt_h"/>
                                          </p:val>
                                        </p:tav>
                                      </p:tavLst>
                                    </p:anim>
                                    <p:animEffect transition="in" filter="fade">
                                      <p:cBhvr>
                                        <p:cTn id="162" dur="500"/>
                                        <p:tgtEl>
                                          <p:spTgt spid="29"/>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25"/>
                                        </p:tgtEl>
                                        <p:attrNameLst>
                                          <p:attrName>style.visibility</p:attrName>
                                        </p:attrNameLst>
                                      </p:cBhvr>
                                      <p:to>
                                        <p:strVal val="visible"/>
                                      </p:to>
                                    </p:set>
                                    <p:animEffect transition="in" filter="fade">
                                      <p:cBhvr>
                                        <p:cTn id="167" dur="500"/>
                                        <p:tgtEl>
                                          <p:spTgt spid="25"/>
                                        </p:tgtEl>
                                      </p:cBhvr>
                                    </p:animEffect>
                                  </p:childTnLst>
                                </p:cTn>
                              </p:par>
                              <p:par>
                                <p:cTn id="168" presetID="53" presetClass="entr" presetSubtype="16" fill="hold" nodeType="withEffect">
                                  <p:stCondLst>
                                    <p:cond delay="250"/>
                                  </p:stCondLst>
                                  <p:childTnLst>
                                    <p:set>
                                      <p:cBhvr>
                                        <p:cTn id="169" dur="1" fill="hold">
                                          <p:stCondLst>
                                            <p:cond delay="0"/>
                                          </p:stCondLst>
                                        </p:cTn>
                                        <p:tgtEl>
                                          <p:spTgt spid="30"/>
                                        </p:tgtEl>
                                        <p:attrNameLst>
                                          <p:attrName>style.visibility</p:attrName>
                                        </p:attrNameLst>
                                      </p:cBhvr>
                                      <p:to>
                                        <p:strVal val="visible"/>
                                      </p:to>
                                    </p:set>
                                    <p:anim calcmode="lin" valueType="num">
                                      <p:cBhvr>
                                        <p:cTn id="170" dur="500" fill="hold"/>
                                        <p:tgtEl>
                                          <p:spTgt spid="30"/>
                                        </p:tgtEl>
                                        <p:attrNameLst>
                                          <p:attrName>ppt_w</p:attrName>
                                        </p:attrNameLst>
                                      </p:cBhvr>
                                      <p:tavLst>
                                        <p:tav tm="0">
                                          <p:val>
                                            <p:fltVal val="0"/>
                                          </p:val>
                                        </p:tav>
                                        <p:tav tm="100000">
                                          <p:val>
                                            <p:strVal val="#ppt_w"/>
                                          </p:val>
                                        </p:tav>
                                      </p:tavLst>
                                    </p:anim>
                                    <p:anim calcmode="lin" valueType="num">
                                      <p:cBhvr>
                                        <p:cTn id="171" dur="500" fill="hold"/>
                                        <p:tgtEl>
                                          <p:spTgt spid="30"/>
                                        </p:tgtEl>
                                        <p:attrNameLst>
                                          <p:attrName>ppt_h</p:attrName>
                                        </p:attrNameLst>
                                      </p:cBhvr>
                                      <p:tavLst>
                                        <p:tav tm="0">
                                          <p:val>
                                            <p:fltVal val="0"/>
                                          </p:val>
                                        </p:tav>
                                        <p:tav tm="100000">
                                          <p:val>
                                            <p:strVal val="#ppt_h"/>
                                          </p:val>
                                        </p:tav>
                                      </p:tavLst>
                                    </p:anim>
                                    <p:animEffect transition="in" filter="fade">
                                      <p:cBhvr>
                                        <p:cTn id="172" dur="500"/>
                                        <p:tgtEl>
                                          <p:spTgt spid="30"/>
                                        </p:tgtEl>
                                      </p:cBhvr>
                                    </p:animEffect>
                                  </p:childTnLst>
                                </p:cTn>
                              </p:par>
                              <p:par>
                                <p:cTn id="173" presetID="53" presetClass="entr" presetSubtype="16" fill="hold" nodeType="withEffect">
                                  <p:stCondLst>
                                    <p:cond delay="500"/>
                                  </p:stCondLst>
                                  <p:childTnLst>
                                    <p:set>
                                      <p:cBhvr>
                                        <p:cTn id="174" dur="1" fill="hold">
                                          <p:stCondLst>
                                            <p:cond delay="0"/>
                                          </p:stCondLst>
                                        </p:cTn>
                                        <p:tgtEl>
                                          <p:spTgt spid="377"/>
                                        </p:tgtEl>
                                        <p:attrNameLst>
                                          <p:attrName>style.visibility</p:attrName>
                                        </p:attrNameLst>
                                      </p:cBhvr>
                                      <p:to>
                                        <p:strVal val="visible"/>
                                      </p:to>
                                    </p:set>
                                    <p:anim calcmode="lin" valueType="num">
                                      <p:cBhvr>
                                        <p:cTn id="175" dur="500" fill="hold"/>
                                        <p:tgtEl>
                                          <p:spTgt spid="377"/>
                                        </p:tgtEl>
                                        <p:attrNameLst>
                                          <p:attrName>ppt_w</p:attrName>
                                        </p:attrNameLst>
                                      </p:cBhvr>
                                      <p:tavLst>
                                        <p:tav tm="0">
                                          <p:val>
                                            <p:fltVal val="0"/>
                                          </p:val>
                                        </p:tav>
                                        <p:tav tm="100000">
                                          <p:val>
                                            <p:strVal val="#ppt_w"/>
                                          </p:val>
                                        </p:tav>
                                      </p:tavLst>
                                    </p:anim>
                                    <p:anim calcmode="lin" valueType="num">
                                      <p:cBhvr>
                                        <p:cTn id="176" dur="500" fill="hold"/>
                                        <p:tgtEl>
                                          <p:spTgt spid="377"/>
                                        </p:tgtEl>
                                        <p:attrNameLst>
                                          <p:attrName>ppt_h</p:attrName>
                                        </p:attrNameLst>
                                      </p:cBhvr>
                                      <p:tavLst>
                                        <p:tav tm="0">
                                          <p:val>
                                            <p:fltVal val="0"/>
                                          </p:val>
                                        </p:tav>
                                        <p:tav tm="100000">
                                          <p:val>
                                            <p:strVal val="#ppt_h"/>
                                          </p:val>
                                        </p:tav>
                                      </p:tavLst>
                                    </p:anim>
                                    <p:animEffect transition="in" filter="fade">
                                      <p:cBhvr>
                                        <p:cTn id="177" dur="500"/>
                                        <p:tgtEl>
                                          <p:spTgt spid="377"/>
                                        </p:tgtEl>
                                      </p:cBhvr>
                                    </p:animEffect>
                                  </p:childTnLst>
                                </p:cTn>
                              </p:par>
                              <p:par>
                                <p:cTn id="178" presetID="53" presetClass="entr" presetSubtype="16" fill="hold" grpId="0" nodeType="withEffect">
                                  <p:stCondLst>
                                    <p:cond delay="750"/>
                                  </p:stCondLst>
                                  <p:childTnLst>
                                    <p:set>
                                      <p:cBhvr>
                                        <p:cTn id="179" dur="1" fill="hold">
                                          <p:stCondLst>
                                            <p:cond delay="0"/>
                                          </p:stCondLst>
                                        </p:cTn>
                                        <p:tgtEl>
                                          <p:spTgt spid="174"/>
                                        </p:tgtEl>
                                        <p:attrNameLst>
                                          <p:attrName>style.visibility</p:attrName>
                                        </p:attrNameLst>
                                      </p:cBhvr>
                                      <p:to>
                                        <p:strVal val="visible"/>
                                      </p:to>
                                    </p:set>
                                    <p:anim calcmode="lin" valueType="num">
                                      <p:cBhvr>
                                        <p:cTn id="180" dur="500" fill="hold"/>
                                        <p:tgtEl>
                                          <p:spTgt spid="174"/>
                                        </p:tgtEl>
                                        <p:attrNameLst>
                                          <p:attrName>ppt_w</p:attrName>
                                        </p:attrNameLst>
                                      </p:cBhvr>
                                      <p:tavLst>
                                        <p:tav tm="0">
                                          <p:val>
                                            <p:fltVal val="0"/>
                                          </p:val>
                                        </p:tav>
                                        <p:tav tm="100000">
                                          <p:val>
                                            <p:strVal val="#ppt_w"/>
                                          </p:val>
                                        </p:tav>
                                      </p:tavLst>
                                    </p:anim>
                                    <p:anim calcmode="lin" valueType="num">
                                      <p:cBhvr>
                                        <p:cTn id="181" dur="500" fill="hold"/>
                                        <p:tgtEl>
                                          <p:spTgt spid="174"/>
                                        </p:tgtEl>
                                        <p:attrNameLst>
                                          <p:attrName>ppt_h</p:attrName>
                                        </p:attrNameLst>
                                      </p:cBhvr>
                                      <p:tavLst>
                                        <p:tav tm="0">
                                          <p:val>
                                            <p:fltVal val="0"/>
                                          </p:val>
                                        </p:tav>
                                        <p:tav tm="100000">
                                          <p:val>
                                            <p:strVal val="#ppt_h"/>
                                          </p:val>
                                        </p:tav>
                                      </p:tavLst>
                                    </p:anim>
                                    <p:animEffect transition="in" filter="fade">
                                      <p:cBhvr>
                                        <p:cTn id="182" dur="500"/>
                                        <p:tgtEl>
                                          <p:spTgt spid="174"/>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37"/>
                                        </p:tgtEl>
                                        <p:attrNameLst>
                                          <p:attrName>style.visibility</p:attrName>
                                        </p:attrNameLst>
                                      </p:cBhvr>
                                      <p:to>
                                        <p:strVal val="visible"/>
                                      </p:to>
                                    </p:set>
                                    <p:animEffect transition="in" filter="fade">
                                      <p:cBhvr>
                                        <p:cTn id="187" dur="500"/>
                                        <p:tgtEl>
                                          <p:spTgt spid="3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23"/>
                                        </p:tgtEl>
                                        <p:attrNameLst>
                                          <p:attrName>style.visibility</p:attrName>
                                        </p:attrNameLst>
                                      </p:cBhvr>
                                      <p:to>
                                        <p:strVal val="visible"/>
                                      </p:to>
                                    </p:set>
                                    <p:animEffect transition="in" filter="wipe(left)">
                                      <p:cBhvr>
                                        <p:cTn id="192" dur="500"/>
                                        <p:tgtEl>
                                          <p:spTgt spid="23"/>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52"/>
                                        </p:tgtEl>
                                        <p:attrNameLst>
                                          <p:attrName>style.visibility</p:attrName>
                                        </p:attrNameLst>
                                      </p:cBhvr>
                                      <p:to>
                                        <p:strVal val="visible"/>
                                      </p:to>
                                    </p:set>
                                    <p:animEffect transition="in" filter="fade">
                                      <p:cBhvr>
                                        <p:cTn id="195" dur="500"/>
                                        <p:tgtEl>
                                          <p:spTgt spid="152"/>
                                        </p:tgtEl>
                                      </p:cBhvr>
                                    </p:animEffect>
                                  </p:childTnLst>
                                </p:cTn>
                              </p:par>
                              <p:par>
                                <p:cTn id="196" presetID="10" presetClass="entr" presetSubtype="0" fill="hold" grpId="0" nodeType="withEffect">
                                  <p:stCondLst>
                                    <p:cond delay="250"/>
                                  </p:stCondLst>
                                  <p:childTnLst>
                                    <p:set>
                                      <p:cBhvr>
                                        <p:cTn id="197" dur="1" fill="hold">
                                          <p:stCondLst>
                                            <p:cond delay="0"/>
                                          </p:stCondLst>
                                        </p:cTn>
                                        <p:tgtEl>
                                          <p:spTgt spid="16"/>
                                        </p:tgtEl>
                                        <p:attrNameLst>
                                          <p:attrName>style.visibility</p:attrName>
                                        </p:attrNameLst>
                                      </p:cBhvr>
                                      <p:to>
                                        <p:strVal val="visible"/>
                                      </p:to>
                                    </p:set>
                                    <p:animEffect transition="in" filter="fade">
                                      <p:cBhvr>
                                        <p:cTn id="198" dur="500"/>
                                        <p:tgtEl>
                                          <p:spTgt spid="16"/>
                                        </p:tgtEl>
                                      </p:cBhvr>
                                    </p:animEffect>
                                  </p:childTnLst>
                                </p:cTn>
                              </p:par>
                            </p:childTnLst>
                          </p:cTn>
                        </p:par>
                      </p:childTnLst>
                    </p:cTn>
                  </p:par>
                  <p:par>
                    <p:cTn id="199" fill="hold">
                      <p:stCondLst>
                        <p:cond delay="indefinite"/>
                      </p:stCondLst>
                      <p:childTnLst>
                        <p:par>
                          <p:cTn id="200" fill="hold">
                            <p:stCondLst>
                              <p:cond delay="0"/>
                            </p:stCondLst>
                            <p:childTnLst>
                              <p:par>
                                <p:cTn id="201" presetID="42" presetClass="entr" presetSubtype="0" fill="hold" nodeType="clickEffect">
                                  <p:stCondLst>
                                    <p:cond delay="0"/>
                                  </p:stCondLst>
                                  <p:childTnLst>
                                    <p:set>
                                      <p:cBhvr>
                                        <p:cTn id="202" dur="1" fill="hold">
                                          <p:stCondLst>
                                            <p:cond delay="0"/>
                                          </p:stCondLst>
                                        </p:cTn>
                                        <p:tgtEl>
                                          <p:spTgt spid="34"/>
                                        </p:tgtEl>
                                        <p:attrNameLst>
                                          <p:attrName>style.visibility</p:attrName>
                                        </p:attrNameLst>
                                      </p:cBhvr>
                                      <p:to>
                                        <p:strVal val="visible"/>
                                      </p:to>
                                    </p:set>
                                    <p:animEffect transition="in" filter="fade">
                                      <p:cBhvr>
                                        <p:cTn id="203" dur="1000"/>
                                        <p:tgtEl>
                                          <p:spTgt spid="34"/>
                                        </p:tgtEl>
                                      </p:cBhvr>
                                    </p:animEffect>
                                    <p:anim calcmode="lin" valueType="num">
                                      <p:cBhvr>
                                        <p:cTn id="204" dur="1000" fill="hold"/>
                                        <p:tgtEl>
                                          <p:spTgt spid="34"/>
                                        </p:tgtEl>
                                        <p:attrNameLst>
                                          <p:attrName>ppt_x</p:attrName>
                                        </p:attrNameLst>
                                      </p:cBhvr>
                                      <p:tavLst>
                                        <p:tav tm="0">
                                          <p:val>
                                            <p:strVal val="#ppt_x"/>
                                          </p:val>
                                        </p:tav>
                                        <p:tav tm="100000">
                                          <p:val>
                                            <p:strVal val="#ppt_x"/>
                                          </p:val>
                                        </p:tav>
                                      </p:tavLst>
                                    </p:anim>
                                    <p:anim calcmode="lin" valueType="num">
                                      <p:cBhvr>
                                        <p:cTn id="205" dur="1000" fill="hold"/>
                                        <p:tgtEl>
                                          <p:spTgt spid="34"/>
                                        </p:tgtEl>
                                        <p:attrNameLst>
                                          <p:attrName>ppt_y</p:attrName>
                                        </p:attrNameLst>
                                      </p:cBhvr>
                                      <p:tavLst>
                                        <p:tav tm="0">
                                          <p:val>
                                            <p:strVal val="#ppt_y+.1"/>
                                          </p:val>
                                        </p:tav>
                                        <p:tav tm="100000">
                                          <p:val>
                                            <p:strVal val="#ppt_y"/>
                                          </p:val>
                                        </p:tav>
                                      </p:tavLst>
                                    </p:anim>
                                  </p:childTnLst>
                                </p:cTn>
                              </p:par>
                              <p:par>
                                <p:cTn id="206" presetID="10" presetClass="entr" presetSubtype="0" fill="hold" nodeType="withEffect">
                                  <p:stCondLst>
                                    <p:cond delay="0"/>
                                  </p:stCondLst>
                                  <p:childTnLst>
                                    <p:set>
                                      <p:cBhvr>
                                        <p:cTn id="207" dur="1" fill="hold">
                                          <p:stCondLst>
                                            <p:cond delay="0"/>
                                          </p:stCondLst>
                                        </p:cTn>
                                        <p:tgtEl>
                                          <p:spTgt spid="720"/>
                                        </p:tgtEl>
                                        <p:attrNameLst>
                                          <p:attrName>style.visibility</p:attrName>
                                        </p:attrNameLst>
                                      </p:cBhvr>
                                      <p:to>
                                        <p:strVal val="visible"/>
                                      </p:to>
                                    </p:set>
                                    <p:animEffect transition="in" filter="fade">
                                      <p:cBhvr>
                                        <p:cTn id="208" dur="500"/>
                                        <p:tgtEl>
                                          <p:spTgt spid="720"/>
                                        </p:tgtEl>
                                      </p:cBhvr>
                                    </p:animEffect>
                                  </p:childTnLst>
                                </p:cTn>
                              </p:par>
                            </p:childTnLst>
                          </p:cTn>
                        </p:par>
                      </p:childTnLst>
                    </p:cTn>
                  </p:par>
                  <p:par>
                    <p:cTn id="209" fill="hold">
                      <p:stCondLst>
                        <p:cond delay="indefinite"/>
                      </p:stCondLst>
                      <p:childTnLst>
                        <p:par>
                          <p:cTn id="210" fill="hold">
                            <p:stCondLst>
                              <p:cond delay="0"/>
                            </p:stCondLst>
                            <p:childTnLst>
                              <p:par>
                                <p:cTn id="211" presetID="53" presetClass="entr" presetSubtype="16" fill="hold" nodeType="clickEffect">
                                  <p:stCondLst>
                                    <p:cond delay="0"/>
                                  </p:stCondLst>
                                  <p:childTnLst>
                                    <p:set>
                                      <p:cBhvr>
                                        <p:cTn id="212" dur="1" fill="hold">
                                          <p:stCondLst>
                                            <p:cond delay="0"/>
                                          </p:stCondLst>
                                        </p:cTn>
                                        <p:tgtEl>
                                          <p:spTgt spid="607"/>
                                        </p:tgtEl>
                                        <p:attrNameLst>
                                          <p:attrName>style.visibility</p:attrName>
                                        </p:attrNameLst>
                                      </p:cBhvr>
                                      <p:to>
                                        <p:strVal val="visible"/>
                                      </p:to>
                                    </p:set>
                                    <p:anim calcmode="lin" valueType="num">
                                      <p:cBhvr>
                                        <p:cTn id="213" dur="500" fill="hold"/>
                                        <p:tgtEl>
                                          <p:spTgt spid="607"/>
                                        </p:tgtEl>
                                        <p:attrNameLst>
                                          <p:attrName>ppt_w</p:attrName>
                                        </p:attrNameLst>
                                      </p:cBhvr>
                                      <p:tavLst>
                                        <p:tav tm="0">
                                          <p:val>
                                            <p:fltVal val="0"/>
                                          </p:val>
                                        </p:tav>
                                        <p:tav tm="100000">
                                          <p:val>
                                            <p:strVal val="#ppt_w"/>
                                          </p:val>
                                        </p:tav>
                                      </p:tavLst>
                                    </p:anim>
                                    <p:anim calcmode="lin" valueType="num">
                                      <p:cBhvr>
                                        <p:cTn id="214" dur="500" fill="hold"/>
                                        <p:tgtEl>
                                          <p:spTgt spid="607"/>
                                        </p:tgtEl>
                                        <p:attrNameLst>
                                          <p:attrName>ppt_h</p:attrName>
                                        </p:attrNameLst>
                                      </p:cBhvr>
                                      <p:tavLst>
                                        <p:tav tm="0">
                                          <p:val>
                                            <p:fltVal val="0"/>
                                          </p:val>
                                        </p:tav>
                                        <p:tav tm="100000">
                                          <p:val>
                                            <p:strVal val="#ppt_h"/>
                                          </p:val>
                                        </p:tav>
                                      </p:tavLst>
                                    </p:anim>
                                    <p:animEffect transition="in" filter="fade">
                                      <p:cBhvr>
                                        <p:cTn id="215" dur="500"/>
                                        <p:tgtEl>
                                          <p:spTgt spid="607"/>
                                        </p:tgtEl>
                                      </p:cBhvr>
                                    </p:animEffect>
                                  </p:childTnLst>
                                </p:cTn>
                              </p:par>
                              <p:par>
                                <p:cTn id="216" presetID="53" presetClass="entr" presetSubtype="16" fill="hold" nodeType="withEffect">
                                  <p:stCondLst>
                                    <p:cond delay="0"/>
                                  </p:stCondLst>
                                  <p:childTnLst>
                                    <p:set>
                                      <p:cBhvr>
                                        <p:cTn id="217" dur="1" fill="hold">
                                          <p:stCondLst>
                                            <p:cond delay="0"/>
                                          </p:stCondLst>
                                        </p:cTn>
                                        <p:tgtEl>
                                          <p:spTgt spid="137"/>
                                        </p:tgtEl>
                                        <p:attrNameLst>
                                          <p:attrName>style.visibility</p:attrName>
                                        </p:attrNameLst>
                                      </p:cBhvr>
                                      <p:to>
                                        <p:strVal val="visible"/>
                                      </p:to>
                                    </p:set>
                                    <p:anim calcmode="lin" valueType="num">
                                      <p:cBhvr>
                                        <p:cTn id="218" dur="500" fill="hold"/>
                                        <p:tgtEl>
                                          <p:spTgt spid="137"/>
                                        </p:tgtEl>
                                        <p:attrNameLst>
                                          <p:attrName>ppt_w</p:attrName>
                                        </p:attrNameLst>
                                      </p:cBhvr>
                                      <p:tavLst>
                                        <p:tav tm="0">
                                          <p:val>
                                            <p:fltVal val="0"/>
                                          </p:val>
                                        </p:tav>
                                        <p:tav tm="100000">
                                          <p:val>
                                            <p:strVal val="#ppt_w"/>
                                          </p:val>
                                        </p:tav>
                                      </p:tavLst>
                                    </p:anim>
                                    <p:anim calcmode="lin" valueType="num">
                                      <p:cBhvr>
                                        <p:cTn id="219" dur="500" fill="hold"/>
                                        <p:tgtEl>
                                          <p:spTgt spid="137"/>
                                        </p:tgtEl>
                                        <p:attrNameLst>
                                          <p:attrName>ppt_h</p:attrName>
                                        </p:attrNameLst>
                                      </p:cBhvr>
                                      <p:tavLst>
                                        <p:tav tm="0">
                                          <p:val>
                                            <p:fltVal val="0"/>
                                          </p:val>
                                        </p:tav>
                                        <p:tav tm="100000">
                                          <p:val>
                                            <p:strVal val="#ppt_h"/>
                                          </p:val>
                                        </p:tav>
                                      </p:tavLst>
                                    </p:anim>
                                    <p:animEffect transition="in" filter="fade">
                                      <p:cBhvr>
                                        <p:cTn id="220" dur="500"/>
                                        <p:tgtEl>
                                          <p:spTgt spid="137"/>
                                        </p:tgtEl>
                                      </p:cBhvr>
                                    </p:animEffect>
                                  </p:childTnLst>
                                </p:cTn>
                              </p:par>
                              <p:par>
                                <p:cTn id="221" presetID="53" presetClass="entr" presetSubtype="16" fill="hold" nodeType="withEffect">
                                  <p:stCondLst>
                                    <p:cond delay="0"/>
                                  </p:stCondLst>
                                  <p:childTnLst>
                                    <p:set>
                                      <p:cBhvr>
                                        <p:cTn id="222" dur="1" fill="hold">
                                          <p:stCondLst>
                                            <p:cond delay="0"/>
                                          </p:stCondLst>
                                        </p:cTn>
                                        <p:tgtEl>
                                          <p:spTgt spid="616"/>
                                        </p:tgtEl>
                                        <p:attrNameLst>
                                          <p:attrName>style.visibility</p:attrName>
                                        </p:attrNameLst>
                                      </p:cBhvr>
                                      <p:to>
                                        <p:strVal val="visible"/>
                                      </p:to>
                                    </p:set>
                                    <p:anim calcmode="lin" valueType="num">
                                      <p:cBhvr>
                                        <p:cTn id="223" dur="500" fill="hold"/>
                                        <p:tgtEl>
                                          <p:spTgt spid="616"/>
                                        </p:tgtEl>
                                        <p:attrNameLst>
                                          <p:attrName>ppt_w</p:attrName>
                                        </p:attrNameLst>
                                      </p:cBhvr>
                                      <p:tavLst>
                                        <p:tav tm="0">
                                          <p:val>
                                            <p:fltVal val="0"/>
                                          </p:val>
                                        </p:tav>
                                        <p:tav tm="100000">
                                          <p:val>
                                            <p:strVal val="#ppt_w"/>
                                          </p:val>
                                        </p:tav>
                                      </p:tavLst>
                                    </p:anim>
                                    <p:anim calcmode="lin" valueType="num">
                                      <p:cBhvr>
                                        <p:cTn id="224" dur="500" fill="hold"/>
                                        <p:tgtEl>
                                          <p:spTgt spid="616"/>
                                        </p:tgtEl>
                                        <p:attrNameLst>
                                          <p:attrName>ppt_h</p:attrName>
                                        </p:attrNameLst>
                                      </p:cBhvr>
                                      <p:tavLst>
                                        <p:tav tm="0">
                                          <p:val>
                                            <p:fltVal val="0"/>
                                          </p:val>
                                        </p:tav>
                                        <p:tav tm="100000">
                                          <p:val>
                                            <p:strVal val="#ppt_h"/>
                                          </p:val>
                                        </p:tav>
                                      </p:tavLst>
                                    </p:anim>
                                    <p:animEffect transition="in" filter="fade">
                                      <p:cBhvr>
                                        <p:cTn id="225" dur="500"/>
                                        <p:tgtEl>
                                          <p:spTgt spid="616"/>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609"/>
                                        </p:tgtEl>
                                        <p:attrNameLst>
                                          <p:attrName>style.visibility</p:attrName>
                                        </p:attrNameLst>
                                      </p:cBhvr>
                                      <p:to>
                                        <p:strVal val="visible"/>
                                      </p:to>
                                    </p:set>
                                    <p:anim calcmode="lin" valueType="num">
                                      <p:cBhvr>
                                        <p:cTn id="228" dur="500" fill="hold"/>
                                        <p:tgtEl>
                                          <p:spTgt spid="609"/>
                                        </p:tgtEl>
                                        <p:attrNameLst>
                                          <p:attrName>ppt_w</p:attrName>
                                        </p:attrNameLst>
                                      </p:cBhvr>
                                      <p:tavLst>
                                        <p:tav tm="0">
                                          <p:val>
                                            <p:fltVal val="0"/>
                                          </p:val>
                                        </p:tav>
                                        <p:tav tm="100000">
                                          <p:val>
                                            <p:strVal val="#ppt_w"/>
                                          </p:val>
                                        </p:tav>
                                      </p:tavLst>
                                    </p:anim>
                                    <p:anim calcmode="lin" valueType="num">
                                      <p:cBhvr>
                                        <p:cTn id="229" dur="500" fill="hold"/>
                                        <p:tgtEl>
                                          <p:spTgt spid="609"/>
                                        </p:tgtEl>
                                        <p:attrNameLst>
                                          <p:attrName>ppt_h</p:attrName>
                                        </p:attrNameLst>
                                      </p:cBhvr>
                                      <p:tavLst>
                                        <p:tav tm="0">
                                          <p:val>
                                            <p:fltVal val="0"/>
                                          </p:val>
                                        </p:tav>
                                        <p:tav tm="100000">
                                          <p:val>
                                            <p:strVal val="#ppt_h"/>
                                          </p:val>
                                        </p:tav>
                                      </p:tavLst>
                                    </p:anim>
                                    <p:animEffect transition="in" filter="fade">
                                      <p:cBhvr>
                                        <p:cTn id="230" dur="500"/>
                                        <p:tgtEl>
                                          <p:spTgt spid="609"/>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610"/>
                                        </p:tgtEl>
                                        <p:attrNameLst>
                                          <p:attrName>style.visibility</p:attrName>
                                        </p:attrNameLst>
                                      </p:cBhvr>
                                      <p:to>
                                        <p:strVal val="visible"/>
                                      </p:to>
                                    </p:set>
                                    <p:anim calcmode="lin" valueType="num">
                                      <p:cBhvr>
                                        <p:cTn id="233" dur="500" fill="hold"/>
                                        <p:tgtEl>
                                          <p:spTgt spid="610"/>
                                        </p:tgtEl>
                                        <p:attrNameLst>
                                          <p:attrName>ppt_w</p:attrName>
                                        </p:attrNameLst>
                                      </p:cBhvr>
                                      <p:tavLst>
                                        <p:tav tm="0">
                                          <p:val>
                                            <p:fltVal val="0"/>
                                          </p:val>
                                        </p:tav>
                                        <p:tav tm="100000">
                                          <p:val>
                                            <p:strVal val="#ppt_w"/>
                                          </p:val>
                                        </p:tav>
                                      </p:tavLst>
                                    </p:anim>
                                    <p:anim calcmode="lin" valueType="num">
                                      <p:cBhvr>
                                        <p:cTn id="234" dur="500" fill="hold"/>
                                        <p:tgtEl>
                                          <p:spTgt spid="610"/>
                                        </p:tgtEl>
                                        <p:attrNameLst>
                                          <p:attrName>ppt_h</p:attrName>
                                        </p:attrNameLst>
                                      </p:cBhvr>
                                      <p:tavLst>
                                        <p:tav tm="0">
                                          <p:val>
                                            <p:fltVal val="0"/>
                                          </p:val>
                                        </p:tav>
                                        <p:tav tm="100000">
                                          <p:val>
                                            <p:strVal val="#ppt_h"/>
                                          </p:val>
                                        </p:tav>
                                      </p:tavLst>
                                    </p:anim>
                                    <p:animEffect transition="in" filter="fade">
                                      <p:cBhvr>
                                        <p:cTn id="235" dur="500"/>
                                        <p:tgtEl>
                                          <p:spTgt spid="610"/>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116"/>
                                        </p:tgtEl>
                                        <p:attrNameLst>
                                          <p:attrName>style.visibility</p:attrName>
                                        </p:attrNameLst>
                                      </p:cBhvr>
                                      <p:to>
                                        <p:strVal val="visible"/>
                                      </p:to>
                                    </p:set>
                                    <p:anim calcmode="lin" valueType="num">
                                      <p:cBhvr>
                                        <p:cTn id="238" dur="500" fill="hold"/>
                                        <p:tgtEl>
                                          <p:spTgt spid="116"/>
                                        </p:tgtEl>
                                        <p:attrNameLst>
                                          <p:attrName>ppt_w</p:attrName>
                                        </p:attrNameLst>
                                      </p:cBhvr>
                                      <p:tavLst>
                                        <p:tav tm="0">
                                          <p:val>
                                            <p:fltVal val="0"/>
                                          </p:val>
                                        </p:tav>
                                        <p:tav tm="100000">
                                          <p:val>
                                            <p:strVal val="#ppt_w"/>
                                          </p:val>
                                        </p:tav>
                                      </p:tavLst>
                                    </p:anim>
                                    <p:anim calcmode="lin" valueType="num">
                                      <p:cBhvr>
                                        <p:cTn id="239" dur="500" fill="hold"/>
                                        <p:tgtEl>
                                          <p:spTgt spid="116"/>
                                        </p:tgtEl>
                                        <p:attrNameLst>
                                          <p:attrName>ppt_h</p:attrName>
                                        </p:attrNameLst>
                                      </p:cBhvr>
                                      <p:tavLst>
                                        <p:tav tm="0">
                                          <p:val>
                                            <p:fltVal val="0"/>
                                          </p:val>
                                        </p:tav>
                                        <p:tav tm="100000">
                                          <p:val>
                                            <p:strVal val="#ppt_h"/>
                                          </p:val>
                                        </p:tav>
                                      </p:tavLst>
                                    </p:anim>
                                    <p:animEffect transition="in" filter="fade">
                                      <p:cBhvr>
                                        <p:cTn id="240" dur="500"/>
                                        <p:tgtEl>
                                          <p:spTgt spid="116"/>
                                        </p:tgtEl>
                                      </p:cBhvr>
                                    </p:animEffect>
                                  </p:childTnLst>
                                </p:cTn>
                              </p:par>
                              <p:par>
                                <p:cTn id="241" presetID="53" presetClass="entr" presetSubtype="16" fill="hold" nodeType="withEffect">
                                  <p:stCondLst>
                                    <p:cond delay="0"/>
                                  </p:stCondLst>
                                  <p:childTnLst>
                                    <p:set>
                                      <p:cBhvr>
                                        <p:cTn id="242" dur="1" fill="hold">
                                          <p:stCondLst>
                                            <p:cond delay="0"/>
                                          </p:stCondLst>
                                        </p:cTn>
                                        <p:tgtEl>
                                          <p:spTgt spid="15"/>
                                        </p:tgtEl>
                                        <p:attrNameLst>
                                          <p:attrName>style.visibility</p:attrName>
                                        </p:attrNameLst>
                                      </p:cBhvr>
                                      <p:to>
                                        <p:strVal val="visible"/>
                                      </p:to>
                                    </p:set>
                                    <p:anim calcmode="lin" valueType="num">
                                      <p:cBhvr>
                                        <p:cTn id="243" dur="500" fill="hold"/>
                                        <p:tgtEl>
                                          <p:spTgt spid="15"/>
                                        </p:tgtEl>
                                        <p:attrNameLst>
                                          <p:attrName>ppt_w</p:attrName>
                                        </p:attrNameLst>
                                      </p:cBhvr>
                                      <p:tavLst>
                                        <p:tav tm="0">
                                          <p:val>
                                            <p:fltVal val="0"/>
                                          </p:val>
                                        </p:tav>
                                        <p:tav tm="100000">
                                          <p:val>
                                            <p:strVal val="#ppt_w"/>
                                          </p:val>
                                        </p:tav>
                                      </p:tavLst>
                                    </p:anim>
                                    <p:anim calcmode="lin" valueType="num">
                                      <p:cBhvr>
                                        <p:cTn id="244" dur="500" fill="hold"/>
                                        <p:tgtEl>
                                          <p:spTgt spid="15"/>
                                        </p:tgtEl>
                                        <p:attrNameLst>
                                          <p:attrName>ppt_h</p:attrName>
                                        </p:attrNameLst>
                                      </p:cBhvr>
                                      <p:tavLst>
                                        <p:tav tm="0">
                                          <p:val>
                                            <p:fltVal val="0"/>
                                          </p:val>
                                        </p:tav>
                                        <p:tav tm="100000">
                                          <p:val>
                                            <p:strVal val="#ppt_h"/>
                                          </p:val>
                                        </p:tav>
                                      </p:tavLst>
                                    </p:anim>
                                    <p:animEffect transition="in" filter="fade">
                                      <p:cBhvr>
                                        <p:cTn id="245" dur="500"/>
                                        <p:tgtEl>
                                          <p:spTgt spid="15"/>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606"/>
                                        </p:tgtEl>
                                        <p:attrNameLst>
                                          <p:attrName>style.visibility</p:attrName>
                                        </p:attrNameLst>
                                      </p:cBhvr>
                                      <p:to>
                                        <p:strVal val="visible"/>
                                      </p:to>
                                    </p:set>
                                    <p:anim calcmode="lin" valueType="num">
                                      <p:cBhvr>
                                        <p:cTn id="248" dur="500" fill="hold"/>
                                        <p:tgtEl>
                                          <p:spTgt spid="606"/>
                                        </p:tgtEl>
                                        <p:attrNameLst>
                                          <p:attrName>ppt_w</p:attrName>
                                        </p:attrNameLst>
                                      </p:cBhvr>
                                      <p:tavLst>
                                        <p:tav tm="0">
                                          <p:val>
                                            <p:fltVal val="0"/>
                                          </p:val>
                                        </p:tav>
                                        <p:tav tm="100000">
                                          <p:val>
                                            <p:strVal val="#ppt_w"/>
                                          </p:val>
                                        </p:tav>
                                      </p:tavLst>
                                    </p:anim>
                                    <p:anim calcmode="lin" valueType="num">
                                      <p:cBhvr>
                                        <p:cTn id="249" dur="500" fill="hold"/>
                                        <p:tgtEl>
                                          <p:spTgt spid="606"/>
                                        </p:tgtEl>
                                        <p:attrNameLst>
                                          <p:attrName>ppt_h</p:attrName>
                                        </p:attrNameLst>
                                      </p:cBhvr>
                                      <p:tavLst>
                                        <p:tav tm="0">
                                          <p:val>
                                            <p:fltVal val="0"/>
                                          </p:val>
                                        </p:tav>
                                        <p:tav tm="100000">
                                          <p:val>
                                            <p:strVal val="#ppt_h"/>
                                          </p:val>
                                        </p:tav>
                                      </p:tavLst>
                                    </p:anim>
                                    <p:animEffect transition="in" filter="fade">
                                      <p:cBhvr>
                                        <p:cTn id="250" dur="500"/>
                                        <p:tgtEl>
                                          <p:spTgt spid="606"/>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605"/>
                                        </p:tgtEl>
                                        <p:attrNameLst>
                                          <p:attrName>style.visibility</p:attrName>
                                        </p:attrNameLst>
                                      </p:cBhvr>
                                      <p:to>
                                        <p:strVal val="visible"/>
                                      </p:to>
                                    </p:set>
                                    <p:anim calcmode="lin" valueType="num">
                                      <p:cBhvr>
                                        <p:cTn id="253" dur="500" fill="hold"/>
                                        <p:tgtEl>
                                          <p:spTgt spid="605"/>
                                        </p:tgtEl>
                                        <p:attrNameLst>
                                          <p:attrName>ppt_w</p:attrName>
                                        </p:attrNameLst>
                                      </p:cBhvr>
                                      <p:tavLst>
                                        <p:tav tm="0">
                                          <p:val>
                                            <p:fltVal val="0"/>
                                          </p:val>
                                        </p:tav>
                                        <p:tav tm="100000">
                                          <p:val>
                                            <p:strVal val="#ppt_w"/>
                                          </p:val>
                                        </p:tav>
                                      </p:tavLst>
                                    </p:anim>
                                    <p:anim calcmode="lin" valueType="num">
                                      <p:cBhvr>
                                        <p:cTn id="254" dur="500" fill="hold"/>
                                        <p:tgtEl>
                                          <p:spTgt spid="605"/>
                                        </p:tgtEl>
                                        <p:attrNameLst>
                                          <p:attrName>ppt_h</p:attrName>
                                        </p:attrNameLst>
                                      </p:cBhvr>
                                      <p:tavLst>
                                        <p:tav tm="0">
                                          <p:val>
                                            <p:fltVal val="0"/>
                                          </p:val>
                                        </p:tav>
                                        <p:tav tm="100000">
                                          <p:val>
                                            <p:strVal val="#ppt_h"/>
                                          </p:val>
                                        </p:tav>
                                      </p:tavLst>
                                    </p:anim>
                                    <p:animEffect transition="in" filter="fade">
                                      <p:cBhvr>
                                        <p:cTn id="255" dur="500"/>
                                        <p:tgtEl>
                                          <p:spTgt spid="60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11"/>
                                        </p:tgtEl>
                                        <p:attrNameLst>
                                          <p:attrName>style.visibility</p:attrName>
                                        </p:attrNameLst>
                                      </p:cBhvr>
                                      <p:to>
                                        <p:strVal val="visible"/>
                                      </p:to>
                                    </p:set>
                                    <p:anim calcmode="lin" valueType="num">
                                      <p:cBhvr>
                                        <p:cTn id="258" dur="500" fill="hold"/>
                                        <p:tgtEl>
                                          <p:spTgt spid="11"/>
                                        </p:tgtEl>
                                        <p:attrNameLst>
                                          <p:attrName>ppt_w</p:attrName>
                                        </p:attrNameLst>
                                      </p:cBhvr>
                                      <p:tavLst>
                                        <p:tav tm="0">
                                          <p:val>
                                            <p:fltVal val="0"/>
                                          </p:val>
                                        </p:tav>
                                        <p:tav tm="100000">
                                          <p:val>
                                            <p:strVal val="#ppt_w"/>
                                          </p:val>
                                        </p:tav>
                                      </p:tavLst>
                                    </p:anim>
                                    <p:anim calcmode="lin" valueType="num">
                                      <p:cBhvr>
                                        <p:cTn id="259" dur="500" fill="hold"/>
                                        <p:tgtEl>
                                          <p:spTgt spid="11"/>
                                        </p:tgtEl>
                                        <p:attrNameLst>
                                          <p:attrName>ppt_h</p:attrName>
                                        </p:attrNameLst>
                                      </p:cBhvr>
                                      <p:tavLst>
                                        <p:tav tm="0">
                                          <p:val>
                                            <p:fltVal val="0"/>
                                          </p:val>
                                        </p:tav>
                                        <p:tav tm="100000">
                                          <p:val>
                                            <p:strVal val="#ppt_h"/>
                                          </p:val>
                                        </p:tav>
                                      </p:tavLst>
                                    </p:anim>
                                    <p:animEffect transition="in" filter="fade">
                                      <p:cBhvr>
                                        <p:cTn id="260" dur="500"/>
                                        <p:tgtEl>
                                          <p:spTgt spid="11"/>
                                        </p:tgtEl>
                                      </p:cBhvr>
                                    </p:animEffect>
                                  </p:childTnLst>
                                </p:cTn>
                              </p:par>
                            </p:childTnLst>
                          </p:cTn>
                        </p:par>
                        <p:par>
                          <p:cTn id="261" fill="hold">
                            <p:stCondLst>
                              <p:cond delay="500"/>
                            </p:stCondLst>
                            <p:childTnLst>
                              <p:par>
                                <p:cTn id="262" presetID="53" presetClass="entr" presetSubtype="16" fill="hold" nodeType="afterEffect">
                                  <p:stCondLst>
                                    <p:cond delay="0"/>
                                  </p:stCondLst>
                                  <p:childTnLst>
                                    <p:set>
                                      <p:cBhvr>
                                        <p:cTn id="263" dur="1" fill="hold">
                                          <p:stCondLst>
                                            <p:cond delay="0"/>
                                          </p:stCondLst>
                                        </p:cTn>
                                        <p:tgtEl>
                                          <p:spTgt spid="206"/>
                                        </p:tgtEl>
                                        <p:attrNameLst>
                                          <p:attrName>style.visibility</p:attrName>
                                        </p:attrNameLst>
                                      </p:cBhvr>
                                      <p:to>
                                        <p:strVal val="visible"/>
                                      </p:to>
                                    </p:set>
                                    <p:anim calcmode="lin" valueType="num">
                                      <p:cBhvr>
                                        <p:cTn id="264" dur="500" fill="hold"/>
                                        <p:tgtEl>
                                          <p:spTgt spid="206"/>
                                        </p:tgtEl>
                                        <p:attrNameLst>
                                          <p:attrName>ppt_w</p:attrName>
                                        </p:attrNameLst>
                                      </p:cBhvr>
                                      <p:tavLst>
                                        <p:tav tm="0">
                                          <p:val>
                                            <p:fltVal val="0"/>
                                          </p:val>
                                        </p:tav>
                                        <p:tav tm="100000">
                                          <p:val>
                                            <p:strVal val="#ppt_w"/>
                                          </p:val>
                                        </p:tav>
                                      </p:tavLst>
                                    </p:anim>
                                    <p:anim calcmode="lin" valueType="num">
                                      <p:cBhvr>
                                        <p:cTn id="265" dur="500" fill="hold"/>
                                        <p:tgtEl>
                                          <p:spTgt spid="206"/>
                                        </p:tgtEl>
                                        <p:attrNameLst>
                                          <p:attrName>ppt_h</p:attrName>
                                        </p:attrNameLst>
                                      </p:cBhvr>
                                      <p:tavLst>
                                        <p:tav tm="0">
                                          <p:val>
                                            <p:fltVal val="0"/>
                                          </p:val>
                                        </p:tav>
                                        <p:tav tm="100000">
                                          <p:val>
                                            <p:strVal val="#ppt_h"/>
                                          </p:val>
                                        </p:tav>
                                      </p:tavLst>
                                    </p:anim>
                                    <p:animEffect transition="in" filter="fade">
                                      <p:cBhvr>
                                        <p:cTn id="266" dur="500"/>
                                        <p:tgtEl>
                                          <p:spTgt spid="206"/>
                                        </p:tgtEl>
                                      </p:cBhvr>
                                    </p:animEffect>
                                  </p:childTnLst>
                                </p:cTn>
                              </p:par>
                            </p:childTnLst>
                          </p:cTn>
                        </p:par>
                      </p:childTnLst>
                    </p:cTn>
                  </p:par>
                  <p:par>
                    <p:cTn id="267" fill="hold">
                      <p:stCondLst>
                        <p:cond delay="indefinite"/>
                      </p:stCondLst>
                      <p:childTnLst>
                        <p:par>
                          <p:cTn id="268" fill="hold">
                            <p:stCondLst>
                              <p:cond delay="0"/>
                            </p:stCondLst>
                            <p:childTnLst>
                              <p:par>
                                <p:cTn id="269" presetID="53" presetClass="entr" presetSubtype="16" fill="hold" nodeType="clickEffect">
                                  <p:stCondLst>
                                    <p:cond delay="0"/>
                                  </p:stCondLst>
                                  <p:childTnLst>
                                    <p:set>
                                      <p:cBhvr>
                                        <p:cTn id="270" dur="1" fill="hold">
                                          <p:stCondLst>
                                            <p:cond delay="0"/>
                                          </p:stCondLst>
                                        </p:cTn>
                                        <p:tgtEl>
                                          <p:spTgt spid="42"/>
                                        </p:tgtEl>
                                        <p:attrNameLst>
                                          <p:attrName>style.visibility</p:attrName>
                                        </p:attrNameLst>
                                      </p:cBhvr>
                                      <p:to>
                                        <p:strVal val="visible"/>
                                      </p:to>
                                    </p:set>
                                    <p:anim calcmode="lin" valueType="num">
                                      <p:cBhvr>
                                        <p:cTn id="271" dur="500" fill="hold"/>
                                        <p:tgtEl>
                                          <p:spTgt spid="42"/>
                                        </p:tgtEl>
                                        <p:attrNameLst>
                                          <p:attrName>ppt_w</p:attrName>
                                        </p:attrNameLst>
                                      </p:cBhvr>
                                      <p:tavLst>
                                        <p:tav tm="0">
                                          <p:val>
                                            <p:fltVal val="0"/>
                                          </p:val>
                                        </p:tav>
                                        <p:tav tm="100000">
                                          <p:val>
                                            <p:strVal val="#ppt_w"/>
                                          </p:val>
                                        </p:tav>
                                      </p:tavLst>
                                    </p:anim>
                                    <p:anim calcmode="lin" valueType="num">
                                      <p:cBhvr>
                                        <p:cTn id="272" dur="500" fill="hold"/>
                                        <p:tgtEl>
                                          <p:spTgt spid="42"/>
                                        </p:tgtEl>
                                        <p:attrNameLst>
                                          <p:attrName>ppt_h</p:attrName>
                                        </p:attrNameLst>
                                      </p:cBhvr>
                                      <p:tavLst>
                                        <p:tav tm="0">
                                          <p:val>
                                            <p:fltVal val="0"/>
                                          </p:val>
                                        </p:tav>
                                        <p:tav tm="100000">
                                          <p:val>
                                            <p:strVal val="#ppt_h"/>
                                          </p:val>
                                        </p:tav>
                                      </p:tavLst>
                                    </p:anim>
                                    <p:animEffect transition="in" filter="fade">
                                      <p:cBhvr>
                                        <p:cTn id="273" dur="500"/>
                                        <p:tgtEl>
                                          <p:spTgt spid="42"/>
                                        </p:tgtEl>
                                      </p:cBhvr>
                                    </p:animEffect>
                                  </p:childTnLst>
                                </p:cTn>
                              </p:par>
                              <p:par>
                                <p:cTn id="274" presetID="53" presetClass="entr" presetSubtype="16" fill="hold" grpId="0" nodeType="withEffect">
                                  <p:stCondLst>
                                    <p:cond delay="0"/>
                                  </p:stCondLst>
                                  <p:childTnLst>
                                    <p:set>
                                      <p:cBhvr>
                                        <p:cTn id="275" dur="1" fill="hold">
                                          <p:stCondLst>
                                            <p:cond delay="0"/>
                                          </p:stCondLst>
                                        </p:cTn>
                                        <p:tgtEl>
                                          <p:spTgt spid="611"/>
                                        </p:tgtEl>
                                        <p:attrNameLst>
                                          <p:attrName>style.visibility</p:attrName>
                                        </p:attrNameLst>
                                      </p:cBhvr>
                                      <p:to>
                                        <p:strVal val="visible"/>
                                      </p:to>
                                    </p:set>
                                    <p:anim calcmode="lin" valueType="num">
                                      <p:cBhvr>
                                        <p:cTn id="276" dur="500" fill="hold"/>
                                        <p:tgtEl>
                                          <p:spTgt spid="611"/>
                                        </p:tgtEl>
                                        <p:attrNameLst>
                                          <p:attrName>ppt_w</p:attrName>
                                        </p:attrNameLst>
                                      </p:cBhvr>
                                      <p:tavLst>
                                        <p:tav tm="0">
                                          <p:val>
                                            <p:fltVal val="0"/>
                                          </p:val>
                                        </p:tav>
                                        <p:tav tm="100000">
                                          <p:val>
                                            <p:strVal val="#ppt_w"/>
                                          </p:val>
                                        </p:tav>
                                      </p:tavLst>
                                    </p:anim>
                                    <p:anim calcmode="lin" valueType="num">
                                      <p:cBhvr>
                                        <p:cTn id="277" dur="500" fill="hold"/>
                                        <p:tgtEl>
                                          <p:spTgt spid="611"/>
                                        </p:tgtEl>
                                        <p:attrNameLst>
                                          <p:attrName>ppt_h</p:attrName>
                                        </p:attrNameLst>
                                      </p:cBhvr>
                                      <p:tavLst>
                                        <p:tav tm="0">
                                          <p:val>
                                            <p:fltVal val="0"/>
                                          </p:val>
                                        </p:tav>
                                        <p:tav tm="100000">
                                          <p:val>
                                            <p:strVal val="#ppt_h"/>
                                          </p:val>
                                        </p:tav>
                                      </p:tavLst>
                                    </p:anim>
                                    <p:animEffect transition="in" filter="fade">
                                      <p:cBhvr>
                                        <p:cTn id="278" dur="500"/>
                                        <p:tgtEl>
                                          <p:spTgt spid="611"/>
                                        </p:tgtEl>
                                      </p:cBhvr>
                                    </p:animEffect>
                                  </p:childTnLst>
                                </p:cTn>
                              </p:par>
                              <p:par>
                                <p:cTn id="279" presetID="53" presetClass="entr" presetSubtype="16" fill="hold" nodeType="withEffect">
                                  <p:stCondLst>
                                    <p:cond delay="0"/>
                                  </p:stCondLst>
                                  <p:childTnLst>
                                    <p:set>
                                      <p:cBhvr>
                                        <p:cTn id="280" dur="1" fill="hold">
                                          <p:stCondLst>
                                            <p:cond delay="0"/>
                                          </p:stCondLst>
                                        </p:cTn>
                                        <p:tgtEl>
                                          <p:spTgt spid="503"/>
                                        </p:tgtEl>
                                        <p:attrNameLst>
                                          <p:attrName>style.visibility</p:attrName>
                                        </p:attrNameLst>
                                      </p:cBhvr>
                                      <p:to>
                                        <p:strVal val="visible"/>
                                      </p:to>
                                    </p:set>
                                    <p:anim calcmode="lin" valueType="num">
                                      <p:cBhvr>
                                        <p:cTn id="281" dur="500" fill="hold"/>
                                        <p:tgtEl>
                                          <p:spTgt spid="503"/>
                                        </p:tgtEl>
                                        <p:attrNameLst>
                                          <p:attrName>ppt_w</p:attrName>
                                        </p:attrNameLst>
                                      </p:cBhvr>
                                      <p:tavLst>
                                        <p:tav tm="0">
                                          <p:val>
                                            <p:fltVal val="0"/>
                                          </p:val>
                                        </p:tav>
                                        <p:tav tm="100000">
                                          <p:val>
                                            <p:strVal val="#ppt_w"/>
                                          </p:val>
                                        </p:tav>
                                      </p:tavLst>
                                    </p:anim>
                                    <p:anim calcmode="lin" valueType="num">
                                      <p:cBhvr>
                                        <p:cTn id="282" dur="500" fill="hold"/>
                                        <p:tgtEl>
                                          <p:spTgt spid="503"/>
                                        </p:tgtEl>
                                        <p:attrNameLst>
                                          <p:attrName>ppt_h</p:attrName>
                                        </p:attrNameLst>
                                      </p:cBhvr>
                                      <p:tavLst>
                                        <p:tav tm="0">
                                          <p:val>
                                            <p:fltVal val="0"/>
                                          </p:val>
                                        </p:tav>
                                        <p:tav tm="100000">
                                          <p:val>
                                            <p:strVal val="#ppt_h"/>
                                          </p:val>
                                        </p:tav>
                                      </p:tavLst>
                                    </p:anim>
                                    <p:animEffect transition="in" filter="fade">
                                      <p:cBhvr>
                                        <p:cTn id="283" dur="500"/>
                                        <p:tgtEl>
                                          <p:spTgt spid="503"/>
                                        </p:tgtEl>
                                      </p:cBhvr>
                                    </p:animEffect>
                                  </p:childTnLst>
                                </p:cTn>
                              </p:par>
                            </p:childTnLst>
                          </p:cTn>
                        </p:par>
                      </p:childTnLst>
                    </p:cTn>
                  </p:par>
                  <p:par>
                    <p:cTn id="284" fill="hold">
                      <p:stCondLst>
                        <p:cond delay="indefinite"/>
                      </p:stCondLst>
                      <p:childTnLst>
                        <p:par>
                          <p:cTn id="285" fill="hold">
                            <p:stCondLst>
                              <p:cond delay="0"/>
                            </p:stCondLst>
                            <p:childTnLst>
                              <p:par>
                                <p:cTn id="286" presetID="22" presetClass="entr" presetSubtype="1" fill="hold" nodeType="clickEffect">
                                  <p:stCondLst>
                                    <p:cond delay="0"/>
                                  </p:stCondLst>
                                  <p:childTnLst>
                                    <p:set>
                                      <p:cBhvr>
                                        <p:cTn id="287" dur="1" fill="hold">
                                          <p:stCondLst>
                                            <p:cond delay="0"/>
                                          </p:stCondLst>
                                        </p:cTn>
                                        <p:tgtEl>
                                          <p:spTgt spid="36"/>
                                        </p:tgtEl>
                                        <p:attrNameLst>
                                          <p:attrName>style.visibility</p:attrName>
                                        </p:attrNameLst>
                                      </p:cBhvr>
                                      <p:to>
                                        <p:strVal val="visible"/>
                                      </p:to>
                                    </p:set>
                                    <p:animEffect transition="in" filter="wipe(up)">
                                      <p:cBhvr>
                                        <p:cTn id="288" dur="500"/>
                                        <p:tgtEl>
                                          <p:spTgt spid="36"/>
                                        </p:tgtEl>
                                      </p:cBhvr>
                                    </p:animEffect>
                                  </p:childTnLst>
                                </p:cTn>
                              </p:par>
                            </p:childTnLst>
                          </p:cTn>
                        </p:par>
                        <p:par>
                          <p:cTn id="289" fill="hold">
                            <p:stCondLst>
                              <p:cond delay="500"/>
                            </p:stCondLst>
                            <p:childTnLst>
                              <p:par>
                                <p:cTn id="290" presetID="53" presetClass="entr" presetSubtype="16" fill="hold" grpId="0" nodeType="afterEffect">
                                  <p:stCondLst>
                                    <p:cond delay="0"/>
                                  </p:stCondLst>
                                  <p:childTnLst>
                                    <p:set>
                                      <p:cBhvr>
                                        <p:cTn id="291" dur="1" fill="hold">
                                          <p:stCondLst>
                                            <p:cond delay="0"/>
                                          </p:stCondLst>
                                        </p:cTn>
                                        <p:tgtEl>
                                          <p:spTgt spid="85"/>
                                        </p:tgtEl>
                                        <p:attrNameLst>
                                          <p:attrName>style.visibility</p:attrName>
                                        </p:attrNameLst>
                                      </p:cBhvr>
                                      <p:to>
                                        <p:strVal val="visible"/>
                                      </p:to>
                                    </p:set>
                                    <p:anim calcmode="lin" valueType="num">
                                      <p:cBhvr>
                                        <p:cTn id="292" dur="500" fill="hold"/>
                                        <p:tgtEl>
                                          <p:spTgt spid="85"/>
                                        </p:tgtEl>
                                        <p:attrNameLst>
                                          <p:attrName>ppt_w</p:attrName>
                                        </p:attrNameLst>
                                      </p:cBhvr>
                                      <p:tavLst>
                                        <p:tav tm="0">
                                          <p:val>
                                            <p:fltVal val="0"/>
                                          </p:val>
                                        </p:tav>
                                        <p:tav tm="100000">
                                          <p:val>
                                            <p:strVal val="#ppt_w"/>
                                          </p:val>
                                        </p:tav>
                                      </p:tavLst>
                                    </p:anim>
                                    <p:anim calcmode="lin" valueType="num">
                                      <p:cBhvr>
                                        <p:cTn id="293" dur="500" fill="hold"/>
                                        <p:tgtEl>
                                          <p:spTgt spid="85"/>
                                        </p:tgtEl>
                                        <p:attrNameLst>
                                          <p:attrName>ppt_h</p:attrName>
                                        </p:attrNameLst>
                                      </p:cBhvr>
                                      <p:tavLst>
                                        <p:tav tm="0">
                                          <p:val>
                                            <p:fltVal val="0"/>
                                          </p:val>
                                        </p:tav>
                                        <p:tav tm="100000">
                                          <p:val>
                                            <p:strVal val="#ppt_h"/>
                                          </p:val>
                                        </p:tav>
                                      </p:tavLst>
                                    </p:anim>
                                    <p:animEffect transition="in" filter="fade">
                                      <p:cBhvr>
                                        <p:cTn id="294" dur="500"/>
                                        <p:tgtEl>
                                          <p:spTgt spid="85"/>
                                        </p:tgtEl>
                                      </p:cBhvr>
                                    </p:animEffect>
                                  </p:childTnLst>
                                </p:cTn>
                              </p:par>
                            </p:childTnLst>
                          </p:cTn>
                        </p:par>
                      </p:childTnLst>
                    </p:cTn>
                  </p:par>
                  <p:par>
                    <p:cTn id="295" fill="hold">
                      <p:stCondLst>
                        <p:cond delay="indefinite"/>
                      </p:stCondLst>
                      <p:childTnLst>
                        <p:par>
                          <p:cTn id="296" fill="hold">
                            <p:stCondLst>
                              <p:cond delay="0"/>
                            </p:stCondLst>
                            <p:childTnLst>
                              <p:par>
                                <p:cTn id="297" presetID="53" presetClass="entr" presetSubtype="16" fill="hold" nodeType="clickEffect">
                                  <p:stCondLst>
                                    <p:cond delay="0"/>
                                  </p:stCondLst>
                                  <p:childTnLst>
                                    <p:set>
                                      <p:cBhvr>
                                        <p:cTn id="298" dur="1" fill="hold">
                                          <p:stCondLst>
                                            <p:cond delay="0"/>
                                          </p:stCondLst>
                                        </p:cTn>
                                        <p:tgtEl>
                                          <p:spTgt spid="124"/>
                                        </p:tgtEl>
                                        <p:attrNameLst>
                                          <p:attrName>style.visibility</p:attrName>
                                        </p:attrNameLst>
                                      </p:cBhvr>
                                      <p:to>
                                        <p:strVal val="visible"/>
                                      </p:to>
                                    </p:set>
                                    <p:anim calcmode="lin" valueType="num">
                                      <p:cBhvr>
                                        <p:cTn id="299" dur="500" fill="hold"/>
                                        <p:tgtEl>
                                          <p:spTgt spid="124"/>
                                        </p:tgtEl>
                                        <p:attrNameLst>
                                          <p:attrName>ppt_w</p:attrName>
                                        </p:attrNameLst>
                                      </p:cBhvr>
                                      <p:tavLst>
                                        <p:tav tm="0">
                                          <p:val>
                                            <p:fltVal val="0"/>
                                          </p:val>
                                        </p:tav>
                                        <p:tav tm="100000">
                                          <p:val>
                                            <p:strVal val="#ppt_w"/>
                                          </p:val>
                                        </p:tav>
                                      </p:tavLst>
                                    </p:anim>
                                    <p:anim calcmode="lin" valueType="num">
                                      <p:cBhvr>
                                        <p:cTn id="300" dur="500" fill="hold"/>
                                        <p:tgtEl>
                                          <p:spTgt spid="124"/>
                                        </p:tgtEl>
                                        <p:attrNameLst>
                                          <p:attrName>ppt_h</p:attrName>
                                        </p:attrNameLst>
                                      </p:cBhvr>
                                      <p:tavLst>
                                        <p:tav tm="0">
                                          <p:val>
                                            <p:fltVal val="0"/>
                                          </p:val>
                                        </p:tav>
                                        <p:tav tm="100000">
                                          <p:val>
                                            <p:strVal val="#ppt_h"/>
                                          </p:val>
                                        </p:tav>
                                      </p:tavLst>
                                    </p:anim>
                                    <p:animEffect transition="in" filter="fade">
                                      <p:cBhvr>
                                        <p:cTn id="301" dur="500"/>
                                        <p:tgtEl>
                                          <p:spTgt spid="124"/>
                                        </p:tgtEl>
                                      </p:cBhvr>
                                    </p:animEffect>
                                  </p:childTnLst>
                                </p:cTn>
                              </p:par>
                            </p:childTnLst>
                          </p:cTn>
                        </p:par>
                        <p:par>
                          <p:cTn id="302" fill="hold">
                            <p:stCondLst>
                              <p:cond delay="500"/>
                            </p:stCondLst>
                            <p:childTnLst>
                              <p:par>
                                <p:cTn id="303" presetID="53" presetClass="entr" presetSubtype="16" fill="hold" grpId="0" nodeType="afterEffect">
                                  <p:stCondLst>
                                    <p:cond delay="0"/>
                                  </p:stCondLst>
                                  <p:childTnLst>
                                    <p:set>
                                      <p:cBhvr>
                                        <p:cTn id="304" dur="1" fill="hold">
                                          <p:stCondLst>
                                            <p:cond delay="0"/>
                                          </p:stCondLst>
                                        </p:cTn>
                                        <p:tgtEl>
                                          <p:spTgt spid="746"/>
                                        </p:tgtEl>
                                        <p:attrNameLst>
                                          <p:attrName>style.visibility</p:attrName>
                                        </p:attrNameLst>
                                      </p:cBhvr>
                                      <p:to>
                                        <p:strVal val="visible"/>
                                      </p:to>
                                    </p:set>
                                    <p:anim calcmode="lin" valueType="num">
                                      <p:cBhvr>
                                        <p:cTn id="305" dur="500" fill="hold"/>
                                        <p:tgtEl>
                                          <p:spTgt spid="746"/>
                                        </p:tgtEl>
                                        <p:attrNameLst>
                                          <p:attrName>ppt_w</p:attrName>
                                        </p:attrNameLst>
                                      </p:cBhvr>
                                      <p:tavLst>
                                        <p:tav tm="0">
                                          <p:val>
                                            <p:fltVal val="0"/>
                                          </p:val>
                                        </p:tav>
                                        <p:tav tm="100000">
                                          <p:val>
                                            <p:strVal val="#ppt_w"/>
                                          </p:val>
                                        </p:tav>
                                      </p:tavLst>
                                    </p:anim>
                                    <p:anim calcmode="lin" valueType="num">
                                      <p:cBhvr>
                                        <p:cTn id="306" dur="500" fill="hold"/>
                                        <p:tgtEl>
                                          <p:spTgt spid="746"/>
                                        </p:tgtEl>
                                        <p:attrNameLst>
                                          <p:attrName>ppt_h</p:attrName>
                                        </p:attrNameLst>
                                      </p:cBhvr>
                                      <p:tavLst>
                                        <p:tav tm="0">
                                          <p:val>
                                            <p:fltVal val="0"/>
                                          </p:val>
                                        </p:tav>
                                        <p:tav tm="100000">
                                          <p:val>
                                            <p:strVal val="#ppt_h"/>
                                          </p:val>
                                        </p:tav>
                                      </p:tavLst>
                                    </p:anim>
                                    <p:animEffect transition="in" filter="fade">
                                      <p:cBhvr>
                                        <p:cTn id="307" dur="500"/>
                                        <p:tgtEl>
                                          <p:spTgt spid="746"/>
                                        </p:tgtEl>
                                      </p:cBhvr>
                                    </p:animEffect>
                                  </p:childTnLst>
                                </p:cTn>
                              </p:par>
                            </p:childTnLst>
                          </p:cTn>
                        </p:par>
                        <p:par>
                          <p:cTn id="308" fill="hold">
                            <p:stCondLst>
                              <p:cond delay="1000"/>
                            </p:stCondLst>
                            <p:childTnLst>
                              <p:par>
                                <p:cTn id="309" presetID="53" presetClass="entr" presetSubtype="16" fill="hold" grpId="0" nodeType="afterEffect">
                                  <p:stCondLst>
                                    <p:cond delay="0"/>
                                  </p:stCondLst>
                                  <p:childTnLst>
                                    <p:set>
                                      <p:cBhvr>
                                        <p:cTn id="310" dur="1" fill="hold">
                                          <p:stCondLst>
                                            <p:cond delay="0"/>
                                          </p:stCondLst>
                                        </p:cTn>
                                        <p:tgtEl>
                                          <p:spTgt spid="770"/>
                                        </p:tgtEl>
                                        <p:attrNameLst>
                                          <p:attrName>style.visibility</p:attrName>
                                        </p:attrNameLst>
                                      </p:cBhvr>
                                      <p:to>
                                        <p:strVal val="visible"/>
                                      </p:to>
                                    </p:set>
                                    <p:anim calcmode="lin" valueType="num">
                                      <p:cBhvr>
                                        <p:cTn id="311" dur="500" fill="hold"/>
                                        <p:tgtEl>
                                          <p:spTgt spid="770"/>
                                        </p:tgtEl>
                                        <p:attrNameLst>
                                          <p:attrName>ppt_w</p:attrName>
                                        </p:attrNameLst>
                                      </p:cBhvr>
                                      <p:tavLst>
                                        <p:tav tm="0">
                                          <p:val>
                                            <p:fltVal val="0"/>
                                          </p:val>
                                        </p:tav>
                                        <p:tav tm="100000">
                                          <p:val>
                                            <p:strVal val="#ppt_w"/>
                                          </p:val>
                                        </p:tav>
                                      </p:tavLst>
                                    </p:anim>
                                    <p:anim calcmode="lin" valueType="num">
                                      <p:cBhvr>
                                        <p:cTn id="312" dur="500" fill="hold"/>
                                        <p:tgtEl>
                                          <p:spTgt spid="770"/>
                                        </p:tgtEl>
                                        <p:attrNameLst>
                                          <p:attrName>ppt_h</p:attrName>
                                        </p:attrNameLst>
                                      </p:cBhvr>
                                      <p:tavLst>
                                        <p:tav tm="0">
                                          <p:val>
                                            <p:fltVal val="0"/>
                                          </p:val>
                                        </p:tav>
                                        <p:tav tm="100000">
                                          <p:val>
                                            <p:strVal val="#ppt_h"/>
                                          </p:val>
                                        </p:tav>
                                      </p:tavLst>
                                    </p:anim>
                                    <p:animEffect transition="in" filter="fade">
                                      <p:cBhvr>
                                        <p:cTn id="313" dur="500"/>
                                        <p:tgtEl>
                                          <p:spTgt spid="770"/>
                                        </p:tgtEl>
                                      </p:cBhvr>
                                    </p:animEffect>
                                  </p:childTnLst>
                                </p:cTn>
                              </p:par>
                            </p:childTnLst>
                          </p:cTn>
                        </p:par>
                      </p:childTnLst>
                    </p:cTn>
                  </p:par>
                  <p:par>
                    <p:cTn id="314" fill="hold">
                      <p:stCondLst>
                        <p:cond delay="indefinite"/>
                      </p:stCondLst>
                      <p:childTnLst>
                        <p:par>
                          <p:cTn id="315" fill="hold">
                            <p:stCondLst>
                              <p:cond delay="0"/>
                            </p:stCondLst>
                            <p:childTnLst>
                              <p:par>
                                <p:cTn id="316" presetID="53" presetClass="entr" presetSubtype="16" fill="hold" nodeType="clickEffect">
                                  <p:stCondLst>
                                    <p:cond delay="0"/>
                                  </p:stCondLst>
                                  <p:childTnLst>
                                    <p:set>
                                      <p:cBhvr>
                                        <p:cTn id="317" dur="1" fill="hold">
                                          <p:stCondLst>
                                            <p:cond delay="0"/>
                                          </p:stCondLst>
                                        </p:cTn>
                                        <p:tgtEl>
                                          <p:spTgt spid="20"/>
                                        </p:tgtEl>
                                        <p:attrNameLst>
                                          <p:attrName>style.visibility</p:attrName>
                                        </p:attrNameLst>
                                      </p:cBhvr>
                                      <p:to>
                                        <p:strVal val="visible"/>
                                      </p:to>
                                    </p:set>
                                    <p:anim calcmode="lin" valueType="num">
                                      <p:cBhvr>
                                        <p:cTn id="318" dur="500" fill="hold"/>
                                        <p:tgtEl>
                                          <p:spTgt spid="20"/>
                                        </p:tgtEl>
                                        <p:attrNameLst>
                                          <p:attrName>ppt_w</p:attrName>
                                        </p:attrNameLst>
                                      </p:cBhvr>
                                      <p:tavLst>
                                        <p:tav tm="0">
                                          <p:val>
                                            <p:fltVal val="0"/>
                                          </p:val>
                                        </p:tav>
                                        <p:tav tm="100000">
                                          <p:val>
                                            <p:strVal val="#ppt_w"/>
                                          </p:val>
                                        </p:tav>
                                      </p:tavLst>
                                    </p:anim>
                                    <p:anim calcmode="lin" valueType="num">
                                      <p:cBhvr>
                                        <p:cTn id="319" dur="500" fill="hold"/>
                                        <p:tgtEl>
                                          <p:spTgt spid="20"/>
                                        </p:tgtEl>
                                        <p:attrNameLst>
                                          <p:attrName>ppt_h</p:attrName>
                                        </p:attrNameLst>
                                      </p:cBhvr>
                                      <p:tavLst>
                                        <p:tav tm="0">
                                          <p:val>
                                            <p:fltVal val="0"/>
                                          </p:val>
                                        </p:tav>
                                        <p:tav tm="100000">
                                          <p:val>
                                            <p:strVal val="#ppt_h"/>
                                          </p:val>
                                        </p:tav>
                                      </p:tavLst>
                                    </p:anim>
                                    <p:animEffect transition="in" filter="fade">
                                      <p:cBhvr>
                                        <p:cTn id="320" dur="500"/>
                                        <p:tgtEl>
                                          <p:spTgt spid="20"/>
                                        </p:tgtEl>
                                      </p:cBhvr>
                                    </p:animEffect>
                                  </p:childTnLst>
                                </p:cTn>
                              </p:par>
                            </p:childTnLst>
                          </p:cTn>
                        </p:par>
                        <p:par>
                          <p:cTn id="321" fill="hold">
                            <p:stCondLst>
                              <p:cond delay="500"/>
                            </p:stCondLst>
                            <p:childTnLst>
                              <p:par>
                                <p:cTn id="322" presetID="53" presetClass="entr" presetSubtype="16" fill="hold" nodeType="afterEffect">
                                  <p:stCondLst>
                                    <p:cond delay="0"/>
                                  </p:stCondLst>
                                  <p:childTnLst>
                                    <p:set>
                                      <p:cBhvr>
                                        <p:cTn id="323" dur="1" fill="hold">
                                          <p:stCondLst>
                                            <p:cond delay="0"/>
                                          </p:stCondLst>
                                        </p:cTn>
                                        <p:tgtEl>
                                          <p:spTgt spid="18"/>
                                        </p:tgtEl>
                                        <p:attrNameLst>
                                          <p:attrName>style.visibility</p:attrName>
                                        </p:attrNameLst>
                                      </p:cBhvr>
                                      <p:to>
                                        <p:strVal val="visible"/>
                                      </p:to>
                                    </p:set>
                                    <p:anim calcmode="lin" valueType="num">
                                      <p:cBhvr>
                                        <p:cTn id="324" dur="500" fill="hold"/>
                                        <p:tgtEl>
                                          <p:spTgt spid="18"/>
                                        </p:tgtEl>
                                        <p:attrNameLst>
                                          <p:attrName>ppt_w</p:attrName>
                                        </p:attrNameLst>
                                      </p:cBhvr>
                                      <p:tavLst>
                                        <p:tav tm="0">
                                          <p:val>
                                            <p:fltVal val="0"/>
                                          </p:val>
                                        </p:tav>
                                        <p:tav tm="100000">
                                          <p:val>
                                            <p:strVal val="#ppt_w"/>
                                          </p:val>
                                        </p:tav>
                                      </p:tavLst>
                                    </p:anim>
                                    <p:anim calcmode="lin" valueType="num">
                                      <p:cBhvr>
                                        <p:cTn id="325" dur="500" fill="hold"/>
                                        <p:tgtEl>
                                          <p:spTgt spid="18"/>
                                        </p:tgtEl>
                                        <p:attrNameLst>
                                          <p:attrName>ppt_h</p:attrName>
                                        </p:attrNameLst>
                                      </p:cBhvr>
                                      <p:tavLst>
                                        <p:tav tm="0">
                                          <p:val>
                                            <p:fltVal val="0"/>
                                          </p:val>
                                        </p:tav>
                                        <p:tav tm="100000">
                                          <p:val>
                                            <p:strVal val="#ppt_h"/>
                                          </p:val>
                                        </p:tav>
                                      </p:tavLst>
                                    </p:anim>
                                    <p:animEffect transition="in" filter="fade">
                                      <p:cBhvr>
                                        <p:cTn id="326" dur="500"/>
                                        <p:tgtEl>
                                          <p:spTgt spid="18"/>
                                        </p:tgtEl>
                                      </p:cBhvr>
                                    </p:animEffect>
                                  </p:childTnLst>
                                </p:cTn>
                              </p:par>
                            </p:childTnLst>
                          </p:cTn>
                        </p:par>
                        <p:par>
                          <p:cTn id="327" fill="hold">
                            <p:stCondLst>
                              <p:cond delay="1000"/>
                            </p:stCondLst>
                            <p:childTnLst>
                              <p:par>
                                <p:cTn id="328" presetID="22" presetClass="entr" presetSubtype="4" fill="hold" nodeType="afterEffect">
                                  <p:stCondLst>
                                    <p:cond delay="0"/>
                                  </p:stCondLst>
                                  <p:childTnLst>
                                    <p:set>
                                      <p:cBhvr>
                                        <p:cTn id="329" dur="1" fill="hold">
                                          <p:stCondLst>
                                            <p:cond delay="0"/>
                                          </p:stCondLst>
                                        </p:cTn>
                                        <p:tgtEl>
                                          <p:spTgt spid="749"/>
                                        </p:tgtEl>
                                        <p:attrNameLst>
                                          <p:attrName>style.visibility</p:attrName>
                                        </p:attrNameLst>
                                      </p:cBhvr>
                                      <p:to>
                                        <p:strVal val="visible"/>
                                      </p:to>
                                    </p:set>
                                    <p:animEffect transition="in" filter="wipe(down)">
                                      <p:cBhvr>
                                        <p:cTn id="330" dur="500"/>
                                        <p:tgtEl>
                                          <p:spTgt spid="749"/>
                                        </p:tgtEl>
                                      </p:cBhvr>
                                    </p:animEffect>
                                  </p:childTnLst>
                                </p:cTn>
                              </p:par>
                            </p:childTnLst>
                          </p:cTn>
                        </p:par>
                        <p:par>
                          <p:cTn id="331" fill="hold">
                            <p:stCondLst>
                              <p:cond delay="1500"/>
                            </p:stCondLst>
                            <p:childTnLst>
                              <p:par>
                                <p:cTn id="332" presetID="53" presetClass="entr" presetSubtype="16" fill="hold" grpId="0" nodeType="afterEffect">
                                  <p:stCondLst>
                                    <p:cond delay="0"/>
                                  </p:stCondLst>
                                  <p:childTnLst>
                                    <p:set>
                                      <p:cBhvr>
                                        <p:cTn id="333" dur="1" fill="hold">
                                          <p:stCondLst>
                                            <p:cond delay="0"/>
                                          </p:stCondLst>
                                        </p:cTn>
                                        <p:tgtEl>
                                          <p:spTgt spid="264"/>
                                        </p:tgtEl>
                                        <p:attrNameLst>
                                          <p:attrName>style.visibility</p:attrName>
                                        </p:attrNameLst>
                                      </p:cBhvr>
                                      <p:to>
                                        <p:strVal val="visible"/>
                                      </p:to>
                                    </p:set>
                                    <p:anim calcmode="lin" valueType="num">
                                      <p:cBhvr>
                                        <p:cTn id="334" dur="500" fill="hold"/>
                                        <p:tgtEl>
                                          <p:spTgt spid="264"/>
                                        </p:tgtEl>
                                        <p:attrNameLst>
                                          <p:attrName>ppt_w</p:attrName>
                                        </p:attrNameLst>
                                      </p:cBhvr>
                                      <p:tavLst>
                                        <p:tav tm="0">
                                          <p:val>
                                            <p:fltVal val="0"/>
                                          </p:val>
                                        </p:tav>
                                        <p:tav tm="100000">
                                          <p:val>
                                            <p:strVal val="#ppt_w"/>
                                          </p:val>
                                        </p:tav>
                                      </p:tavLst>
                                    </p:anim>
                                    <p:anim calcmode="lin" valueType="num">
                                      <p:cBhvr>
                                        <p:cTn id="335" dur="500" fill="hold"/>
                                        <p:tgtEl>
                                          <p:spTgt spid="264"/>
                                        </p:tgtEl>
                                        <p:attrNameLst>
                                          <p:attrName>ppt_h</p:attrName>
                                        </p:attrNameLst>
                                      </p:cBhvr>
                                      <p:tavLst>
                                        <p:tav tm="0">
                                          <p:val>
                                            <p:fltVal val="0"/>
                                          </p:val>
                                        </p:tav>
                                        <p:tav tm="100000">
                                          <p:val>
                                            <p:strVal val="#ppt_h"/>
                                          </p:val>
                                        </p:tav>
                                      </p:tavLst>
                                    </p:anim>
                                    <p:animEffect transition="in" filter="fade">
                                      <p:cBhvr>
                                        <p:cTn id="336" dur="500"/>
                                        <p:tgtEl>
                                          <p:spTgt spid="264"/>
                                        </p:tgtEl>
                                      </p:cBhvr>
                                    </p:animEffect>
                                  </p:childTnLst>
                                </p:cTn>
                              </p:par>
                              <p:par>
                                <p:cTn id="337" presetID="53" presetClass="entr" presetSubtype="16" fill="hold" grpId="0" nodeType="withEffect">
                                  <p:stCondLst>
                                    <p:cond delay="0"/>
                                  </p:stCondLst>
                                  <p:childTnLst>
                                    <p:set>
                                      <p:cBhvr>
                                        <p:cTn id="338" dur="1" fill="hold">
                                          <p:stCondLst>
                                            <p:cond delay="0"/>
                                          </p:stCondLst>
                                        </p:cTn>
                                        <p:tgtEl>
                                          <p:spTgt spid="92"/>
                                        </p:tgtEl>
                                        <p:attrNameLst>
                                          <p:attrName>style.visibility</p:attrName>
                                        </p:attrNameLst>
                                      </p:cBhvr>
                                      <p:to>
                                        <p:strVal val="visible"/>
                                      </p:to>
                                    </p:set>
                                    <p:anim calcmode="lin" valueType="num">
                                      <p:cBhvr>
                                        <p:cTn id="339" dur="500" fill="hold"/>
                                        <p:tgtEl>
                                          <p:spTgt spid="92"/>
                                        </p:tgtEl>
                                        <p:attrNameLst>
                                          <p:attrName>ppt_w</p:attrName>
                                        </p:attrNameLst>
                                      </p:cBhvr>
                                      <p:tavLst>
                                        <p:tav tm="0">
                                          <p:val>
                                            <p:fltVal val="0"/>
                                          </p:val>
                                        </p:tav>
                                        <p:tav tm="100000">
                                          <p:val>
                                            <p:strVal val="#ppt_w"/>
                                          </p:val>
                                        </p:tav>
                                      </p:tavLst>
                                    </p:anim>
                                    <p:anim calcmode="lin" valueType="num">
                                      <p:cBhvr>
                                        <p:cTn id="340" dur="500" fill="hold"/>
                                        <p:tgtEl>
                                          <p:spTgt spid="92"/>
                                        </p:tgtEl>
                                        <p:attrNameLst>
                                          <p:attrName>ppt_h</p:attrName>
                                        </p:attrNameLst>
                                      </p:cBhvr>
                                      <p:tavLst>
                                        <p:tav tm="0">
                                          <p:val>
                                            <p:fltVal val="0"/>
                                          </p:val>
                                        </p:tav>
                                        <p:tav tm="100000">
                                          <p:val>
                                            <p:strVal val="#ppt_h"/>
                                          </p:val>
                                        </p:tav>
                                      </p:tavLst>
                                    </p:anim>
                                    <p:animEffect transition="in" filter="fade">
                                      <p:cBhvr>
                                        <p:cTn id="341" dur="500"/>
                                        <p:tgtEl>
                                          <p:spTgt spid="92"/>
                                        </p:tgtEl>
                                      </p:cBhvr>
                                    </p:animEffect>
                                  </p:childTnLst>
                                </p:cTn>
                              </p:par>
                            </p:childTnLst>
                          </p:cTn>
                        </p:par>
                        <p:par>
                          <p:cTn id="342" fill="hold">
                            <p:stCondLst>
                              <p:cond delay="2000"/>
                            </p:stCondLst>
                            <p:childTnLst>
                              <p:par>
                                <p:cTn id="343" presetID="16" presetClass="entr" presetSubtype="26" fill="hold" nodeType="afterEffect">
                                  <p:stCondLst>
                                    <p:cond delay="0"/>
                                  </p:stCondLst>
                                  <p:childTnLst>
                                    <p:set>
                                      <p:cBhvr>
                                        <p:cTn id="344" dur="1" fill="hold">
                                          <p:stCondLst>
                                            <p:cond delay="0"/>
                                          </p:stCondLst>
                                        </p:cTn>
                                        <p:tgtEl>
                                          <p:spTgt spid="9"/>
                                        </p:tgtEl>
                                        <p:attrNameLst>
                                          <p:attrName>style.visibility</p:attrName>
                                        </p:attrNameLst>
                                      </p:cBhvr>
                                      <p:to>
                                        <p:strVal val="visible"/>
                                      </p:to>
                                    </p:set>
                                    <p:animEffect transition="in" filter="barn(inHorizontal)">
                                      <p:cBhvr>
                                        <p:cTn id="345" dur="500"/>
                                        <p:tgtEl>
                                          <p:spTgt spid="9"/>
                                        </p:tgtEl>
                                      </p:cBhvr>
                                    </p:animEffect>
                                  </p:childTnLst>
                                </p:cTn>
                              </p:par>
                            </p:childTnLst>
                          </p:cTn>
                        </p:par>
                      </p:childTnLst>
                    </p:cTn>
                  </p:par>
                  <p:par>
                    <p:cTn id="346" fill="hold">
                      <p:stCondLst>
                        <p:cond delay="indefinite"/>
                      </p:stCondLst>
                      <p:childTnLst>
                        <p:par>
                          <p:cTn id="347" fill="hold">
                            <p:stCondLst>
                              <p:cond delay="0"/>
                            </p:stCondLst>
                            <p:childTnLst>
                              <p:par>
                                <p:cTn id="348" presetID="53" presetClass="entr" presetSubtype="16" fill="hold" nodeType="clickEffect">
                                  <p:stCondLst>
                                    <p:cond delay="0"/>
                                  </p:stCondLst>
                                  <p:childTnLst>
                                    <p:set>
                                      <p:cBhvr>
                                        <p:cTn id="349" dur="1" fill="hold">
                                          <p:stCondLst>
                                            <p:cond delay="0"/>
                                          </p:stCondLst>
                                        </p:cTn>
                                        <p:tgtEl>
                                          <p:spTgt spid="555"/>
                                        </p:tgtEl>
                                        <p:attrNameLst>
                                          <p:attrName>style.visibility</p:attrName>
                                        </p:attrNameLst>
                                      </p:cBhvr>
                                      <p:to>
                                        <p:strVal val="visible"/>
                                      </p:to>
                                    </p:set>
                                    <p:anim calcmode="lin" valueType="num">
                                      <p:cBhvr>
                                        <p:cTn id="350" dur="500" fill="hold"/>
                                        <p:tgtEl>
                                          <p:spTgt spid="555"/>
                                        </p:tgtEl>
                                        <p:attrNameLst>
                                          <p:attrName>ppt_w</p:attrName>
                                        </p:attrNameLst>
                                      </p:cBhvr>
                                      <p:tavLst>
                                        <p:tav tm="0">
                                          <p:val>
                                            <p:fltVal val="0"/>
                                          </p:val>
                                        </p:tav>
                                        <p:tav tm="100000">
                                          <p:val>
                                            <p:strVal val="#ppt_w"/>
                                          </p:val>
                                        </p:tav>
                                      </p:tavLst>
                                    </p:anim>
                                    <p:anim calcmode="lin" valueType="num">
                                      <p:cBhvr>
                                        <p:cTn id="351" dur="500" fill="hold"/>
                                        <p:tgtEl>
                                          <p:spTgt spid="555"/>
                                        </p:tgtEl>
                                        <p:attrNameLst>
                                          <p:attrName>ppt_h</p:attrName>
                                        </p:attrNameLst>
                                      </p:cBhvr>
                                      <p:tavLst>
                                        <p:tav tm="0">
                                          <p:val>
                                            <p:fltVal val="0"/>
                                          </p:val>
                                        </p:tav>
                                        <p:tav tm="100000">
                                          <p:val>
                                            <p:strVal val="#ppt_h"/>
                                          </p:val>
                                        </p:tav>
                                      </p:tavLst>
                                    </p:anim>
                                    <p:animEffect transition="in" filter="fade">
                                      <p:cBhvr>
                                        <p:cTn id="352" dur="500"/>
                                        <p:tgtEl>
                                          <p:spTgt spid="555"/>
                                        </p:tgtEl>
                                      </p:cBhvr>
                                    </p:animEffect>
                                  </p:childTnLst>
                                </p:cTn>
                              </p:par>
                              <p:par>
                                <p:cTn id="353" presetID="53" presetClass="entr" presetSubtype="16" fill="hold" nodeType="withEffect">
                                  <p:stCondLst>
                                    <p:cond delay="0"/>
                                  </p:stCondLst>
                                  <p:childTnLst>
                                    <p:set>
                                      <p:cBhvr>
                                        <p:cTn id="354" dur="1" fill="hold">
                                          <p:stCondLst>
                                            <p:cond delay="0"/>
                                          </p:stCondLst>
                                        </p:cTn>
                                        <p:tgtEl>
                                          <p:spTgt spid="193"/>
                                        </p:tgtEl>
                                        <p:attrNameLst>
                                          <p:attrName>style.visibility</p:attrName>
                                        </p:attrNameLst>
                                      </p:cBhvr>
                                      <p:to>
                                        <p:strVal val="visible"/>
                                      </p:to>
                                    </p:set>
                                    <p:anim calcmode="lin" valueType="num">
                                      <p:cBhvr>
                                        <p:cTn id="355" dur="500" fill="hold"/>
                                        <p:tgtEl>
                                          <p:spTgt spid="193"/>
                                        </p:tgtEl>
                                        <p:attrNameLst>
                                          <p:attrName>ppt_w</p:attrName>
                                        </p:attrNameLst>
                                      </p:cBhvr>
                                      <p:tavLst>
                                        <p:tav tm="0">
                                          <p:val>
                                            <p:fltVal val="0"/>
                                          </p:val>
                                        </p:tav>
                                        <p:tav tm="100000">
                                          <p:val>
                                            <p:strVal val="#ppt_w"/>
                                          </p:val>
                                        </p:tav>
                                      </p:tavLst>
                                    </p:anim>
                                    <p:anim calcmode="lin" valueType="num">
                                      <p:cBhvr>
                                        <p:cTn id="356" dur="500" fill="hold"/>
                                        <p:tgtEl>
                                          <p:spTgt spid="193"/>
                                        </p:tgtEl>
                                        <p:attrNameLst>
                                          <p:attrName>ppt_h</p:attrName>
                                        </p:attrNameLst>
                                      </p:cBhvr>
                                      <p:tavLst>
                                        <p:tav tm="0">
                                          <p:val>
                                            <p:fltVal val="0"/>
                                          </p:val>
                                        </p:tav>
                                        <p:tav tm="100000">
                                          <p:val>
                                            <p:strVal val="#ppt_h"/>
                                          </p:val>
                                        </p:tav>
                                      </p:tavLst>
                                    </p:anim>
                                    <p:animEffect transition="in" filter="fade">
                                      <p:cBhvr>
                                        <p:cTn id="357" dur="500"/>
                                        <p:tgtEl>
                                          <p:spTgt spid="193"/>
                                        </p:tgtEl>
                                      </p:cBhvr>
                                    </p:animEffect>
                                  </p:childTnLst>
                                </p:cTn>
                              </p:par>
                              <p:par>
                                <p:cTn id="358" presetID="53" presetClass="entr" presetSubtype="16" fill="hold" nodeType="withEffect">
                                  <p:stCondLst>
                                    <p:cond delay="0"/>
                                  </p:stCondLst>
                                  <p:childTnLst>
                                    <p:set>
                                      <p:cBhvr>
                                        <p:cTn id="359" dur="1" fill="hold">
                                          <p:stCondLst>
                                            <p:cond delay="0"/>
                                          </p:stCondLst>
                                        </p:cTn>
                                        <p:tgtEl>
                                          <p:spTgt spid="554"/>
                                        </p:tgtEl>
                                        <p:attrNameLst>
                                          <p:attrName>style.visibility</p:attrName>
                                        </p:attrNameLst>
                                      </p:cBhvr>
                                      <p:to>
                                        <p:strVal val="visible"/>
                                      </p:to>
                                    </p:set>
                                    <p:anim calcmode="lin" valueType="num">
                                      <p:cBhvr>
                                        <p:cTn id="360" dur="500" fill="hold"/>
                                        <p:tgtEl>
                                          <p:spTgt spid="554"/>
                                        </p:tgtEl>
                                        <p:attrNameLst>
                                          <p:attrName>ppt_w</p:attrName>
                                        </p:attrNameLst>
                                      </p:cBhvr>
                                      <p:tavLst>
                                        <p:tav tm="0">
                                          <p:val>
                                            <p:fltVal val="0"/>
                                          </p:val>
                                        </p:tav>
                                        <p:tav tm="100000">
                                          <p:val>
                                            <p:strVal val="#ppt_w"/>
                                          </p:val>
                                        </p:tav>
                                      </p:tavLst>
                                    </p:anim>
                                    <p:anim calcmode="lin" valueType="num">
                                      <p:cBhvr>
                                        <p:cTn id="361" dur="500" fill="hold"/>
                                        <p:tgtEl>
                                          <p:spTgt spid="554"/>
                                        </p:tgtEl>
                                        <p:attrNameLst>
                                          <p:attrName>ppt_h</p:attrName>
                                        </p:attrNameLst>
                                      </p:cBhvr>
                                      <p:tavLst>
                                        <p:tav tm="0">
                                          <p:val>
                                            <p:fltVal val="0"/>
                                          </p:val>
                                        </p:tav>
                                        <p:tav tm="100000">
                                          <p:val>
                                            <p:strVal val="#ppt_h"/>
                                          </p:val>
                                        </p:tav>
                                      </p:tavLst>
                                    </p:anim>
                                    <p:animEffect transition="in" filter="fade">
                                      <p:cBhvr>
                                        <p:cTn id="362" dur="500"/>
                                        <p:tgtEl>
                                          <p:spTgt spid="554"/>
                                        </p:tgtEl>
                                      </p:cBhvr>
                                    </p:animEffect>
                                  </p:childTnLst>
                                </p:cTn>
                              </p:par>
                              <p:par>
                                <p:cTn id="363" presetID="53" presetClass="entr" presetSubtype="16" fill="hold" grpId="0" nodeType="withEffect">
                                  <p:stCondLst>
                                    <p:cond delay="0"/>
                                  </p:stCondLst>
                                  <p:childTnLst>
                                    <p:set>
                                      <p:cBhvr>
                                        <p:cTn id="364" dur="1" fill="hold">
                                          <p:stCondLst>
                                            <p:cond delay="0"/>
                                          </p:stCondLst>
                                        </p:cTn>
                                        <p:tgtEl>
                                          <p:spTgt spid="497"/>
                                        </p:tgtEl>
                                        <p:attrNameLst>
                                          <p:attrName>style.visibility</p:attrName>
                                        </p:attrNameLst>
                                      </p:cBhvr>
                                      <p:to>
                                        <p:strVal val="visible"/>
                                      </p:to>
                                    </p:set>
                                    <p:anim calcmode="lin" valueType="num">
                                      <p:cBhvr>
                                        <p:cTn id="365" dur="500" fill="hold"/>
                                        <p:tgtEl>
                                          <p:spTgt spid="497"/>
                                        </p:tgtEl>
                                        <p:attrNameLst>
                                          <p:attrName>ppt_w</p:attrName>
                                        </p:attrNameLst>
                                      </p:cBhvr>
                                      <p:tavLst>
                                        <p:tav tm="0">
                                          <p:val>
                                            <p:fltVal val="0"/>
                                          </p:val>
                                        </p:tav>
                                        <p:tav tm="100000">
                                          <p:val>
                                            <p:strVal val="#ppt_w"/>
                                          </p:val>
                                        </p:tav>
                                      </p:tavLst>
                                    </p:anim>
                                    <p:anim calcmode="lin" valueType="num">
                                      <p:cBhvr>
                                        <p:cTn id="366" dur="500" fill="hold"/>
                                        <p:tgtEl>
                                          <p:spTgt spid="497"/>
                                        </p:tgtEl>
                                        <p:attrNameLst>
                                          <p:attrName>ppt_h</p:attrName>
                                        </p:attrNameLst>
                                      </p:cBhvr>
                                      <p:tavLst>
                                        <p:tav tm="0">
                                          <p:val>
                                            <p:fltVal val="0"/>
                                          </p:val>
                                        </p:tav>
                                        <p:tav tm="100000">
                                          <p:val>
                                            <p:strVal val="#ppt_h"/>
                                          </p:val>
                                        </p:tav>
                                      </p:tavLst>
                                    </p:anim>
                                    <p:animEffect transition="in" filter="fade">
                                      <p:cBhvr>
                                        <p:cTn id="367" dur="500"/>
                                        <p:tgtEl>
                                          <p:spTgt spid="497"/>
                                        </p:tgtEl>
                                      </p:cBhvr>
                                    </p:animEffect>
                                  </p:childTnLst>
                                </p:cTn>
                              </p:par>
                              <p:par>
                                <p:cTn id="368" presetID="53" presetClass="entr" presetSubtype="16" fill="hold" grpId="0" nodeType="withEffect">
                                  <p:stCondLst>
                                    <p:cond delay="0"/>
                                  </p:stCondLst>
                                  <p:childTnLst>
                                    <p:set>
                                      <p:cBhvr>
                                        <p:cTn id="369" dur="1" fill="hold">
                                          <p:stCondLst>
                                            <p:cond delay="0"/>
                                          </p:stCondLst>
                                        </p:cTn>
                                        <p:tgtEl>
                                          <p:spTgt spid="498"/>
                                        </p:tgtEl>
                                        <p:attrNameLst>
                                          <p:attrName>style.visibility</p:attrName>
                                        </p:attrNameLst>
                                      </p:cBhvr>
                                      <p:to>
                                        <p:strVal val="visible"/>
                                      </p:to>
                                    </p:set>
                                    <p:anim calcmode="lin" valueType="num">
                                      <p:cBhvr>
                                        <p:cTn id="370" dur="500" fill="hold"/>
                                        <p:tgtEl>
                                          <p:spTgt spid="498"/>
                                        </p:tgtEl>
                                        <p:attrNameLst>
                                          <p:attrName>ppt_w</p:attrName>
                                        </p:attrNameLst>
                                      </p:cBhvr>
                                      <p:tavLst>
                                        <p:tav tm="0">
                                          <p:val>
                                            <p:fltVal val="0"/>
                                          </p:val>
                                        </p:tav>
                                        <p:tav tm="100000">
                                          <p:val>
                                            <p:strVal val="#ppt_w"/>
                                          </p:val>
                                        </p:tav>
                                      </p:tavLst>
                                    </p:anim>
                                    <p:anim calcmode="lin" valueType="num">
                                      <p:cBhvr>
                                        <p:cTn id="371" dur="500" fill="hold"/>
                                        <p:tgtEl>
                                          <p:spTgt spid="498"/>
                                        </p:tgtEl>
                                        <p:attrNameLst>
                                          <p:attrName>ppt_h</p:attrName>
                                        </p:attrNameLst>
                                      </p:cBhvr>
                                      <p:tavLst>
                                        <p:tav tm="0">
                                          <p:val>
                                            <p:fltVal val="0"/>
                                          </p:val>
                                        </p:tav>
                                        <p:tav tm="100000">
                                          <p:val>
                                            <p:strVal val="#ppt_h"/>
                                          </p:val>
                                        </p:tav>
                                      </p:tavLst>
                                    </p:anim>
                                    <p:animEffect transition="in" filter="fade">
                                      <p:cBhvr>
                                        <p:cTn id="372" dur="500"/>
                                        <p:tgtEl>
                                          <p:spTgt spid="498"/>
                                        </p:tgtEl>
                                      </p:cBhvr>
                                    </p:animEffect>
                                  </p:childTnLst>
                                </p:cTn>
                              </p:par>
                              <p:par>
                                <p:cTn id="373" presetID="22" presetClass="entr" presetSubtype="8" fill="hold" grpId="0" nodeType="withEffect">
                                  <p:stCondLst>
                                    <p:cond delay="0"/>
                                  </p:stCondLst>
                                  <p:childTnLst>
                                    <p:set>
                                      <p:cBhvr>
                                        <p:cTn id="374" dur="1" fill="hold">
                                          <p:stCondLst>
                                            <p:cond delay="0"/>
                                          </p:stCondLst>
                                        </p:cTn>
                                        <p:tgtEl>
                                          <p:spTgt spid="415"/>
                                        </p:tgtEl>
                                        <p:attrNameLst>
                                          <p:attrName>style.visibility</p:attrName>
                                        </p:attrNameLst>
                                      </p:cBhvr>
                                      <p:to>
                                        <p:strVal val="visible"/>
                                      </p:to>
                                    </p:set>
                                    <p:animEffect transition="in" filter="wipe(left)">
                                      <p:cBhvr>
                                        <p:cTn id="375" dur="500"/>
                                        <p:tgtEl>
                                          <p:spTgt spid="415"/>
                                        </p:tgtEl>
                                      </p:cBhvr>
                                    </p:animEffect>
                                  </p:childTnLst>
                                </p:cTn>
                              </p:par>
                              <p:par>
                                <p:cTn id="376" presetID="53" presetClass="entr" presetSubtype="16" fill="hold" grpId="0" nodeType="withEffect">
                                  <p:stCondLst>
                                    <p:cond delay="0"/>
                                  </p:stCondLst>
                                  <p:childTnLst>
                                    <p:set>
                                      <p:cBhvr>
                                        <p:cTn id="377" dur="1" fill="hold">
                                          <p:stCondLst>
                                            <p:cond delay="0"/>
                                          </p:stCondLst>
                                        </p:cTn>
                                        <p:tgtEl>
                                          <p:spTgt spid="365"/>
                                        </p:tgtEl>
                                        <p:attrNameLst>
                                          <p:attrName>style.visibility</p:attrName>
                                        </p:attrNameLst>
                                      </p:cBhvr>
                                      <p:to>
                                        <p:strVal val="visible"/>
                                      </p:to>
                                    </p:set>
                                    <p:anim calcmode="lin" valueType="num">
                                      <p:cBhvr>
                                        <p:cTn id="378" dur="500" fill="hold"/>
                                        <p:tgtEl>
                                          <p:spTgt spid="365"/>
                                        </p:tgtEl>
                                        <p:attrNameLst>
                                          <p:attrName>ppt_w</p:attrName>
                                        </p:attrNameLst>
                                      </p:cBhvr>
                                      <p:tavLst>
                                        <p:tav tm="0">
                                          <p:val>
                                            <p:fltVal val="0"/>
                                          </p:val>
                                        </p:tav>
                                        <p:tav tm="100000">
                                          <p:val>
                                            <p:strVal val="#ppt_w"/>
                                          </p:val>
                                        </p:tav>
                                      </p:tavLst>
                                    </p:anim>
                                    <p:anim calcmode="lin" valueType="num">
                                      <p:cBhvr>
                                        <p:cTn id="379" dur="500" fill="hold"/>
                                        <p:tgtEl>
                                          <p:spTgt spid="365"/>
                                        </p:tgtEl>
                                        <p:attrNameLst>
                                          <p:attrName>ppt_h</p:attrName>
                                        </p:attrNameLst>
                                      </p:cBhvr>
                                      <p:tavLst>
                                        <p:tav tm="0">
                                          <p:val>
                                            <p:fltVal val="0"/>
                                          </p:val>
                                        </p:tav>
                                        <p:tav tm="100000">
                                          <p:val>
                                            <p:strVal val="#ppt_h"/>
                                          </p:val>
                                        </p:tav>
                                      </p:tavLst>
                                    </p:anim>
                                    <p:animEffect transition="in" filter="fade">
                                      <p:cBhvr>
                                        <p:cTn id="380" dur="500"/>
                                        <p:tgtEl>
                                          <p:spTgt spid="365"/>
                                        </p:tgtEl>
                                      </p:cBhvr>
                                    </p:animEffect>
                                  </p:childTnLst>
                                </p:cTn>
                              </p:par>
                              <p:par>
                                <p:cTn id="381" presetID="53" presetClass="entr" presetSubtype="16" fill="hold" grpId="0" nodeType="withEffect">
                                  <p:stCondLst>
                                    <p:cond delay="0"/>
                                  </p:stCondLst>
                                  <p:childTnLst>
                                    <p:set>
                                      <p:cBhvr>
                                        <p:cTn id="382" dur="1" fill="hold">
                                          <p:stCondLst>
                                            <p:cond delay="0"/>
                                          </p:stCondLst>
                                        </p:cTn>
                                        <p:tgtEl>
                                          <p:spTgt spid="499"/>
                                        </p:tgtEl>
                                        <p:attrNameLst>
                                          <p:attrName>style.visibility</p:attrName>
                                        </p:attrNameLst>
                                      </p:cBhvr>
                                      <p:to>
                                        <p:strVal val="visible"/>
                                      </p:to>
                                    </p:set>
                                    <p:anim calcmode="lin" valueType="num">
                                      <p:cBhvr>
                                        <p:cTn id="383" dur="500" fill="hold"/>
                                        <p:tgtEl>
                                          <p:spTgt spid="499"/>
                                        </p:tgtEl>
                                        <p:attrNameLst>
                                          <p:attrName>ppt_w</p:attrName>
                                        </p:attrNameLst>
                                      </p:cBhvr>
                                      <p:tavLst>
                                        <p:tav tm="0">
                                          <p:val>
                                            <p:fltVal val="0"/>
                                          </p:val>
                                        </p:tav>
                                        <p:tav tm="100000">
                                          <p:val>
                                            <p:strVal val="#ppt_w"/>
                                          </p:val>
                                        </p:tav>
                                      </p:tavLst>
                                    </p:anim>
                                    <p:anim calcmode="lin" valueType="num">
                                      <p:cBhvr>
                                        <p:cTn id="384" dur="500" fill="hold"/>
                                        <p:tgtEl>
                                          <p:spTgt spid="499"/>
                                        </p:tgtEl>
                                        <p:attrNameLst>
                                          <p:attrName>ppt_h</p:attrName>
                                        </p:attrNameLst>
                                      </p:cBhvr>
                                      <p:tavLst>
                                        <p:tav tm="0">
                                          <p:val>
                                            <p:fltVal val="0"/>
                                          </p:val>
                                        </p:tav>
                                        <p:tav tm="100000">
                                          <p:val>
                                            <p:strVal val="#ppt_h"/>
                                          </p:val>
                                        </p:tav>
                                      </p:tavLst>
                                    </p:anim>
                                    <p:animEffect transition="in" filter="fade">
                                      <p:cBhvr>
                                        <p:cTn id="385" dur="500"/>
                                        <p:tgtEl>
                                          <p:spTgt spid="499"/>
                                        </p:tgtEl>
                                      </p:cBhvr>
                                    </p:animEffect>
                                  </p:childTnLst>
                                </p:cTn>
                              </p:par>
                            </p:childTnLst>
                          </p:cTn>
                        </p:par>
                        <p:par>
                          <p:cTn id="386" fill="hold">
                            <p:stCondLst>
                              <p:cond delay="500"/>
                            </p:stCondLst>
                            <p:childTnLst>
                              <p:par>
                                <p:cTn id="387" presetID="53" presetClass="entr" presetSubtype="16" fill="hold" grpId="0" nodeType="afterEffect">
                                  <p:stCondLst>
                                    <p:cond delay="0"/>
                                  </p:stCondLst>
                                  <p:childTnLst>
                                    <p:set>
                                      <p:cBhvr>
                                        <p:cTn id="388" dur="1" fill="hold">
                                          <p:stCondLst>
                                            <p:cond delay="0"/>
                                          </p:stCondLst>
                                        </p:cTn>
                                        <p:tgtEl>
                                          <p:spTgt spid="417"/>
                                        </p:tgtEl>
                                        <p:attrNameLst>
                                          <p:attrName>style.visibility</p:attrName>
                                        </p:attrNameLst>
                                      </p:cBhvr>
                                      <p:to>
                                        <p:strVal val="visible"/>
                                      </p:to>
                                    </p:set>
                                    <p:anim calcmode="lin" valueType="num">
                                      <p:cBhvr>
                                        <p:cTn id="389" dur="500" fill="hold"/>
                                        <p:tgtEl>
                                          <p:spTgt spid="417"/>
                                        </p:tgtEl>
                                        <p:attrNameLst>
                                          <p:attrName>ppt_w</p:attrName>
                                        </p:attrNameLst>
                                      </p:cBhvr>
                                      <p:tavLst>
                                        <p:tav tm="0">
                                          <p:val>
                                            <p:fltVal val="0"/>
                                          </p:val>
                                        </p:tav>
                                        <p:tav tm="100000">
                                          <p:val>
                                            <p:strVal val="#ppt_w"/>
                                          </p:val>
                                        </p:tav>
                                      </p:tavLst>
                                    </p:anim>
                                    <p:anim calcmode="lin" valueType="num">
                                      <p:cBhvr>
                                        <p:cTn id="390" dur="500" fill="hold"/>
                                        <p:tgtEl>
                                          <p:spTgt spid="417"/>
                                        </p:tgtEl>
                                        <p:attrNameLst>
                                          <p:attrName>ppt_h</p:attrName>
                                        </p:attrNameLst>
                                      </p:cBhvr>
                                      <p:tavLst>
                                        <p:tav tm="0">
                                          <p:val>
                                            <p:fltVal val="0"/>
                                          </p:val>
                                        </p:tav>
                                        <p:tav tm="100000">
                                          <p:val>
                                            <p:strVal val="#ppt_h"/>
                                          </p:val>
                                        </p:tav>
                                      </p:tavLst>
                                    </p:anim>
                                    <p:animEffect transition="in" filter="fade">
                                      <p:cBhvr>
                                        <p:cTn id="391" dur="500"/>
                                        <p:tgtEl>
                                          <p:spTgt spid="417"/>
                                        </p:tgtEl>
                                      </p:cBhvr>
                                    </p:animEffect>
                                  </p:childTnLst>
                                </p:cTn>
                              </p:par>
                              <p:par>
                                <p:cTn id="392" presetID="53" presetClass="entr" presetSubtype="16" fill="hold" nodeType="withEffect">
                                  <p:stCondLst>
                                    <p:cond delay="0"/>
                                  </p:stCondLst>
                                  <p:childTnLst>
                                    <p:set>
                                      <p:cBhvr>
                                        <p:cTn id="393" dur="1" fill="hold">
                                          <p:stCondLst>
                                            <p:cond delay="0"/>
                                          </p:stCondLst>
                                        </p:cTn>
                                        <p:tgtEl>
                                          <p:spTgt spid="418"/>
                                        </p:tgtEl>
                                        <p:attrNameLst>
                                          <p:attrName>style.visibility</p:attrName>
                                        </p:attrNameLst>
                                      </p:cBhvr>
                                      <p:to>
                                        <p:strVal val="visible"/>
                                      </p:to>
                                    </p:set>
                                    <p:anim calcmode="lin" valueType="num">
                                      <p:cBhvr>
                                        <p:cTn id="394" dur="500" fill="hold"/>
                                        <p:tgtEl>
                                          <p:spTgt spid="418"/>
                                        </p:tgtEl>
                                        <p:attrNameLst>
                                          <p:attrName>ppt_w</p:attrName>
                                        </p:attrNameLst>
                                      </p:cBhvr>
                                      <p:tavLst>
                                        <p:tav tm="0">
                                          <p:val>
                                            <p:fltVal val="0"/>
                                          </p:val>
                                        </p:tav>
                                        <p:tav tm="100000">
                                          <p:val>
                                            <p:strVal val="#ppt_w"/>
                                          </p:val>
                                        </p:tav>
                                      </p:tavLst>
                                    </p:anim>
                                    <p:anim calcmode="lin" valueType="num">
                                      <p:cBhvr>
                                        <p:cTn id="395" dur="500" fill="hold"/>
                                        <p:tgtEl>
                                          <p:spTgt spid="418"/>
                                        </p:tgtEl>
                                        <p:attrNameLst>
                                          <p:attrName>ppt_h</p:attrName>
                                        </p:attrNameLst>
                                      </p:cBhvr>
                                      <p:tavLst>
                                        <p:tav tm="0">
                                          <p:val>
                                            <p:fltVal val="0"/>
                                          </p:val>
                                        </p:tav>
                                        <p:tav tm="100000">
                                          <p:val>
                                            <p:strVal val="#ppt_h"/>
                                          </p:val>
                                        </p:tav>
                                      </p:tavLst>
                                    </p:anim>
                                    <p:animEffect transition="in" filter="fade">
                                      <p:cBhvr>
                                        <p:cTn id="396" dur="500"/>
                                        <p:tgtEl>
                                          <p:spTgt spid="418"/>
                                        </p:tgtEl>
                                      </p:cBhvr>
                                    </p:animEffect>
                                  </p:childTnLst>
                                </p:cTn>
                              </p:par>
                            </p:childTnLst>
                          </p:cTn>
                        </p:par>
                        <p:par>
                          <p:cTn id="397" fill="hold">
                            <p:stCondLst>
                              <p:cond delay="1000"/>
                            </p:stCondLst>
                            <p:childTnLst>
                              <p:par>
                                <p:cTn id="398" presetID="53" presetClass="entr" presetSubtype="16" fill="hold" nodeType="afterEffect">
                                  <p:stCondLst>
                                    <p:cond delay="0"/>
                                  </p:stCondLst>
                                  <p:childTnLst>
                                    <p:set>
                                      <p:cBhvr>
                                        <p:cTn id="399" dur="1" fill="hold">
                                          <p:stCondLst>
                                            <p:cond delay="0"/>
                                          </p:stCondLst>
                                        </p:cTn>
                                        <p:tgtEl>
                                          <p:spTgt spid="88"/>
                                        </p:tgtEl>
                                        <p:attrNameLst>
                                          <p:attrName>style.visibility</p:attrName>
                                        </p:attrNameLst>
                                      </p:cBhvr>
                                      <p:to>
                                        <p:strVal val="visible"/>
                                      </p:to>
                                    </p:set>
                                    <p:anim calcmode="lin" valueType="num">
                                      <p:cBhvr>
                                        <p:cTn id="400" dur="500" fill="hold"/>
                                        <p:tgtEl>
                                          <p:spTgt spid="88"/>
                                        </p:tgtEl>
                                        <p:attrNameLst>
                                          <p:attrName>ppt_w</p:attrName>
                                        </p:attrNameLst>
                                      </p:cBhvr>
                                      <p:tavLst>
                                        <p:tav tm="0">
                                          <p:val>
                                            <p:fltVal val="0"/>
                                          </p:val>
                                        </p:tav>
                                        <p:tav tm="100000">
                                          <p:val>
                                            <p:strVal val="#ppt_w"/>
                                          </p:val>
                                        </p:tav>
                                      </p:tavLst>
                                    </p:anim>
                                    <p:anim calcmode="lin" valueType="num">
                                      <p:cBhvr>
                                        <p:cTn id="401" dur="500" fill="hold"/>
                                        <p:tgtEl>
                                          <p:spTgt spid="88"/>
                                        </p:tgtEl>
                                        <p:attrNameLst>
                                          <p:attrName>ppt_h</p:attrName>
                                        </p:attrNameLst>
                                      </p:cBhvr>
                                      <p:tavLst>
                                        <p:tav tm="0">
                                          <p:val>
                                            <p:fltVal val="0"/>
                                          </p:val>
                                        </p:tav>
                                        <p:tav tm="100000">
                                          <p:val>
                                            <p:strVal val="#ppt_h"/>
                                          </p:val>
                                        </p:tav>
                                      </p:tavLst>
                                    </p:anim>
                                    <p:animEffect transition="in" filter="fade">
                                      <p:cBhvr>
                                        <p:cTn id="402" dur="500"/>
                                        <p:tgtEl>
                                          <p:spTgt spid="88"/>
                                        </p:tgtEl>
                                      </p:cBhvr>
                                    </p:animEffect>
                                  </p:childTnLst>
                                </p:cTn>
                              </p:par>
                            </p:childTnLst>
                          </p:cTn>
                        </p:par>
                      </p:childTnLst>
                    </p:cTn>
                  </p:par>
                  <p:par>
                    <p:cTn id="403" fill="hold">
                      <p:stCondLst>
                        <p:cond delay="indefinite"/>
                      </p:stCondLst>
                      <p:childTnLst>
                        <p:par>
                          <p:cTn id="404" fill="hold">
                            <p:stCondLst>
                              <p:cond delay="0"/>
                            </p:stCondLst>
                            <p:childTnLst>
                              <p:par>
                                <p:cTn id="405" presetID="53" presetClass="entr" presetSubtype="16" fill="hold" nodeType="clickEffect">
                                  <p:stCondLst>
                                    <p:cond delay="0"/>
                                  </p:stCondLst>
                                  <p:childTnLst>
                                    <p:set>
                                      <p:cBhvr>
                                        <p:cTn id="406" dur="1" fill="hold">
                                          <p:stCondLst>
                                            <p:cond delay="0"/>
                                          </p:stCondLst>
                                        </p:cTn>
                                        <p:tgtEl>
                                          <p:spTgt spid="416"/>
                                        </p:tgtEl>
                                        <p:attrNameLst>
                                          <p:attrName>style.visibility</p:attrName>
                                        </p:attrNameLst>
                                      </p:cBhvr>
                                      <p:to>
                                        <p:strVal val="visible"/>
                                      </p:to>
                                    </p:set>
                                    <p:anim calcmode="lin" valueType="num">
                                      <p:cBhvr>
                                        <p:cTn id="407" dur="500" fill="hold"/>
                                        <p:tgtEl>
                                          <p:spTgt spid="416"/>
                                        </p:tgtEl>
                                        <p:attrNameLst>
                                          <p:attrName>ppt_w</p:attrName>
                                        </p:attrNameLst>
                                      </p:cBhvr>
                                      <p:tavLst>
                                        <p:tav tm="0">
                                          <p:val>
                                            <p:fltVal val="0"/>
                                          </p:val>
                                        </p:tav>
                                        <p:tav tm="100000">
                                          <p:val>
                                            <p:strVal val="#ppt_w"/>
                                          </p:val>
                                        </p:tav>
                                      </p:tavLst>
                                    </p:anim>
                                    <p:anim calcmode="lin" valueType="num">
                                      <p:cBhvr>
                                        <p:cTn id="408" dur="500" fill="hold"/>
                                        <p:tgtEl>
                                          <p:spTgt spid="416"/>
                                        </p:tgtEl>
                                        <p:attrNameLst>
                                          <p:attrName>ppt_h</p:attrName>
                                        </p:attrNameLst>
                                      </p:cBhvr>
                                      <p:tavLst>
                                        <p:tav tm="0">
                                          <p:val>
                                            <p:fltVal val="0"/>
                                          </p:val>
                                        </p:tav>
                                        <p:tav tm="100000">
                                          <p:val>
                                            <p:strVal val="#ppt_h"/>
                                          </p:val>
                                        </p:tav>
                                      </p:tavLst>
                                    </p:anim>
                                    <p:animEffect transition="in" filter="fade">
                                      <p:cBhvr>
                                        <p:cTn id="409" dur="500"/>
                                        <p:tgtEl>
                                          <p:spTgt spid="416"/>
                                        </p:tgtEl>
                                      </p:cBhvr>
                                    </p:animEffect>
                                  </p:childTnLst>
                                </p:cTn>
                              </p:par>
                              <p:par>
                                <p:cTn id="410" presetID="53" presetClass="entr" presetSubtype="16" fill="hold" nodeType="withEffect">
                                  <p:stCondLst>
                                    <p:cond delay="0"/>
                                  </p:stCondLst>
                                  <p:childTnLst>
                                    <p:set>
                                      <p:cBhvr>
                                        <p:cTn id="411" dur="1" fill="hold">
                                          <p:stCondLst>
                                            <p:cond delay="0"/>
                                          </p:stCondLst>
                                        </p:cTn>
                                        <p:tgtEl>
                                          <p:spTgt spid="458"/>
                                        </p:tgtEl>
                                        <p:attrNameLst>
                                          <p:attrName>style.visibility</p:attrName>
                                        </p:attrNameLst>
                                      </p:cBhvr>
                                      <p:to>
                                        <p:strVal val="visible"/>
                                      </p:to>
                                    </p:set>
                                    <p:anim calcmode="lin" valueType="num">
                                      <p:cBhvr>
                                        <p:cTn id="412" dur="500" fill="hold"/>
                                        <p:tgtEl>
                                          <p:spTgt spid="458"/>
                                        </p:tgtEl>
                                        <p:attrNameLst>
                                          <p:attrName>ppt_w</p:attrName>
                                        </p:attrNameLst>
                                      </p:cBhvr>
                                      <p:tavLst>
                                        <p:tav tm="0">
                                          <p:val>
                                            <p:fltVal val="0"/>
                                          </p:val>
                                        </p:tav>
                                        <p:tav tm="100000">
                                          <p:val>
                                            <p:strVal val="#ppt_w"/>
                                          </p:val>
                                        </p:tav>
                                      </p:tavLst>
                                    </p:anim>
                                    <p:anim calcmode="lin" valueType="num">
                                      <p:cBhvr>
                                        <p:cTn id="413" dur="500" fill="hold"/>
                                        <p:tgtEl>
                                          <p:spTgt spid="458"/>
                                        </p:tgtEl>
                                        <p:attrNameLst>
                                          <p:attrName>ppt_h</p:attrName>
                                        </p:attrNameLst>
                                      </p:cBhvr>
                                      <p:tavLst>
                                        <p:tav tm="0">
                                          <p:val>
                                            <p:fltVal val="0"/>
                                          </p:val>
                                        </p:tav>
                                        <p:tav tm="100000">
                                          <p:val>
                                            <p:strVal val="#ppt_h"/>
                                          </p:val>
                                        </p:tav>
                                      </p:tavLst>
                                    </p:anim>
                                    <p:animEffect transition="in" filter="fade">
                                      <p:cBhvr>
                                        <p:cTn id="414" dur="500"/>
                                        <p:tgtEl>
                                          <p:spTgt spid="458"/>
                                        </p:tgtEl>
                                      </p:cBhvr>
                                    </p:animEffect>
                                  </p:childTnLst>
                                </p:cTn>
                              </p:par>
                              <p:par>
                                <p:cTn id="415" presetID="53" presetClass="entr" presetSubtype="16" fill="hold" nodeType="withEffect">
                                  <p:stCondLst>
                                    <p:cond delay="0"/>
                                  </p:stCondLst>
                                  <p:childTnLst>
                                    <p:set>
                                      <p:cBhvr>
                                        <p:cTn id="416" dur="1" fill="hold">
                                          <p:stCondLst>
                                            <p:cond delay="0"/>
                                          </p:stCondLst>
                                        </p:cTn>
                                        <p:tgtEl>
                                          <p:spTgt spid="729"/>
                                        </p:tgtEl>
                                        <p:attrNameLst>
                                          <p:attrName>style.visibility</p:attrName>
                                        </p:attrNameLst>
                                      </p:cBhvr>
                                      <p:to>
                                        <p:strVal val="visible"/>
                                      </p:to>
                                    </p:set>
                                    <p:anim calcmode="lin" valueType="num">
                                      <p:cBhvr>
                                        <p:cTn id="417" dur="500" fill="hold"/>
                                        <p:tgtEl>
                                          <p:spTgt spid="729"/>
                                        </p:tgtEl>
                                        <p:attrNameLst>
                                          <p:attrName>ppt_w</p:attrName>
                                        </p:attrNameLst>
                                      </p:cBhvr>
                                      <p:tavLst>
                                        <p:tav tm="0">
                                          <p:val>
                                            <p:fltVal val="0"/>
                                          </p:val>
                                        </p:tav>
                                        <p:tav tm="100000">
                                          <p:val>
                                            <p:strVal val="#ppt_w"/>
                                          </p:val>
                                        </p:tav>
                                      </p:tavLst>
                                    </p:anim>
                                    <p:anim calcmode="lin" valueType="num">
                                      <p:cBhvr>
                                        <p:cTn id="418" dur="500" fill="hold"/>
                                        <p:tgtEl>
                                          <p:spTgt spid="729"/>
                                        </p:tgtEl>
                                        <p:attrNameLst>
                                          <p:attrName>ppt_h</p:attrName>
                                        </p:attrNameLst>
                                      </p:cBhvr>
                                      <p:tavLst>
                                        <p:tav tm="0">
                                          <p:val>
                                            <p:fltVal val="0"/>
                                          </p:val>
                                        </p:tav>
                                        <p:tav tm="100000">
                                          <p:val>
                                            <p:strVal val="#ppt_h"/>
                                          </p:val>
                                        </p:tav>
                                      </p:tavLst>
                                    </p:anim>
                                    <p:animEffect transition="in" filter="fade">
                                      <p:cBhvr>
                                        <p:cTn id="419" dur="500"/>
                                        <p:tgtEl>
                                          <p:spTgt spid="729"/>
                                        </p:tgtEl>
                                      </p:cBhvr>
                                    </p:animEffect>
                                  </p:childTnLst>
                                </p:cTn>
                              </p:par>
                              <p:par>
                                <p:cTn id="420" presetID="53" presetClass="entr" presetSubtype="16" fill="hold" grpId="0" nodeType="withEffect">
                                  <p:stCondLst>
                                    <p:cond delay="0"/>
                                  </p:stCondLst>
                                  <p:childTnLst>
                                    <p:set>
                                      <p:cBhvr>
                                        <p:cTn id="421" dur="1" fill="hold">
                                          <p:stCondLst>
                                            <p:cond delay="0"/>
                                          </p:stCondLst>
                                        </p:cTn>
                                        <p:tgtEl>
                                          <p:spTgt spid="396"/>
                                        </p:tgtEl>
                                        <p:attrNameLst>
                                          <p:attrName>style.visibility</p:attrName>
                                        </p:attrNameLst>
                                      </p:cBhvr>
                                      <p:to>
                                        <p:strVal val="visible"/>
                                      </p:to>
                                    </p:set>
                                    <p:anim calcmode="lin" valueType="num">
                                      <p:cBhvr>
                                        <p:cTn id="422" dur="500" fill="hold"/>
                                        <p:tgtEl>
                                          <p:spTgt spid="396"/>
                                        </p:tgtEl>
                                        <p:attrNameLst>
                                          <p:attrName>ppt_w</p:attrName>
                                        </p:attrNameLst>
                                      </p:cBhvr>
                                      <p:tavLst>
                                        <p:tav tm="0">
                                          <p:val>
                                            <p:fltVal val="0"/>
                                          </p:val>
                                        </p:tav>
                                        <p:tav tm="100000">
                                          <p:val>
                                            <p:strVal val="#ppt_w"/>
                                          </p:val>
                                        </p:tav>
                                      </p:tavLst>
                                    </p:anim>
                                    <p:anim calcmode="lin" valueType="num">
                                      <p:cBhvr>
                                        <p:cTn id="423" dur="500" fill="hold"/>
                                        <p:tgtEl>
                                          <p:spTgt spid="396"/>
                                        </p:tgtEl>
                                        <p:attrNameLst>
                                          <p:attrName>ppt_h</p:attrName>
                                        </p:attrNameLst>
                                      </p:cBhvr>
                                      <p:tavLst>
                                        <p:tav tm="0">
                                          <p:val>
                                            <p:fltVal val="0"/>
                                          </p:val>
                                        </p:tav>
                                        <p:tav tm="100000">
                                          <p:val>
                                            <p:strVal val="#ppt_h"/>
                                          </p:val>
                                        </p:tav>
                                      </p:tavLst>
                                    </p:anim>
                                    <p:animEffect transition="in" filter="fade">
                                      <p:cBhvr>
                                        <p:cTn id="424" dur="500"/>
                                        <p:tgtEl>
                                          <p:spTgt spid="396"/>
                                        </p:tgtEl>
                                      </p:cBhvr>
                                    </p:animEffect>
                                  </p:childTnLst>
                                </p:cTn>
                              </p:par>
                            </p:childTnLst>
                          </p:cTn>
                        </p:par>
                        <p:par>
                          <p:cTn id="425" fill="hold">
                            <p:stCondLst>
                              <p:cond delay="500"/>
                            </p:stCondLst>
                            <p:childTnLst>
                              <p:par>
                                <p:cTn id="426" presetID="22" presetClass="entr" presetSubtype="1" fill="hold" nodeType="afterEffect">
                                  <p:stCondLst>
                                    <p:cond delay="0"/>
                                  </p:stCondLst>
                                  <p:childTnLst>
                                    <p:set>
                                      <p:cBhvr>
                                        <p:cTn id="427" dur="1" fill="hold">
                                          <p:stCondLst>
                                            <p:cond delay="0"/>
                                          </p:stCondLst>
                                        </p:cTn>
                                        <p:tgtEl>
                                          <p:spTgt spid="86"/>
                                        </p:tgtEl>
                                        <p:attrNameLst>
                                          <p:attrName>style.visibility</p:attrName>
                                        </p:attrNameLst>
                                      </p:cBhvr>
                                      <p:to>
                                        <p:strVal val="visible"/>
                                      </p:to>
                                    </p:set>
                                    <p:animEffect transition="in" filter="wipe(up)">
                                      <p:cBhvr>
                                        <p:cTn id="428" dur="500"/>
                                        <p:tgtEl>
                                          <p:spTgt spid="86"/>
                                        </p:tgtEl>
                                      </p:cBhvr>
                                    </p:animEffect>
                                  </p:childTnLst>
                                </p:cTn>
                              </p:par>
                            </p:childTnLst>
                          </p:cTn>
                        </p:par>
                      </p:childTnLst>
                    </p:cTn>
                  </p:par>
                  <p:par>
                    <p:cTn id="429" fill="hold">
                      <p:stCondLst>
                        <p:cond delay="indefinite"/>
                      </p:stCondLst>
                      <p:childTnLst>
                        <p:par>
                          <p:cTn id="430" fill="hold">
                            <p:stCondLst>
                              <p:cond delay="0"/>
                            </p:stCondLst>
                            <p:childTnLst>
                              <p:par>
                                <p:cTn id="431" presetID="53" presetClass="entr" presetSubtype="16" fill="hold" nodeType="clickEffect">
                                  <p:stCondLst>
                                    <p:cond delay="0"/>
                                  </p:stCondLst>
                                  <p:childTnLst>
                                    <p:set>
                                      <p:cBhvr>
                                        <p:cTn id="432" dur="1" fill="hold">
                                          <p:stCondLst>
                                            <p:cond delay="0"/>
                                          </p:stCondLst>
                                        </p:cTn>
                                        <p:tgtEl>
                                          <p:spTgt spid="469"/>
                                        </p:tgtEl>
                                        <p:attrNameLst>
                                          <p:attrName>style.visibility</p:attrName>
                                        </p:attrNameLst>
                                      </p:cBhvr>
                                      <p:to>
                                        <p:strVal val="visible"/>
                                      </p:to>
                                    </p:set>
                                    <p:anim calcmode="lin" valueType="num">
                                      <p:cBhvr>
                                        <p:cTn id="433" dur="500" fill="hold"/>
                                        <p:tgtEl>
                                          <p:spTgt spid="469"/>
                                        </p:tgtEl>
                                        <p:attrNameLst>
                                          <p:attrName>ppt_w</p:attrName>
                                        </p:attrNameLst>
                                      </p:cBhvr>
                                      <p:tavLst>
                                        <p:tav tm="0">
                                          <p:val>
                                            <p:fltVal val="0"/>
                                          </p:val>
                                        </p:tav>
                                        <p:tav tm="100000">
                                          <p:val>
                                            <p:strVal val="#ppt_w"/>
                                          </p:val>
                                        </p:tav>
                                      </p:tavLst>
                                    </p:anim>
                                    <p:anim calcmode="lin" valueType="num">
                                      <p:cBhvr>
                                        <p:cTn id="434" dur="500" fill="hold"/>
                                        <p:tgtEl>
                                          <p:spTgt spid="469"/>
                                        </p:tgtEl>
                                        <p:attrNameLst>
                                          <p:attrName>ppt_h</p:attrName>
                                        </p:attrNameLst>
                                      </p:cBhvr>
                                      <p:tavLst>
                                        <p:tav tm="0">
                                          <p:val>
                                            <p:fltVal val="0"/>
                                          </p:val>
                                        </p:tav>
                                        <p:tav tm="100000">
                                          <p:val>
                                            <p:strVal val="#ppt_h"/>
                                          </p:val>
                                        </p:tav>
                                      </p:tavLst>
                                    </p:anim>
                                    <p:animEffect transition="in" filter="fade">
                                      <p:cBhvr>
                                        <p:cTn id="435" dur="500"/>
                                        <p:tgtEl>
                                          <p:spTgt spid="469"/>
                                        </p:tgtEl>
                                      </p:cBhvr>
                                    </p:animEffect>
                                  </p:childTnLst>
                                </p:cTn>
                              </p:par>
                            </p:childTnLst>
                          </p:cTn>
                        </p:par>
                        <p:par>
                          <p:cTn id="436" fill="hold">
                            <p:stCondLst>
                              <p:cond delay="500"/>
                            </p:stCondLst>
                            <p:childTnLst>
                              <p:par>
                                <p:cTn id="437" presetID="22" presetClass="entr" presetSubtype="2" fill="hold" nodeType="afterEffect">
                                  <p:stCondLst>
                                    <p:cond delay="0"/>
                                  </p:stCondLst>
                                  <p:childTnLst>
                                    <p:set>
                                      <p:cBhvr>
                                        <p:cTn id="438" dur="1" fill="hold">
                                          <p:stCondLst>
                                            <p:cond delay="0"/>
                                          </p:stCondLst>
                                        </p:cTn>
                                        <p:tgtEl>
                                          <p:spTgt spid="22"/>
                                        </p:tgtEl>
                                        <p:attrNameLst>
                                          <p:attrName>style.visibility</p:attrName>
                                        </p:attrNameLst>
                                      </p:cBhvr>
                                      <p:to>
                                        <p:strVal val="visible"/>
                                      </p:to>
                                    </p:set>
                                    <p:animEffect transition="in" filter="wipe(right)">
                                      <p:cBhvr>
                                        <p:cTn id="439" dur="500"/>
                                        <p:tgtEl>
                                          <p:spTgt spid="22"/>
                                        </p:tgtEl>
                                      </p:cBhvr>
                                    </p:animEffect>
                                  </p:childTnLst>
                                </p:cTn>
                              </p:par>
                              <p:par>
                                <p:cTn id="440" presetID="53" presetClass="entr" presetSubtype="16" fill="hold" nodeType="withEffect">
                                  <p:stCondLst>
                                    <p:cond delay="0"/>
                                  </p:stCondLst>
                                  <p:childTnLst>
                                    <p:set>
                                      <p:cBhvr>
                                        <p:cTn id="441" dur="1" fill="hold">
                                          <p:stCondLst>
                                            <p:cond delay="0"/>
                                          </p:stCondLst>
                                        </p:cTn>
                                        <p:tgtEl>
                                          <p:spTgt spid="226"/>
                                        </p:tgtEl>
                                        <p:attrNameLst>
                                          <p:attrName>style.visibility</p:attrName>
                                        </p:attrNameLst>
                                      </p:cBhvr>
                                      <p:to>
                                        <p:strVal val="visible"/>
                                      </p:to>
                                    </p:set>
                                    <p:anim calcmode="lin" valueType="num">
                                      <p:cBhvr>
                                        <p:cTn id="442" dur="500" fill="hold"/>
                                        <p:tgtEl>
                                          <p:spTgt spid="226"/>
                                        </p:tgtEl>
                                        <p:attrNameLst>
                                          <p:attrName>ppt_w</p:attrName>
                                        </p:attrNameLst>
                                      </p:cBhvr>
                                      <p:tavLst>
                                        <p:tav tm="0">
                                          <p:val>
                                            <p:fltVal val="0"/>
                                          </p:val>
                                        </p:tav>
                                        <p:tav tm="100000">
                                          <p:val>
                                            <p:strVal val="#ppt_w"/>
                                          </p:val>
                                        </p:tav>
                                      </p:tavLst>
                                    </p:anim>
                                    <p:anim calcmode="lin" valueType="num">
                                      <p:cBhvr>
                                        <p:cTn id="443" dur="500" fill="hold"/>
                                        <p:tgtEl>
                                          <p:spTgt spid="226"/>
                                        </p:tgtEl>
                                        <p:attrNameLst>
                                          <p:attrName>ppt_h</p:attrName>
                                        </p:attrNameLst>
                                      </p:cBhvr>
                                      <p:tavLst>
                                        <p:tav tm="0">
                                          <p:val>
                                            <p:fltVal val="0"/>
                                          </p:val>
                                        </p:tav>
                                        <p:tav tm="100000">
                                          <p:val>
                                            <p:strVal val="#ppt_h"/>
                                          </p:val>
                                        </p:tav>
                                      </p:tavLst>
                                    </p:anim>
                                    <p:animEffect transition="in" filter="fade">
                                      <p:cBhvr>
                                        <p:cTn id="444" dur="500"/>
                                        <p:tgtEl>
                                          <p:spTgt spid="226"/>
                                        </p:tgtEl>
                                      </p:cBhvr>
                                    </p:animEffect>
                                  </p:childTnLst>
                                </p:cTn>
                              </p:par>
                              <p:par>
                                <p:cTn id="445" presetID="53" presetClass="entr" presetSubtype="16" fill="hold" nodeType="withEffect">
                                  <p:stCondLst>
                                    <p:cond delay="0"/>
                                  </p:stCondLst>
                                  <p:childTnLst>
                                    <p:set>
                                      <p:cBhvr>
                                        <p:cTn id="446" dur="1" fill="hold">
                                          <p:stCondLst>
                                            <p:cond delay="0"/>
                                          </p:stCondLst>
                                        </p:cTn>
                                        <p:tgtEl>
                                          <p:spTgt spid="227"/>
                                        </p:tgtEl>
                                        <p:attrNameLst>
                                          <p:attrName>style.visibility</p:attrName>
                                        </p:attrNameLst>
                                      </p:cBhvr>
                                      <p:to>
                                        <p:strVal val="visible"/>
                                      </p:to>
                                    </p:set>
                                    <p:anim calcmode="lin" valueType="num">
                                      <p:cBhvr>
                                        <p:cTn id="447" dur="500" fill="hold"/>
                                        <p:tgtEl>
                                          <p:spTgt spid="227"/>
                                        </p:tgtEl>
                                        <p:attrNameLst>
                                          <p:attrName>ppt_w</p:attrName>
                                        </p:attrNameLst>
                                      </p:cBhvr>
                                      <p:tavLst>
                                        <p:tav tm="0">
                                          <p:val>
                                            <p:fltVal val="0"/>
                                          </p:val>
                                        </p:tav>
                                        <p:tav tm="100000">
                                          <p:val>
                                            <p:strVal val="#ppt_w"/>
                                          </p:val>
                                        </p:tav>
                                      </p:tavLst>
                                    </p:anim>
                                    <p:anim calcmode="lin" valueType="num">
                                      <p:cBhvr>
                                        <p:cTn id="448" dur="500" fill="hold"/>
                                        <p:tgtEl>
                                          <p:spTgt spid="227"/>
                                        </p:tgtEl>
                                        <p:attrNameLst>
                                          <p:attrName>ppt_h</p:attrName>
                                        </p:attrNameLst>
                                      </p:cBhvr>
                                      <p:tavLst>
                                        <p:tav tm="0">
                                          <p:val>
                                            <p:fltVal val="0"/>
                                          </p:val>
                                        </p:tav>
                                        <p:tav tm="100000">
                                          <p:val>
                                            <p:strVal val="#ppt_h"/>
                                          </p:val>
                                        </p:tav>
                                      </p:tavLst>
                                    </p:anim>
                                    <p:animEffect transition="in" filter="fade">
                                      <p:cBhvr>
                                        <p:cTn id="449" dur="500"/>
                                        <p:tgtEl>
                                          <p:spTgt spid="227"/>
                                        </p:tgtEl>
                                      </p:cBhvr>
                                    </p:animEffect>
                                  </p:childTnLst>
                                </p:cTn>
                              </p:par>
                              <p:par>
                                <p:cTn id="450" presetID="53" presetClass="entr" presetSubtype="16" fill="hold" nodeType="withEffect">
                                  <p:stCondLst>
                                    <p:cond delay="0"/>
                                  </p:stCondLst>
                                  <p:childTnLst>
                                    <p:set>
                                      <p:cBhvr>
                                        <p:cTn id="451" dur="1" fill="hold">
                                          <p:stCondLst>
                                            <p:cond delay="0"/>
                                          </p:stCondLst>
                                        </p:cTn>
                                        <p:tgtEl>
                                          <p:spTgt spid="225"/>
                                        </p:tgtEl>
                                        <p:attrNameLst>
                                          <p:attrName>style.visibility</p:attrName>
                                        </p:attrNameLst>
                                      </p:cBhvr>
                                      <p:to>
                                        <p:strVal val="visible"/>
                                      </p:to>
                                    </p:set>
                                    <p:anim calcmode="lin" valueType="num">
                                      <p:cBhvr>
                                        <p:cTn id="452" dur="500" fill="hold"/>
                                        <p:tgtEl>
                                          <p:spTgt spid="225"/>
                                        </p:tgtEl>
                                        <p:attrNameLst>
                                          <p:attrName>ppt_w</p:attrName>
                                        </p:attrNameLst>
                                      </p:cBhvr>
                                      <p:tavLst>
                                        <p:tav tm="0">
                                          <p:val>
                                            <p:fltVal val="0"/>
                                          </p:val>
                                        </p:tav>
                                        <p:tav tm="100000">
                                          <p:val>
                                            <p:strVal val="#ppt_w"/>
                                          </p:val>
                                        </p:tav>
                                      </p:tavLst>
                                    </p:anim>
                                    <p:anim calcmode="lin" valueType="num">
                                      <p:cBhvr>
                                        <p:cTn id="453" dur="500" fill="hold"/>
                                        <p:tgtEl>
                                          <p:spTgt spid="225"/>
                                        </p:tgtEl>
                                        <p:attrNameLst>
                                          <p:attrName>ppt_h</p:attrName>
                                        </p:attrNameLst>
                                      </p:cBhvr>
                                      <p:tavLst>
                                        <p:tav tm="0">
                                          <p:val>
                                            <p:fltVal val="0"/>
                                          </p:val>
                                        </p:tav>
                                        <p:tav tm="100000">
                                          <p:val>
                                            <p:strVal val="#ppt_h"/>
                                          </p:val>
                                        </p:tav>
                                      </p:tavLst>
                                    </p:anim>
                                    <p:animEffect transition="in" filter="fade">
                                      <p:cBhvr>
                                        <p:cTn id="454" dur="500"/>
                                        <p:tgtEl>
                                          <p:spTgt spid="225"/>
                                        </p:tgtEl>
                                      </p:cBhvr>
                                    </p:animEffect>
                                  </p:childTnLst>
                                </p:cTn>
                              </p:par>
                              <p:par>
                                <p:cTn id="455" presetID="53" presetClass="entr" presetSubtype="16" fill="hold" nodeType="withEffect">
                                  <p:stCondLst>
                                    <p:cond delay="0"/>
                                  </p:stCondLst>
                                  <p:childTnLst>
                                    <p:set>
                                      <p:cBhvr>
                                        <p:cTn id="456" dur="1" fill="hold">
                                          <p:stCondLst>
                                            <p:cond delay="0"/>
                                          </p:stCondLst>
                                        </p:cTn>
                                        <p:tgtEl>
                                          <p:spTgt spid="569"/>
                                        </p:tgtEl>
                                        <p:attrNameLst>
                                          <p:attrName>style.visibility</p:attrName>
                                        </p:attrNameLst>
                                      </p:cBhvr>
                                      <p:to>
                                        <p:strVal val="visible"/>
                                      </p:to>
                                    </p:set>
                                    <p:anim calcmode="lin" valueType="num">
                                      <p:cBhvr>
                                        <p:cTn id="457" dur="500" fill="hold"/>
                                        <p:tgtEl>
                                          <p:spTgt spid="569"/>
                                        </p:tgtEl>
                                        <p:attrNameLst>
                                          <p:attrName>ppt_w</p:attrName>
                                        </p:attrNameLst>
                                      </p:cBhvr>
                                      <p:tavLst>
                                        <p:tav tm="0">
                                          <p:val>
                                            <p:fltVal val="0"/>
                                          </p:val>
                                        </p:tav>
                                        <p:tav tm="100000">
                                          <p:val>
                                            <p:strVal val="#ppt_w"/>
                                          </p:val>
                                        </p:tav>
                                      </p:tavLst>
                                    </p:anim>
                                    <p:anim calcmode="lin" valueType="num">
                                      <p:cBhvr>
                                        <p:cTn id="458" dur="500" fill="hold"/>
                                        <p:tgtEl>
                                          <p:spTgt spid="569"/>
                                        </p:tgtEl>
                                        <p:attrNameLst>
                                          <p:attrName>ppt_h</p:attrName>
                                        </p:attrNameLst>
                                      </p:cBhvr>
                                      <p:tavLst>
                                        <p:tav tm="0">
                                          <p:val>
                                            <p:fltVal val="0"/>
                                          </p:val>
                                        </p:tav>
                                        <p:tav tm="100000">
                                          <p:val>
                                            <p:strVal val="#ppt_h"/>
                                          </p:val>
                                        </p:tav>
                                      </p:tavLst>
                                    </p:anim>
                                    <p:animEffect transition="in" filter="fade">
                                      <p:cBhvr>
                                        <p:cTn id="459" dur="500"/>
                                        <p:tgtEl>
                                          <p:spTgt spid="569"/>
                                        </p:tgtEl>
                                      </p:cBhvr>
                                    </p:animEffect>
                                  </p:childTnLst>
                                </p:cTn>
                              </p:par>
                            </p:childTnLst>
                          </p:cTn>
                        </p:par>
                        <p:par>
                          <p:cTn id="460" fill="hold">
                            <p:stCondLst>
                              <p:cond delay="1000"/>
                            </p:stCondLst>
                            <p:childTnLst>
                              <p:par>
                                <p:cTn id="461" presetID="22" presetClass="entr" presetSubtype="1" fill="hold" nodeType="afterEffect">
                                  <p:stCondLst>
                                    <p:cond delay="0"/>
                                  </p:stCondLst>
                                  <p:childTnLst>
                                    <p:set>
                                      <p:cBhvr>
                                        <p:cTn id="462" dur="1" fill="hold">
                                          <p:stCondLst>
                                            <p:cond delay="0"/>
                                          </p:stCondLst>
                                        </p:cTn>
                                        <p:tgtEl>
                                          <p:spTgt spid="798"/>
                                        </p:tgtEl>
                                        <p:attrNameLst>
                                          <p:attrName>style.visibility</p:attrName>
                                        </p:attrNameLst>
                                      </p:cBhvr>
                                      <p:to>
                                        <p:strVal val="visible"/>
                                      </p:to>
                                    </p:set>
                                    <p:animEffect transition="in" filter="wipe(up)">
                                      <p:cBhvr>
                                        <p:cTn id="463" dur="500"/>
                                        <p:tgtEl>
                                          <p:spTgt spid="798"/>
                                        </p:tgtEl>
                                      </p:cBhvr>
                                    </p:animEffect>
                                  </p:childTnLst>
                                </p:cTn>
                              </p:par>
                            </p:childTnLst>
                          </p:cTn>
                        </p:par>
                      </p:childTnLst>
                    </p:cTn>
                  </p:par>
                  <p:par>
                    <p:cTn id="464" fill="hold">
                      <p:stCondLst>
                        <p:cond delay="indefinite"/>
                      </p:stCondLst>
                      <p:childTnLst>
                        <p:par>
                          <p:cTn id="465" fill="hold">
                            <p:stCondLst>
                              <p:cond delay="0"/>
                            </p:stCondLst>
                            <p:childTnLst>
                              <p:par>
                                <p:cTn id="466" presetID="53" presetClass="entr" presetSubtype="16" fill="hold" grpId="0" nodeType="clickEffect">
                                  <p:stCondLst>
                                    <p:cond delay="0"/>
                                  </p:stCondLst>
                                  <p:childTnLst>
                                    <p:set>
                                      <p:cBhvr>
                                        <p:cTn id="467" dur="1" fill="hold">
                                          <p:stCondLst>
                                            <p:cond delay="0"/>
                                          </p:stCondLst>
                                        </p:cTn>
                                        <p:tgtEl>
                                          <p:spTgt spid="495"/>
                                        </p:tgtEl>
                                        <p:attrNameLst>
                                          <p:attrName>style.visibility</p:attrName>
                                        </p:attrNameLst>
                                      </p:cBhvr>
                                      <p:to>
                                        <p:strVal val="visible"/>
                                      </p:to>
                                    </p:set>
                                    <p:anim calcmode="lin" valueType="num">
                                      <p:cBhvr>
                                        <p:cTn id="468" dur="500" fill="hold"/>
                                        <p:tgtEl>
                                          <p:spTgt spid="495"/>
                                        </p:tgtEl>
                                        <p:attrNameLst>
                                          <p:attrName>ppt_w</p:attrName>
                                        </p:attrNameLst>
                                      </p:cBhvr>
                                      <p:tavLst>
                                        <p:tav tm="0">
                                          <p:val>
                                            <p:fltVal val="0"/>
                                          </p:val>
                                        </p:tav>
                                        <p:tav tm="100000">
                                          <p:val>
                                            <p:strVal val="#ppt_w"/>
                                          </p:val>
                                        </p:tav>
                                      </p:tavLst>
                                    </p:anim>
                                    <p:anim calcmode="lin" valueType="num">
                                      <p:cBhvr>
                                        <p:cTn id="469" dur="500" fill="hold"/>
                                        <p:tgtEl>
                                          <p:spTgt spid="495"/>
                                        </p:tgtEl>
                                        <p:attrNameLst>
                                          <p:attrName>ppt_h</p:attrName>
                                        </p:attrNameLst>
                                      </p:cBhvr>
                                      <p:tavLst>
                                        <p:tav tm="0">
                                          <p:val>
                                            <p:fltVal val="0"/>
                                          </p:val>
                                        </p:tav>
                                        <p:tav tm="100000">
                                          <p:val>
                                            <p:strVal val="#ppt_h"/>
                                          </p:val>
                                        </p:tav>
                                      </p:tavLst>
                                    </p:anim>
                                    <p:animEffect transition="in" filter="fade">
                                      <p:cBhvr>
                                        <p:cTn id="470" dur="500"/>
                                        <p:tgtEl>
                                          <p:spTgt spid="495"/>
                                        </p:tgtEl>
                                      </p:cBhvr>
                                    </p:animEffect>
                                  </p:childTnLst>
                                </p:cTn>
                              </p:par>
                            </p:childTnLst>
                          </p:cTn>
                        </p:par>
                        <p:par>
                          <p:cTn id="471" fill="hold">
                            <p:stCondLst>
                              <p:cond delay="500"/>
                            </p:stCondLst>
                            <p:childTnLst>
                              <p:par>
                                <p:cTn id="472" presetID="22" presetClass="entr" presetSubtype="4" fill="hold" nodeType="afterEffect">
                                  <p:stCondLst>
                                    <p:cond delay="0"/>
                                  </p:stCondLst>
                                  <p:childTnLst>
                                    <p:set>
                                      <p:cBhvr>
                                        <p:cTn id="473" dur="1" fill="hold">
                                          <p:stCondLst>
                                            <p:cond delay="0"/>
                                          </p:stCondLst>
                                        </p:cTn>
                                        <p:tgtEl>
                                          <p:spTgt spid="676"/>
                                        </p:tgtEl>
                                        <p:attrNameLst>
                                          <p:attrName>style.visibility</p:attrName>
                                        </p:attrNameLst>
                                      </p:cBhvr>
                                      <p:to>
                                        <p:strVal val="visible"/>
                                      </p:to>
                                    </p:set>
                                    <p:animEffect transition="in" filter="wipe(down)">
                                      <p:cBhvr>
                                        <p:cTn id="474" dur="500"/>
                                        <p:tgtEl>
                                          <p:spTgt spid="676"/>
                                        </p:tgtEl>
                                      </p:cBhvr>
                                    </p:animEffect>
                                  </p:childTnLst>
                                </p:cTn>
                              </p:par>
                              <p:par>
                                <p:cTn id="475" presetID="22" presetClass="entr" presetSubtype="4" fill="hold" nodeType="withEffect">
                                  <p:stCondLst>
                                    <p:cond delay="0"/>
                                  </p:stCondLst>
                                  <p:childTnLst>
                                    <p:set>
                                      <p:cBhvr>
                                        <p:cTn id="476" dur="1" fill="hold">
                                          <p:stCondLst>
                                            <p:cond delay="0"/>
                                          </p:stCondLst>
                                        </p:cTn>
                                        <p:tgtEl>
                                          <p:spTgt spid="221"/>
                                        </p:tgtEl>
                                        <p:attrNameLst>
                                          <p:attrName>style.visibility</p:attrName>
                                        </p:attrNameLst>
                                      </p:cBhvr>
                                      <p:to>
                                        <p:strVal val="visible"/>
                                      </p:to>
                                    </p:set>
                                    <p:animEffect transition="in" filter="wipe(down)">
                                      <p:cBhvr>
                                        <p:cTn id="477" dur="500"/>
                                        <p:tgtEl>
                                          <p:spTgt spid="221"/>
                                        </p:tgtEl>
                                      </p:cBhvr>
                                    </p:animEffect>
                                  </p:childTnLst>
                                </p:cTn>
                              </p:par>
                              <p:par>
                                <p:cTn id="478" presetID="22" presetClass="entr" presetSubtype="2" fill="hold" nodeType="withEffect">
                                  <p:stCondLst>
                                    <p:cond delay="0"/>
                                  </p:stCondLst>
                                  <p:childTnLst>
                                    <p:set>
                                      <p:cBhvr>
                                        <p:cTn id="479" dur="1" fill="hold">
                                          <p:stCondLst>
                                            <p:cond delay="0"/>
                                          </p:stCondLst>
                                        </p:cTn>
                                        <p:tgtEl>
                                          <p:spTgt spid="488"/>
                                        </p:tgtEl>
                                        <p:attrNameLst>
                                          <p:attrName>style.visibility</p:attrName>
                                        </p:attrNameLst>
                                      </p:cBhvr>
                                      <p:to>
                                        <p:strVal val="visible"/>
                                      </p:to>
                                    </p:set>
                                    <p:animEffect transition="in" filter="wipe(right)">
                                      <p:cBhvr>
                                        <p:cTn id="480" dur="500"/>
                                        <p:tgtEl>
                                          <p:spTgt spid="488"/>
                                        </p:tgtEl>
                                      </p:cBhvr>
                                    </p:animEffect>
                                  </p:childTnLst>
                                </p:cTn>
                              </p:par>
                              <p:par>
                                <p:cTn id="481" presetID="22" presetClass="entr" presetSubtype="2" fill="hold" nodeType="withEffect">
                                  <p:stCondLst>
                                    <p:cond delay="0"/>
                                  </p:stCondLst>
                                  <p:childTnLst>
                                    <p:set>
                                      <p:cBhvr>
                                        <p:cTn id="482" dur="1" fill="hold">
                                          <p:stCondLst>
                                            <p:cond delay="0"/>
                                          </p:stCondLst>
                                        </p:cTn>
                                        <p:tgtEl>
                                          <p:spTgt spid="311"/>
                                        </p:tgtEl>
                                        <p:attrNameLst>
                                          <p:attrName>style.visibility</p:attrName>
                                        </p:attrNameLst>
                                      </p:cBhvr>
                                      <p:to>
                                        <p:strVal val="visible"/>
                                      </p:to>
                                    </p:set>
                                    <p:animEffect transition="in" filter="wipe(right)">
                                      <p:cBhvr>
                                        <p:cTn id="483" dur="500"/>
                                        <p:tgtEl>
                                          <p:spTgt spid="311"/>
                                        </p:tgtEl>
                                      </p:cBhvr>
                                    </p:animEffect>
                                  </p:childTnLst>
                                </p:cTn>
                              </p:par>
                              <p:par>
                                <p:cTn id="484" presetID="22" presetClass="entr" presetSubtype="2" fill="hold" nodeType="withEffect">
                                  <p:stCondLst>
                                    <p:cond delay="0"/>
                                  </p:stCondLst>
                                  <p:childTnLst>
                                    <p:set>
                                      <p:cBhvr>
                                        <p:cTn id="485" dur="1" fill="hold">
                                          <p:stCondLst>
                                            <p:cond delay="0"/>
                                          </p:stCondLst>
                                        </p:cTn>
                                        <p:tgtEl>
                                          <p:spTgt spid="675"/>
                                        </p:tgtEl>
                                        <p:attrNameLst>
                                          <p:attrName>style.visibility</p:attrName>
                                        </p:attrNameLst>
                                      </p:cBhvr>
                                      <p:to>
                                        <p:strVal val="visible"/>
                                      </p:to>
                                    </p:set>
                                    <p:animEffect transition="in" filter="wipe(right)">
                                      <p:cBhvr>
                                        <p:cTn id="486" dur="500"/>
                                        <p:tgtEl>
                                          <p:spTgt spid="675"/>
                                        </p:tgtEl>
                                      </p:cBhvr>
                                    </p:animEffect>
                                  </p:childTnLst>
                                </p:cTn>
                              </p:par>
                              <p:par>
                                <p:cTn id="487" presetID="22" presetClass="entr" presetSubtype="2" fill="hold" nodeType="withEffect">
                                  <p:stCondLst>
                                    <p:cond delay="0"/>
                                  </p:stCondLst>
                                  <p:childTnLst>
                                    <p:set>
                                      <p:cBhvr>
                                        <p:cTn id="488" dur="1" fill="hold">
                                          <p:stCondLst>
                                            <p:cond delay="0"/>
                                          </p:stCondLst>
                                        </p:cTn>
                                        <p:tgtEl>
                                          <p:spTgt spid="688"/>
                                        </p:tgtEl>
                                        <p:attrNameLst>
                                          <p:attrName>style.visibility</p:attrName>
                                        </p:attrNameLst>
                                      </p:cBhvr>
                                      <p:to>
                                        <p:strVal val="visible"/>
                                      </p:to>
                                    </p:set>
                                    <p:animEffect transition="in" filter="wipe(right)">
                                      <p:cBhvr>
                                        <p:cTn id="489" dur="500"/>
                                        <p:tgtEl>
                                          <p:spTgt spid="688"/>
                                        </p:tgtEl>
                                      </p:cBhvr>
                                    </p:animEffect>
                                  </p:childTnLst>
                                </p:cTn>
                              </p:par>
                              <p:par>
                                <p:cTn id="490" presetID="22" presetClass="entr" presetSubtype="4" fill="hold" nodeType="withEffect">
                                  <p:stCondLst>
                                    <p:cond delay="0"/>
                                  </p:stCondLst>
                                  <p:childTnLst>
                                    <p:set>
                                      <p:cBhvr>
                                        <p:cTn id="491" dur="1" fill="hold">
                                          <p:stCondLst>
                                            <p:cond delay="0"/>
                                          </p:stCondLst>
                                        </p:cTn>
                                        <p:tgtEl>
                                          <p:spTgt spid="673"/>
                                        </p:tgtEl>
                                        <p:attrNameLst>
                                          <p:attrName>style.visibility</p:attrName>
                                        </p:attrNameLst>
                                      </p:cBhvr>
                                      <p:to>
                                        <p:strVal val="visible"/>
                                      </p:to>
                                    </p:set>
                                    <p:animEffect transition="in" filter="wipe(down)">
                                      <p:cBhvr>
                                        <p:cTn id="492" dur="500"/>
                                        <p:tgtEl>
                                          <p:spTgt spid="673"/>
                                        </p:tgtEl>
                                      </p:cBhvr>
                                    </p:animEffect>
                                  </p:childTnLst>
                                </p:cTn>
                              </p:par>
                              <p:par>
                                <p:cTn id="493" presetID="22" presetClass="entr" presetSubtype="2" fill="hold" nodeType="withEffect">
                                  <p:stCondLst>
                                    <p:cond delay="0"/>
                                  </p:stCondLst>
                                  <p:childTnLst>
                                    <p:set>
                                      <p:cBhvr>
                                        <p:cTn id="494" dur="1" fill="hold">
                                          <p:stCondLst>
                                            <p:cond delay="0"/>
                                          </p:stCondLst>
                                        </p:cTn>
                                        <p:tgtEl>
                                          <p:spTgt spid="93"/>
                                        </p:tgtEl>
                                        <p:attrNameLst>
                                          <p:attrName>style.visibility</p:attrName>
                                        </p:attrNameLst>
                                      </p:cBhvr>
                                      <p:to>
                                        <p:strVal val="visible"/>
                                      </p:to>
                                    </p:set>
                                    <p:animEffect transition="in" filter="wipe(right)">
                                      <p:cBhvr>
                                        <p:cTn id="495" dur="500"/>
                                        <p:tgtEl>
                                          <p:spTgt spid="93"/>
                                        </p:tgtEl>
                                      </p:cBhvr>
                                    </p:animEffect>
                                  </p:childTnLst>
                                </p:cTn>
                              </p:par>
                              <p:par>
                                <p:cTn id="496" presetID="22" presetClass="entr" presetSubtype="2" fill="hold" nodeType="withEffect">
                                  <p:stCondLst>
                                    <p:cond delay="0"/>
                                  </p:stCondLst>
                                  <p:childTnLst>
                                    <p:set>
                                      <p:cBhvr>
                                        <p:cTn id="497" dur="1" fill="hold">
                                          <p:stCondLst>
                                            <p:cond delay="0"/>
                                          </p:stCondLst>
                                        </p:cTn>
                                        <p:tgtEl>
                                          <p:spTgt spid="705"/>
                                        </p:tgtEl>
                                        <p:attrNameLst>
                                          <p:attrName>style.visibility</p:attrName>
                                        </p:attrNameLst>
                                      </p:cBhvr>
                                      <p:to>
                                        <p:strVal val="visible"/>
                                      </p:to>
                                    </p:set>
                                    <p:animEffect transition="in" filter="wipe(right)">
                                      <p:cBhvr>
                                        <p:cTn id="498" dur="500"/>
                                        <p:tgtEl>
                                          <p:spTgt spid="705"/>
                                        </p:tgtEl>
                                      </p:cBhvr>
                                    </p:animEffect>
                                  </p:childTnLst>
                                </p:cTn>
                              </p:par>
                              <p:par>
                                <p:cTn id="499" presetID="22" presetClass="entr" presetSubtype="4" fill="hold" nodeType="withEffect">
                                  <p:stCondLst>
                                    <p:cond delay="0"/>
                                  </p:stCondLst>
                                  <p:childTnLst>
                                    <p:set>
                                      <p:cBhvr>
                                        <p:cTn id="500" dur="1" fill="hold">
                                          <p:stCondLst>
                                            <p:cond delay="0"/>
                                          </p:stCondLst>
                                        </p:cTn>
                                        <p:tgtEl>
                                          <p:spTgt spid="733"/>
                                        </p:tgtEl>
                                        <p:attrNameLst>
                                          <p:attrName>style.visibility</p:attrName>
                                        </p:attrNameLst>
                                      </p:cBhvr>
                                      <p:to>
                                        <p:strVal val="visible"/>
                                      </p:to>
                                    </p:set>
                                    <p:animEffect transition="in" filter="wipe(down)">
                                      <p:cBhvr>
                                        <p:cTn id="501" dur="500"/>
                                        <p:tgtEl>
                                          <p:spTgt spid="733"/>
                                        </p:tgtEl>
                                      </p:cBhvr>
                                    </p:animEffect>
                                  </p:childTnLst>
                                </p:cTn>
                              </p:par>
                              <p:par>
                                <p:cTn id="502" presetID="22" presetClass="entr" presetSubtype="2" fill="hold" nodeType="withEffect">
                                  <p:stCondLst>
                                    <p:cond delay="0"/>
                                  </p:stCondLst>
                                  <p:childTnLst>
                                    <p:set>
                                      <p:cBhvr>
                                        <p:cTn id="503" dur="1" fill="hold">
                                          <p:stCondLst>
                                            <p:cond delay="0"/>
                                          </p:stCondLst>
                                        </p:cTn>
                                        <p:tgtEl>
                                          <p:spTgt spid="737"/>
                                        </p:tgtEl>
                                        <p:attrNameLst>
                                          <p:attrName>style.visibility</p:attrName>
                                        </p:attrNameLst>
                                      </p:cBhvr>
                                      <p:to>
                                        <p:strVal val="visible"/>
                                      </p:to>
                                    </p:set>
                                    <p:animEffect transition="in" filter="wipe(right)">
                                      <p:cBhvr>
                                        <p:cTn id="504" dur="500"/>
                                        <p:tgtEl>
                                          <p:spTgt spid="737"/>
                                        </p:tgtEl>
                                      </p:cBhvr>
                                    </p:animEffect>
                                  </p:childTnLst>
                                </p:cTn>
                              </p:par>
                            </p:childTnLst>
                          </p:cTn>
                        </p:par>
                      </p:childTnLst>
                    </p:cTn>
                  </p:par>
                  <p:par>
                    <p:cTn id="505" fill="hold">
                      <p:stCondLst>
                        <p:cond delay="indefinite"/>
                      </p:stCondLst>
                      <p:childTnLst>
                        <p:par>
                          <p:cTn id="506" fill="hold">
                            <p:stCondLst>
                              <p:cond delay="0"/>
                            </p:stCondLst>
                            <p:childTnLst>
                              <p:par>
                                <p:cTn id="507" presetID="53" presetClass="entr" presetSubtype="16" fill="hold" nodeType="clickEffect">
                                  <p:stCondLst>
                                    <p:cond delay="0"/>
                                  </p:stCondLst>
                                  <p:childTnLst>
                                    <p:set>
                                      <p:cBhvr>
                                        <p:cTn id="508" dur="1" fill="hold">
                                          <p:stCondLst>
                                            <p:cond delay="0"/>
                                          </p:stCondLst>
                                        </p:cTn>
                                        <p:tgtEl>
                                          <p:spTgt spid="690"/>
                                        </p:tgtEl>
                                        <p:attrNameLst>
                                          <p:attrName>style.visibility</p:attrName>
                                        </p:attrNameLst>
                                      </p:cBhvr>
                                      <p:to>
                                        <p:strVal val="visible"/>
                                      </p:to>
                                    </p:set>
                                    <p:anim calcmode="lin" valueType="num">
                                      <p:cBhvr>
                                        <p:cTn id="509" dur="500" fill="hold"/>
                                        <p:tgtEl>
                                          <p:spTgt spid="690"/>
                                        </p:tgtEl>
                                        <p:attrNameLst>
                                          <p:attrName>ppt_w</p:attrName>
                                        </p:attrNameLst>
                                      </p:cBhvr>
                                      <p:tavLst>
                                        <p:tav tm="0">
                                          <p:val>
                                            <p:fltVal val="0"/>
                                          </p:val>
                                        </p:tav>
                                        <p:tav tm="100000">
                                          <p:val>
                                            <p:strVal val="#ppt_w"/>
                                          </p:val>
                                        </p:tav>
                                      </p:tavLst>
                                    </p:anim>
                                    <p:anim calcmode="lin" valueType="num">
                                      <p:cBhvr>
                                        <p:cTn id="510" dur="500" fill="hold"/>
                                        <p:tgtEl>
                                          <p:spTgt spid="690"/>
                                        </p:tgtEl>
                                        <p:attrNameLst>
                                          <p:attrName>ppt_h</p:attrName>
                                        </p:attrNameLst>
                                      </p:cBhvr>
                                      <p:tavLst>
                                        <p:tav tm="0">
                                          <p:val>
                                            <p:fltVal val="0"/>
                                          </p:val>
                                        </p:tav>
                                        <p:tav tm="100000">
                                          <p:val>
                                            <p:strVal val="#ppt_h"/>
                                          </p:val>
                                        </p:tav>
                                      </p:tavLst>
                                    </p:anim>
                                    <p:animEffect transition="in" filter="fade">
                                      <p:cBhvr>
                                        <p:cTn id="511" dur="500"/>
                                        <p:tgtEl>
                                          <p:spTgt spid="690"/>
                                        </p:tgtEl>
                                      </p:cBhvr>
                                    </p:animEffect>
                                  </p:childTnLst>
                                </p:cTn>
                              </p:par>
                              <p:par>
                                <p:cTn id="512" presetID="53" presetClass="entr" presetSubtype="16" fill="hold" grpId="0" nodeType="withEffect">
                                  <p:stCondLst>
                                    <p:cond delay="0"/>
                                  </p:stCondLst>
                                  <p:childTnLst>
                                    <p:set>
                                      <p:cBhvr>
                                        <p:cTn id="513" dur="1" fill="hold">
                                          <p:stCondLst>
                                            <p:cond delay="0"/>
                                          </p:stCondLst>
                                        </p:cTn>
                                        <p:tgtEl>
                                          <p:spTgt spid="699"/>
                                        </p:tgtEl>
                                        <p:attrNameLst>
                                          <p:attrName>style.visibility</p:attrName>
                                        </p:attrNameLst>
                                      </p:cBhvr>
                                      <p:to>
                                        <p:strVal val="visible"/>
                                      </p:to>
                                    </p:set>
                                    <p:anim calcmode="lin" valueType="num">
                                      <p:cBhvr>
                                        <p:cTn id="514" dur="500" fill="hold"/>
                                        <p:tgtEl>
                                          <p:spTgt spid="699"/>
                                        </p:tgtEl>
                                        <p:attrNameLst>
                                          <p:attrName>ppt_w</p:attrName>
                                        </p:attrNameLst>
                                      </p:cBhvr>
                                      <p:tavLst>
                                        <p:tav tm="0">
                                          <p:val>
                                            <p:fltVal val="0"/>
                                          </p:val>
                                        </p:tav>
                                        <p:tav tm="100000">
                                          <p:val>
                                            <p:strVal val="#ppt_w"/>
                                          </p:val>
                                        </p:tav>
                                      </p:tavLst>
                                    </p:anim>
                                    <p:anim calcmode="lin" valueType="num">
                                      <p:cBhvr>
                                        <p:cTn id="515" dur="500" fill="hold"/>
                                        <p:tgtEl>
                                          <p:spTgt spid="699"/>
                                        </p:tgtEl>
                                        <p:attrNameLst>
                                          <p:attrName>ppt_h</p:attrName>
                                        </p:attrNameLst>
                                      </p:cBhvr>
                                      <p:tavLst>
                                        <p:tav tm="0">
                                          <p:val>
                                            <p:fltVal val="0"/>
                                          </p:val>
                                        </p:tav>
                                        <p:tav tm="100000">
                                          <p:val>
                                            <p:strVal val="#ppt_h"/>
                                          </p:val>
                                        </p:tav>
                                      </p:tavLst>
                                    </p:anim>
                                    <p:animEffect transition="in" filter="fade">
                                      <p:cBhvr>
                                        <p:cTn id="516" dur="500"/>
                                        <p:tgtEl>
                                          <p:spTgt spid="699"/>
                                        </p:tgtEl>
                                      </p:cBhvr>
                                    </p:animEffect>
                                  </p:childTnLst>
                                </p:cTn>
                              </p:par>
                              <p:par>
                                <p:cTn id="517" presetID="53" presetClass="entr" presetSubtype="16" fill="hold" nodeType="withEffect">
                                  <p:stCondLst>
                                    <p:cond delay="0"/>
                                  </p:stCondLst>
                                  <p:childTnLst>
                                    <p:set>
                                      <p:cBhvr>
                                        <p:cTn id="518" dur="1" fill="hold">
                                          <p:stCondLst>
                                            <p:cond delay="0"/>
                                          </p:stCondLst>
                                        </p:cTn>
                                        <p:tgtEl>
                                          <p:spTgt spid="83"/>
                                        </p:tgtEl>
                                        <p:attrNameLst>
                                          <p:attrName>style.visibility</p:attrName>
                                        </p:attrNameLst>
                                      </p:cBhvr>
                                      <p:to>
                                        <p:strVal val="visible"/>
                                      </p:to>
                                    </p:set>
                                    <p:anim calcmode="lin" valueType="num">
                                      <p:cBhvr>
                                        <p:cTn id="519" dur="500" fill="hold"/>
                                        <p:tgtEl>
                                          <p:spTgt spid="83"/>
                                        </p:tgtEl>
                                        <p:attrNameLst>
                                          <p:attrName>ppt_w</p:attrName>
                                        </p:attrNameLst>
                                      </p:cBhvr>
                                      <p:tavLst>
                                        <p:tav tm="0">
                                          <p:val>
                                            <p:fltVal val="0"/>
                                          </p:val>
                                        </p:tav>
                                        <p:tav tm="100000">
                                          <p:val>
                                            <p:strVal val="#ppt_w"/>
                                          </p:val>
                                        </p:tav>
                                      </p:tavLst>
                                    </p:anim>
                                    <p:anim calcmode="lin" valueType="num">
                                      <p:cBhvr>
                                        <p:cTn id="520" dur="500" fill="hold"/>
                                        <p:tgtEl>
                                          <p:spTgt spid="83"/>
                                        </p:tgtEl>
                                        <p:attrNameLst>
                                          <p:attrName>ppt_h</p:attrName>
                                        </p:attrNameLst>
                                      </p:cBhvr>
                                      <p:tavLst>
                                        <p:tav tm="0">
                                          <p:val>
                                            <p:fltVal val="0"/>
                                          </p:val>
                                        </p:tav>
                                        <p:tav tm="100000">
                                          <p:val>
                                            <p:strVal val="#ppt_h"/>
                                          </p:val>
                                        </p:tav>
                                      </p:tavLst>
                                    </p:anim>
                                    <p:animEffect transition="in" filter="fade">
                                      <p:cBhvr>
                                        <p:cTn id="521" dur="500"/>
                                        <p:tgtEl>
                                          <p:spTgt spid="83"/>
                                        </p:tgtEl>
                                      </p:cBhvr>
                                    </p:animEffect>
                                  </p:childTnLst>
                                </p:cTn>
                              </p:par>
                              <p:par>
                                <p:cTn id="522" presetID="53" presetClass="entr" presetSubtype="16" fill="hold" grpId="0" nodeType="withEffect">
                                  <p:stCondLst>
                                    <p:cond delay="0"/>
                                  </p:stCondLst>
                                  <p:childTnLst>
                                    <p:set>
                                      <p:cBhvr>
                                        <p:cTn id="523" dur="1" fill="hold">
                                          <p:stCondLst>
                                            <p:cond delay="0"/>
                                          </p:stCondLst>
                                        </p:cTn>
                                        <p:tgtEl>
                                          <p:spTgt spid="700"/>
                                        </p:tgtEl>
                                        <p:attrNameLst>
                                          <p:attrName>style.visibility</p:attrName>
                                        </p:attrNameLst>
                                      </p:cBhvr>
                                      <p:to>
                                        <p:strVal val="visible"/>
                                      </p:to>
                                    </p:set>
                                    <p:anim calcmode="lin" valueType="num">
                                      <p:cBhvr>
                                        <p:cTn id="524" dur="500" fill="hold"/>
                                        <p:tgtEl>
                                          <p:spTgt spid="700"/>
                                        </p:tgtEl>
                                        <p:attrNameLst>
                                          <p:attrName>ppt_w</p:attrName>
                                        </p:attrNameLst>
                                      </p:cBhvr>
                                      <p:tavLst>
                                        <p:tav tm="0">
                                          <p:val>
                                            <p:fltVal val="0"/>
                                          </p:val>
                                        </p:tav>
                                        <p:tav tm="100000">
                                          <p:val>
                                            <p:strVal val="#ppt_w"/>
                                          </p:val>
                                        </p:tav>
                                      </p:tavLst>
                                    </p:anim>
                                    <p:anim calcmode="lin" valueType="num">
                                      <p:cBhvr>
                                        <p:cTn id="525" dur="500" fill="hold"/>
                                        <p:tgtEl>
                                          <p:spTgt spid="700"/>
                                        </p:tgtEl>
                                        <p:attrNameLst>
                                          <p:attrName>ppt_h</p:attrName>
                                        </p:attrNameLst>
                                      </p:cBhvr>
                                      <p:tavLst>
                                        <p:tav tm="0">
                                          <p:val>
                                            <p:fltVal val="0"/>
                                          </p:val>
                                        </p:tav>
                                        <p:tav tm="100000">
                                          <p:val>
                                            <p:strVal val="#ppt_h"/>
                                          </p:val>
                                        </p:tav>
                                      </p:tavLst>
                                    </p:anim>
                                    <p:animEffect transition="in" filter="fade">
                                      <p:cBhvr>
                                        <p:cTn id="526" dur="500"/>
                                        <p:tgtEl>
                                          <p:spTgt spid="700"/>
                                        </p:tgtEl>
                                      </p:cBhvr>
                                    </p:animEffect>
                                  </p:childTnLst>
                                </p:cTn>
                              </p:par>
                              <p:par>
                                <p:cTn id="527" presetID="53" presetClass="entr" presetSubtype="16" fill="hold" grpId="0" nodeType="withEffect">
                                  <p:stCondLst>
                                    <p:cond delay="0"/>
                                  </p:stCondLst>
                                  <p:childTnLst>
                                    <p:set>
                                      <p:cBhvr>
                                        <p:cTn id="528" dur="1" fill="hold">
                                          <p:stCondLst>
                                            <p:cond delay="0"/>
                                          </p:stCondLst>
                                        </p:cTn>
                                        <p:tgtEl>
                                          <p:spTgt spid="751"/>
                                        </p:tgtEl>
                                        <p:attrNameLst>
                                          <p:attrName>style.visibility</p:attrName>
                                        </p:attrNameLst>
                                      </p:cBhvr>
                                      <p:to>
                                        <p:strVal val="visible"/>
                                      </p:to>
                                    </p:set>
                                    <p:anim calcmode="lin" valueType="num">
                                      <p:cBhvr>
                                        <p:cTn id="529" dur="500" fill="hold"/>
                                        <p:tgtEl>
                                          <p:spTgt spid="751"/>
                                        </p:tgtEl>
                                        <p:attrNameLst>
                                          <p:attrName>ppt_w</p:attrName>
                                        </p:attrNameLst>
                                      </p:cBhvr>
                                      <p:tavLst>
                                        <p:tav tm="0">
                                          <p:val>
                                            <p:fltVal val="0"/>
                                          </p:val>
                                        </p:tav>
                                        <p:tav tm="100000">
                                          <p:val>
                                            <p:strVal val="#ppt_w"/>
                                          </p:val>
                                        </p:tav>
                                      </p:tavLst>
                                    </p:anim>
                                    <p:anim calcmode="lin" valueType="num">
                                      <p:cBhvr>
                                        <p:cTn id="530" dur="500" fill="hold"/>
                                        <p:tgtEl>
                                          <p:spTgt spid="751"/>
                                        </p:tgtEl>
                                        <p:attrNameLst>
                                          <p:attrName>ppt_h</p:attrName>
                                        </p:attrNameLst>
                                      </p:cBhvr>
                                      <p:tavLst>
                                        <p:tav tm="0">
                                          <p:val>
                                            <p:fltVal val="0"/>
                                          </p:val>
                                        </p:tav>
                                        <p:tav tm="100000">
                                          <p:val>
                                            <p:strVal val="#ppt_h"/>
                                          </p:val>
                                        </p:tav>
                                      </p:tavLst>
                                    </p:anim>
                                    <p:animEffect transition="in" filter="fade">
                                      <p:cBhvr>
                                        <p:cTn id="531" dur="500"/>
                                        <p:tgtEl>
                                          <p:spTgt spid="751"/>
                                        </p:tgtEl>
                                      </p:cBhvr>
                                    </p:animEffect>
                                  </p:childTnLst>
                                </p:cTn>
                              </p:par>
                              <p:par>
                                <p:cTn id="532" presetID="53" presetClass="entr" presetSubtype="16" fill="hold" nodeType="withEffect">
                                  <p:stCondLst>
                                    <p:cond delay="0"/>
                                  </p:stCondLst>
                                  <p:childTnLst>
                                    <p:set>
                                      <p:cBhvr>
                                        <p:cTn id="533" dur="1" fill="hold">
                                          <p:stCondLst>
                                            <p:cond delay="0"/>
                                          </p:stCondLst>
                                        </p:cTn>
                                        <p:tgtEl>
                                          <p:spTgt spid="612"/>
                                        </p:tgtEl>
                                        <p:attrNameLst>
                                          <p:attrName>style.visibility</p:attrName>
                                        </p:attrNameLst>
                                      </p:cBhvr>
                                      <p:to>
                                        <p:strVal val="visible"/>
                                      </p:to>
                                    </p:set>
                                    <p:anim calcmode="lin" valueType="num">
                                      <p:cBhvr>
                                        <p:cTn id="534" dur="500" fill="hold"/>
                                        <p:tgtEl>
                                          <p:spTgt spid="612"/>
                                        </p:tgtEl>
                                        <p:attrNameLst>
                                          <p:attrName>ppt_w</p:attrName>
                                        </p:attrNameLst>
                                      </p:cBhvr>
                                      <p:tavLst>
                                        <p:tav tm="0">
                                          <p:val>
                                            <p:fltVal val="0"/>
                                          </p:val>
                                        </p:tav>
                                        <p:tav tm="100000">
                                          <p:val>
                                            <p:strVal val="#ppt_w"/>
                                          </p:val>
                                        </p:tav>
                                      </p:tavLst>
                                    </p:anim>
                                    <p:anim calcmode="lin" valueType="num">
                                      <p:cBhvr>
                                        <p:cTn id="535" dur="500" fill="hold"/>
                                        <p:tgtEl>
                                          <p:spTgt spid="612"/>
                                        </p:tgtEl>
                                        <p:attrNameLst>
                                          <p:attrName>ppt_h</p:attrName>
                                        </p:attrNameLst>
                                      </p:cBhvr>
                                      <p:tavLst>
                                        <p:tav tm="0">
                                          <p:val>
                                            <p:fltVal val="0"/>
                                          </p:val>
                                        </p:tav>
                                        <p:tav tm="100000">
                                          <p:val>
                                            <p:strVal val="#ppt_h"/>
                                          </p:val>
                                        </p:tav>
                                      </p:tavLst>
                                    </p:anim>
                                    <p:animEffect transition="in" filter="fade">
                                      <p:cBhvr>
                                        <p:cTn id="536" dur="500"/>
                                        <p:tgtEl>
                                          <p:spTgt spid="612"/>
                                        </p:tgtEl>
                                      </p:cBhvr>
                                    </p:animEffect>
                                  </p:childTnLst>
                                </p:cTn>
                              </p:par>
                              <p:par>
                                <p:cTn id="537" presetID="53" presetClass="entr" presetSubtype="16" fill="hold" nodeType="withEffect">
                                  <p:stCondLst>
                                    <p:cond delay="0"/>
                                  </p:stCondLst>
                                  <p:childTnLst>
                                    <p:set>
                                      <p:cBhvr>
                                        <p:cTn id="538" dur="1" fill="hold">
                                          <p:stCondLst>
                                            <p:cond delay="0"/>
                                          </p:stCondLst>
                                        </p:cTn>
                                        <p:tgtEl>
                                          <p:spTgt spid="760"/>
                                        </p:tgtEl>
                                        <p:attrNameLst>
                                          <p:attrName>style.visibility</p:attrName>
                                        </p:attrNameLst>
                                      </p:cBhvr>
                                      <p:to>
                                        <p:strVal val="visible"/>
                                      </p:to>
                                    </p:set>
                                    <p:anim calcmode="lin" valueType="num">
                                      <p:cBhvr>
                                        <p:cTn id="539" dur="500" fill="hold"/>
                                        <p:tgtEl>
                                          <p:spTgt spid="760"/>
                                        </p:tgtEl>
                                        <p:attrNameLst>
                                          <p:attrName>ppt_w</p:attrName>
                                        </p:attrNameLst>
                                      </p:cBhvr>
                                      <p:tavLst>
                                        <p:tav tm="0">
                                          <p:val>
                                            <p:fltVal val="0"/>
                                          </p:val>
                                        </p:tav>
                                        <p:tav tm="100000">
                                          <p:val>
                                            <p:strVal val="#ppt_w"/>
                                          </p:val>
                                        </p:tav>
                                      </p:tavLst>
                                    </p:anim>
                                    <p:anim calcmode="lin" valueType="num">
                                      <p:cBhvr>
                                        <p:cTn id="540" dur="500" fill="hold"/>
                                        <p:tgtEl>
                                          <p:spTgt spid="760"/>
                                        </p:tgtEl>
                                        <p:attrNameLst>
                                          <p:attrName>ppt_h</p:attrName>
                                        </p:attrNameLst>
                                      </p:cBhvr>
                                      <p:tavLst>
                                        <p:tav tm="0">
                                          <p:val>
                                            <p:fltVal val="0"/>
                                          </p:val>
                                        </p:tav>
                                        <p:tav tm="100000">
                                          <p:val>
                                            <p:strVal val="#ppt_h"/>
                                          </p:val>
                                        </p:tav>
                                      </p:tavLst>
                                    </p:anim>
                                    <p:animEffect transition="in" filter="fade">
                                      <p:cBhvr>
                                        <p:cTn id="541" dur="500"/>
                                        <p:tgtEl>
                                          <p:spTgt spid="760"/>
                                        </p:tgtEl>
                                      </p:cBhvr>
                                    </p:animEffect>
                                  </p:childTnLst>
                                </p:cTn>
                              </p:par>
                              <p:par>
                                <p:cTn id="542" presetID="53" presetClass="entr" presetSubtype="16" fill="hold" grpId="0" nodeType="withEffect">
                                  <p:stCondLst>
                                    <p:cond delay="0"/>
                                  </p:stCondLst>
                                  <p:childTnLst>
                                    <p:set>
                                      <p:cBhvr>
                                        <p:cTn id="543" dur="1" fill="hold">
                                          <p:stCondLst>
                                            <p:cond delay="0"/>
                                          </p:stCondLst>
                                        </p:cTn>
                                        <p:tgtEl>
                                          <p:spTgt spid="634"/>
                                        </p:tgtEl>
                                        <p:attrNameLst>
                                          <p:attrName>style.visibility</p:attrName>
                                        </p:attrNameLst>
                                      </p:cBhvr>
                                      <p:to>
                                        <p:strVal val="visible"/>
                                      </p:to>
                                    </p:set>
                                    <p:anim calcmode="lin" valueType="num">
                                      <p:cBhvr>
                                        <p:cTn id="544" dur="500" fill="hold"/>
                                        <p:tgtEl>
                                          <p:spTgt spid="634"/>
                                        </p:tgtEl>
                                        <p:attrNameLst>
                                          <p:attrName>ppt_w</p:attrName>
                                        </p:attrNameLst>
                                      </p:cBhvr>
                                      <p:tavLst>
                                        <p:tav tm="0">
                                          <p:val>
                                            <p:fltVal val="0"/>
                                          </p:val>
                                        </p:tav>
                                        <p:tav tm="100000">
                                          <p:val>
                                            <p:strVal val="#ppt_w"/>
                                          </p:val>
                                        </p:tav>
                                      </p:tavLst>
                                    </p:anim>
                                    <p:anim calcmode="lin" valueType="num">
                                      <p:cBhvr>
                                        <p:cTn id="545" dur="500" fill="hold"/>
                                        <p:tgtEl>
                                          <p:spTgt spid="634"/>
                                        </p:tgtEl>
                                        <p:attrNameLst>
                                          <p:attrName>ppt_h</p:attrName>
                                        </p:attrNameLst>
                                      </p:cBhvr>
                                      <p:tavLst>
                                        <p:tav tm="0">
                                          <p:val>
                                            <p:fltVal val="0"/>
                                          </p:val>
                                        </p:tav>
                                        <p:tav tm="100000">
                                          <p:val>
                                            <p:strVal val="#ppt_h"/>
                                          </p:val>
                                        </p:tav>
                                      </p:tavLst>
                                    </p:anim>
                                    <p:animEffect transition="in" filter="fade">
                                      <p:cBhvr>
                                        <p:cTn id="546" dur="500"/>
                                        <p:tgtEl>
                                          <p:spTgt spid="634"/>
                                        </p:tgtEl>
                                      </p:cBhvr>
                                    </p:animEffect>
                                  </p:childTnLst>
                                </p:cTn>
                              </p:par>
                              <p:par>
                                <p:cTn id="547" presetID="53" presetClass="entr" presetSubtype="16" fill="hold" grpId="0" nodeType="withEffect">
                                  <p:stCondLst>
                                    <p:cond delay="0"/>
                                  </p:stCondLst>
                                  <p:childTnLst>
                                    <p:set>
                                      <p:cBhvr>
                                        <p:cTn id="548" dur="1" fill="hold">
                                          <p:stCondLst>
                                            <p:cond delay="0"/>
                                          </p:stCondLst>
                                        </p:cTn>
                                        <p:tgtEl>
                                          <p:spTgt spid="481"/>
                                        </p:tgtEl>
                                        <p:attrNameLst>
                                          <p:attrName>style.visibility</p:attrName>
                                        </p:attrNameLst>
                                      </p:cBhvr>
                                      <p:to>
                                        <p:strVal val="visible"/>
                                      </p:to>
                                    </p:set>
                                    <p:anim calcmode="lin" valueType="num">
                                      <p:cBhvr>
                                        <p:cTn id="549" dur="500" fill="hold"/>
                                        <p:tgtEl>
                                          <p:spTgt spid="481"/>
                                        </p:tgtEl>
                                        <p:attrNameLst>
                                          <p:attrName>ppt_w</p:attrName>
                                        </p:attrNameLst>
                                      </p:cBhvr>
                                      <p:tavLst>
                                        <p:tav tm="0">
                                          <p:val>
                                            <p:fltVal val="0"/>
                                          </p:val>
                                        </p:tav>
                                        <p:tav tm="100000">
                                          <p:val>
                                            <p:strVal val="#ppt_w"/>
                                          </p:val>
                                        </p:tav>
                                      </p:tavLst>
                                    </p:anim>
                                    <p:anim calcmode="lin" valueType="num">
                                      <p:cBhvr>
                                        <p:cTn id="550" dur="500" fill="hold"/>
                                        <p:tgtEl>
                                          <p:spTgt spid="481"/>
                                        </p:tgtEl>
                                        <p:attrNameLst>
                                          <p:attrName>ppt_h</p:attrName>
                                        </p:attrNameLst>
                                      </p:cBhvr>
                                      <p:tavLst>
                                        <p:tav tm="0">
                                          <p:val>
                                            <p:fltVal val="0"/>
                                          </p:val>
                                        </p:tav>
                                        <p:tav tm="100000">
                                          <p:val>
                                            <p:strVal val="#ppt_h"/>
                                          </p:val>
                                        </p:tav>
                                      </p:tavLst>
                                    </p:anim>
                                    <p:animEffect transition="in" filter="fade">
                                      <p:cBhvr>
                                        <p:cTn id="551" dur="500"/>
                                        <p:tgtEl>
                                          <p:spTgt spid="481"/>
                                        </p:tgtEl>
                                      </p:cBhvr>
                                    </p:animEffect>
                                  </p:childTnLst>
                                </p:cTn>
                              </p:par>
                              <p:par>
                                <p:cTn id="552" presetID="53" presetClass="entr" presetSubtype="16" fill="hold" nodeType="withEffect">
                                  <p:stCondLst>
                                    <p:cond delay="0"/>
                                  </p:stCondLst>
                                  <p:childTnLst>
                                    <p:set>
                                      <p:cBhvr>
                                        <p:cTn id="553" dur="1" fill="hold">
                                          <p:stCondLst>
                                            <p:cond delay="0"/>
                                          </p:stCondLst>
                                        </p:cTn>
                                        <p:tgtEl>
                                          <p:spTgt spid="761"/>
                                        </p:tgtEl>
                                        <p:attrNameLst>
                                          <p:attrName>style.visibility</p:attrName>
                                        </p:attrNameLst>
                                      </p:cBhvr>
                                      <p:to>
                                        <p:strVal val="visible"/>
                                      </p:to>
                                    </p:set>
                                    <p:anim calcmode="lin" valueType="num">
                                      <p:cBhvr>
                                        <p:cTn id="554" dur="500" fill="hold"/>
                                        <p:tgtEl>
                                          <p:spTgt spid="761"/>
                                        </p:tgtEl>
                                        <p:attrNameLst>
                                          <p:attrName>ppt_w</p:attrName>
                                        </p:attrNameLst>
                                      </p:cBhvr>
                                      <p:tavLst>
                                        <p:tav tm="0">
                                          <p:val>
                                            <p:fltVal val="0"/>
                                          </p:val>
                                        </p:tav>
                                        <p:tav tm="100000">
                                          <p:val>
                                            <p:strVal val="#ppt_w"/>
                                          </p:val>
                                        </p:tav>
                                      </p:tavLst>
                                    </p:anim>
                                    <p:anim calcmode="lin" valueType="num">
                                      <p:cBhvr>
                                        <p:cTn id="555" dur="500" fill="hold"/>
                                        <p:tgtEl>
                                          <p:spTgt spid="761"/>
                                        </p:tgtEl>
                                        <p:attrNameLst>
                                          <p:attrName>ppt_h</p:attrName>
                                        </p:attrNameLst>
                                      </p:cBhvr>
                                      <p:tavLst>
                                        <p:tav tm="0">
                                          <p:val>
                                            <p:fltVal val="0"/>
                                          </p:val>
                                        </p:tav>
                                        <p:tav tm="100000">
                                          <p:val>
                                            <p:strVal val="#ppt_h"/>
                                          </p:val>
                                        </p:tav>
                                      </p:tavLst>
                                    </p:anim>
                                    <p:animEffect transition="in" filter="fade">
                                      <p:cBhvr>
                                        <p:cTn id="556" dur="500"/>
                                        <p:tgtEl>
                                          <p:spTgt spid="761"/>
                                        </p:tgtEl>
                                      </p:cBhvr>
                                    </p:animEffect>
                                  </p:childTnLst>
                                </p:cTn>
                              </p:par>
                              <p:par>
                                <p:cTn id="557" presetID="53" presetClass="entr" presetSubtype="16" fill="hold" nodeType="withEffect">
                                  <p:stCondLst>
                                    <p:cond delay="0"/>
                                  </p:stCondLst>
                                  <p:childTnLst>
                                    <p:set>
                                      <p:cBhvr>
                                        <p:cTn id="558" dur="1" fill="hold">
                                          <p:stCondLst>
                                            <p:cond delay="0"/>
                                          </p:stCondLst>
                                        </p:cTn>
                                        <p:tgtEl>
                                          <p:spTgt spid="764"/>
                                        </p:tgtEl>
                                        <p:attrNameLst>
                                          <p:attrName>style.visibility</p:attrName>
                                        </p:attrNameLst>
                                      </p:cBhvr>
                                      <p:to>
                                        <p:strVal val="visible"/>
                                      </p:to>
                                    </p:set>
                                    <p:anim calcmode="lin" valueType="num">
                                      <p:cBhvr>
                                        <p:cTn id="559" dur="500" fill="hold"/>
                                        <p:tgtEl>
                                          <p:spTgt spid="764"/>
                                        </p:tgtEl>
                                        <p:attrNameLst>
                                          <p:attrName>ppt_w</p:attrName>
                                        </p:attrNameLst>
                                      </p:cBhvr>
                                      <p:tavLst>
                                        <p:tav tm="0">
                                          <p:val>
                                            <p:fltVal val="0"/>
                                          </p:val>
                                        </p:tav>
                                        <p:tav tm="100000">
                                          <p:val>
                                            <p:strVal val="#ppt_w"/>
                                          </p:val>
                                        </p:tav>
                                      </p:tavLst>
                                    </p:anim>
                                    <p:anim calcmode="lin" valueType="num">
                                      <p:cBhvr>
                                        <p:cTn id="560" dur="500" fill="hold"/>
                                        <p:tgtEl>
                                          <p:spTgt spid="764"/>
                                        </p:tgtEl>
                                        <p:attrNameLst>
                                          <p:attrName>ppt_h</p:attrName>
                                        </p:attrNameLst>
                                      </p:cBhvr>
                                      <p:tavLst>
                                        <p:tav tm="0">
                                          <p:val>
                                            <p:fltVal val="0"/>
                                          </p:val>
                                        </p:tav>
                                        <p:tav tm="100000">
                                          <p:val>
                                            <p:strVal val="#ppt_h"/>
                                          </p:val>
                                        </p:tav>
                                      </p:tavLst>
                                    </p:anim>
                                    <p:animEffect transition="in" filter="fade">
                                      <p:cBhvr>
                                        <p:cTn id="561" dur="500"/>
                                        <p:tgtEl>
                                          <p:spTgt spid="764"/>
                                        </p:tgtEl>
                                      </p:cBhvr>
                                    </p:animEffect>
                                  </p:childTnLst>
                                </p:cTn>
                              </p:par>
                              <p:par>
                                <p:cTn id="562" presetID="53" presetClass="entr" presetSubtype="16" fill="hold" nodeType="withEffect">
                                  <p:stCondLst>
                                    <p:cond delay="0"/>
                                  </p:stCondLst>
                                  <p:childTnLst>
                                    <p:set>
                                      <p:cBhvr>
                                        <p:cTn id="563" dur="1" fill="hold">
                                          <p:stCondLst>
                                            <p:cond delay="0"/>
                                          </p:stCondLst>
                                        </p:cTn>
                                        <p:tgtEl>
                                          <p:spTgt spid="552"/>
                                        </p:tgtEl>
                                        <p:attrNameLst>
                                          <p:attrName>style.visibility</p:attrName>
                                        </p:attrNameLst>
                                      </p:cBhvr>
                                      <p:to>
                                        <p:strVal val="visible"/>
                                      </p:to>
                                    </p:set>
                                    <p:anim calcmode="lin" valueType="num">
                                      <p:cBhvr>
                                        <p:cTn id="564" dur="500" fill="hold"/>
                                        <p:tgtEl>
                                          <p:spTgt spid="552"/>
                                        </p:tgtEl>
                                        <p:attrNameLst>
                                          <p:attrName>ppt_w</p:attrName>
                                        </p:attrNameLst>
                                      </p:cBhvr>
                                      <p:tavLst>
                                        <p:tav tm="0">
                                          <p:val>
                                            <p:fltVal val="0"/>
                                          </p:val>
                                        </p:tav>
                                        <p:tav tm="100000">
                                          <p:val>
                                            <p:strVal val="#ppt_w"/>
                                          </p:val>
                                        </p:tav>
                                      </p:tavLst>
                                    </p:anim>
                                    <p:anim calcmode="lin" valueType="num">
                                      <p:cBhvr>
                                        <p:cTn id="565" dur="500" fill="hold"/>
                                        <p:tgtEl>
                                          <p:spTgt spid="552"/>
                                        </p:tgtEl>
                                        <p:attrNameLst>
                                          <p:attrName>ppt_h</p:attrName>
                                        </p:attrNameLst>
                                      </p:cBhvr>
                                      <p:tavLst>
                                        <p:tav tm="0">
                                          <p:val>
                                            <p:fltVal val="0"/>
                                          </p:val>
                                        </p:tav>
                                        <p:tav tm="100000">
                                          <p:val>
                                            <p:strVal val="#ppt_h"/>
                                          </p:val>
                                        </p:tav>
                                      </p:tavLst>
                                    </p:anim>
                                    <p:animEffect transition="in" filter="fade">
                                      <p:cBhvr>
                                        <p:cTn id="566" dur="500"/>
                                        <p:tgtEl>
                                          <p:spTgt spid="552"/>
                                        </p:tgtEl>
                                      </p:cBhvr>
                                    </p:animEffect>
                                  </p:childTnLst>
                                </p:cTn>
                              </p:par>
                              <p:par>
                                <p:cTn id="567" presetID="53" presetClass="entr" presetSubtype="16" fill="hold" grpId="0" nodeType="withEffect">
                                  <p:stCondLst>
                                    <p:cond delay="0"/>
                                  </p:stCondLst>
                                  <p:childTnLst>
                                    <p:set>
                                      <p:cBhvr>
                                        <p:cTn id="568" dur="1" fill="hold">
                                          <p:stCondLst>
                                            <p:cond delay="0"/>
                                          </p:stCondLst>
                                        </p:cTn>
                                        <p:tgtEl>
                                          <p:spTgt spid="752"/>
                                        </p:tgtEl>
                                        <p:attrNameLst>
                                          <p:attrName>style.visibility</p:attrName>
                                        </p:attrNameLst>
                                      </p:cBhvr>
                                      <p:to>
                                        <p:strVal val="visible"/>
                                      </p:to>
                                    </p:set>
                                    <p:anim calcmode="lin" valueType="num">
                                      <p:cBhvr>
                                        <p:cTn id="569" dur="500" fill="hold"/>
                                        <p:tgtEl>
                                          <p:spTgt spid="752"/>
                                        </p:tgtEl>
                                        <p:attrNameLst>
                                          <p:attrName>ppt_w</p:attrName>
                                        </p:attrNameLst>
                                      </p:cBhvr>
                                      <p:tavLst>
                                        <p:tav tm="0">
                                          <p:val>
                                            <p:fltVal val="0"/>
                                          </p:val>
                                        </p:tav>
                                        <p:tav tm="100000">
                                          <p:val>
                                            <p:strVal val="#ppt_w"/>
                                          </p:val>
                                        </p:tav>
                                      </p:tavLst>
                                    </p:anim>
                                    <p:anim calcmode="lin" valueType="num">
                                      <p:cBhvr>
                                        <p:cTn id="570" dur="500" fill="hold"/>
                                        <p:tgtEl>
                                          <p:spTgt spid="752"/>
                                        </p:tgtEl>
                                        <p:attrNameLst>
                                          <p:attrName>ppt_h</p:attrName>
                                        </p:attrNameLst>
                                      </p:cBhvr>
                                      <p:tavLst>
                                        <p:tav tm="0">
                                          <p:val>
                                            <p:fltVal val="0"/>
                                          </p:val>
                                        </p:tav>
                                        <p:tav tm="100000">
                                          <p:val>
                                            <p:strVal val="#ppt_h"/>
                                          </p:val>
                                        </p:tav>
                                      </p:tavLst>
                                    </p:anim>
                                    <p:animEffect transition="in" filter="fade">
                                      <p:cBhvr>
                                        <p:cTn id="571" dur="500"/>
                                        <p:tgtEl>
                                          <p:spTgt spid="752"/>
                                        </p:tgtEl>
                                      </p:cBhvr>
                                    </p:animEffect>
                                  </p:childTnLst>
                                </p:cTn>
                              </p:par>
                              <p:par>
                                <p:cTn id="572" presetID="53" presetClass="entr" presetSubtype="16" fill="hold" nodeType="withEffect">
                                  <p:stCondLst>
                                    <p:cond delay="0"/>
                                  </p:stCondLst>
                                  <p:childTnLst>
                                    <p:set>
                                      <p:cBhvr>
                                        <p:cTn id="573" dur="1" fill="hold">
                                          <p:stCondLst>
                                            <p:cond delay="0"/>
                                          </p:stCondLst>
                                        </p:cTn>
                                        <p:tgtEl>
                                          <p:spTgt spid="762"/>
                                        </p:tgtEl>
                                        <p:attrNameLst>
                                          <p:attrName>style.visibility</p:attrName>
                                        </p:attrNameLst>
                                      </p:cBhvr>
                                      <p:to>
                                        <p:strVal val="visible"/>
                                      </p:to>
                                    </p:set>
                                    <p:anim calcmode="lin" valueType="num">
                                      <p:cBhvr>
                                        <p:cTn id="574" dur="500" fill="hold"/>
                                        <p:tgtEl>
                                          <p:spTgt spid="762"/>
                                        </p:tgtEl>
                                        <p:attrNameLst>
                                          <p:attrName>ppt_w</p:attrName>
                                        </p:attrNameLst>
                                      </p:cBhvr>
                                      <p:tavLst>
                                        <p:tav tm="0">
                                          <p:val>
                                            <p:fltVal val="0"/>
                                          </p:val>
                                        </p:tav>
                                        <p:tav tm="100000">
                                          <p:val>
                                            <p:strVal val="#ppt_w"/>
                                          </p:val>
                                        </p:tav>
                                      </p:tavLst>
                                    </p:anim>
                                    <p:anim calcmode="lin" valueType="num">
                                      <p:cBhvr>
                                        <p:cTn id="575" dur="500" fill="hold"/>
                                        <p:tgtEl>
                                          <p:spTgt spid="762"/>
                                        </p:tgtEl>
                                        <p:attrNameLst>
                                          <p:attrName>ppt_h</p:attrName>
                                        </p:attrNameLst>
                                      </p:cBhvr>
                                      <p:tavLst>
                                        <p:tav tm="0">
                                          <p:val>
                                            <p:fltVal val="0"/>
                                          </p:val>
                                        </p:tav>
                                        <p:tav tm="100000">
                                          <p:val>
                                            <p:strVal val="#ppt_h"/>
                                          </p:val>
                                        </p:tav>
                                      </p:tavLst>
                                    </p:anim>
                                    <p:animEffect transition="in" filter="fade">
                                      <p:cBhvr>
                                        <p:cTn id="576" dur="500"/>
                                        <p:tgtEl>
                                          <p:spTgt spid="762"/>
                                        </p:tgtEl>
                                      </p:cBhvr>
                                    </p:animEffect>
                                  </p:childTnLst>
                                </p:cTn>
                              </p:par>
                            </p:childTnLst>
                          </p:cTn>
                        </p:par>
                      </p:childTnLst>
                    </p:cTn>
                  </p:par>
                  <p:par>
                    <p:cTn id="577" fill="hold">
                      <p:stCondLst>
                        <p:cond delay="indefinite"/>
                      </p:stCondLst>
                      <p:childTnLst>
                        <p:par>
                          <p:cTn id="578" fill="hold">
                            <p:stCondLst>
                              <p:cond delay="0"/>
                            </p:stCondLst>
                            <p:childTnLst>
                              <p:par>
                                <p:cTn id="579" presetID="53" presetClass="entr" presetSubtype="16" fill="hold" grpId="0" nodeType="clickEffect">
                                  <p:stCondLst>
                                    <p:cond delay="0"/>
                                  </p:stCondLst>
                                  <p:childTnLst>
                                    <p:set>
                                      <p:cBhvr>
                                        <p:cTn id="580" dur="1" fill="hold">
                                          <p:stCondLst>
                                            <p:cond delay="0"/>
                                          </p:stCondLst>
                                        </p:cTn>
                                        <p:tgtEl>
                                          <p:spTgt spid="682"/>
                                        </p:tgtEl>
                                        <p:attrNameLst>
                                          <p:attrName>style.visibility</p:attrName>
                                        </p:attrNameLst>
                                      </p:cBhvr>
                                      <p:to>
                                        <p:strVal val="visible"/>
                                      </p:to>
                                    </p:set>
                                    <p:anim calcmode="lin" valueType="num">
                                      <p:cBhvr>
                                        <p:cTn id="581" dur="500" fill="hold"/>
                                        <p:tgtEl>
                                          <p:spTgt spid="682"/>
                                        </p:tgtEl>
                                        <p:attrNameLst>
                                          <p:attrName>ppt_w</p:attrName>
                                        </p:attrNameLst>
                                      </p:cBhvr>
                                      <p:tavLst>
                                        <p:tav tm="0">
                                          <p:val>
                                            <p:fltVal val="0"/>
                                          </p:val>
                                        </p:tav>
                                        <p:tav tm="100000">
                                          <p:val>
                                            <p:strVal val="#ppt_w"/>
                                          </p:val>
                                        </p:tav>
                                      </p:tavLst>
                                    </p:anim>
                                    <p:anim calcmode="lin" valueType="num">
                                      <p:cBhvr>
                                        <p:cTn id="582" dur="500" fill="hold"/>
                                        <p:tgtEl>
                                          <p:spTgt spid="682"/>
                                        </p:tgtEl>
                                        <p:attrNameLst>
                                          <p:attrName>ppt_h</p:attrName>
                                        </p:attrNameLst>
                                      </p:cBhvr>
                                      <p:tavLst>
                                        <p:tav tm="0">
                                          <p:val>
                                            <p:fltVal val="0"/>
                                          </p:val>
                                        </p:tav>
                                        <p:tav tm="100000">
                                          <p:val>
                                            <p:strVal val="#ppt_h"/>
                                          </p:val>
                                        </p:tav>
                                      </p:tavLst>
                                    </p:anim>
                                    <p:animEffect transition="in" filter="fade">
                                      <p:cBhvr>
                                        <p:cTn id="583" dur="500"/>
                                        <p:tgtEl>
                                          <p:spTgt spid="682"/>
                                        </p:tgtEl>
                                      </p:cBhvr>
                                    </p:animEffect>
                                  </p:childTnLst>
                                </p:cTn>
                              </p:par>
                            </p:childTnLst>
                          </p:cTn>
                        </p:par>
                        <p:par>
                          <p:cTn id="584" fill="hold">
                            <p:stCondLst>
                              <p:cond delay="500"/>
                            </p:stCondLst>
                            <p:childTnLst>
                              <p:par>
                                <p:cTn id="585" presetID="53" presetClass="entr" presetSubtype="16" fill="hold" grpId="0" nodeType="afterEffect">
                                  <p:stCondLst>
                                    <p:cond delay="0"/>
                                  </p:stCondLst>
                                  <p:childTnLst>
                                    <p:set>
                                      <p:cBhvr>
                                        <p:cTn id="586" dur="1" fill="hold">
                                          <p:stCondLst>
                                            <p:cond delay="0"/>
                                          </p:stCondLst>
                                        </p:cTn>
                                        <p:tgtEl>
                                          <p:spTgt spid="681"/>
                                        </p:tgtEl>
                                        <p:attrNameLst>
                                          <p:attrName>style.visibility</p:attrName>
                                        </p:attrNameLst>
                                      </p:cBhvr>
                                      <p:to>
                                        <p:strVal val="visible"/>
                                      </p:to>
                                    </p:set>
                                    <p:anim calcmode="lin" valueType="num">
                                      <p:cBhvr>
                                        <p:cTn id="587" dur="500" fill="hold"/>
                                        <p:tgtEl>
                                          <p:spTgt spid="681"/>
                                        </p:tgtEl>
                                        <p:attrNameLst>
                                          <p:attrName>ppt_w</p:attrName>
                                        </p:attrNameLst>
                                      </p:cBhvr>
                                      <p:tavLst>
                                        <p:tav tm="0">
                                          <p:val>
                                            <p:fltVal val="0"/>
                                          </p:val>
                                        </p:tav>
                                        <p:tav tm="100000">
                                          <p:val>
                                            <p:strVal val="#ppt_w"/>
                                          </p:val>
                                        </p:tav>
                                      </p:tavLst>
                                    </p:anim>
                                    <p:anim calcmode="lin" valueType="num">
                                      <p:cBhvr>
                                        <p:cTn id="588" dur="500" fill="hold"/>
                                        <p:tgtEl>
                                          <p:spTgt spid="681"/>
                                        </p:tgtEl>
                                        <p:attrNameLst>
                                          <p:attrName>ppt_h</p:attrName>
                                        </p:attrNameLst>
                                      </p:cBhvr>
                                      <p:tavLst>
                                        <p:tav tm="0">
                                          <p:val>
                                            <p:fltVal val="0"/>
                                          </p:val>
                                        </p:tav>
                                        <p:tav tm="100000">
                                          <p:val>
                                            <p:strVal val="#ppt_h"/>
                                          </p:val>
                                        </p:tav>
                                      </p:tavLst>
                                    </p:anim>
                                    <p:animEffect transition="in" filter="fade">
                                      <p:cBhvr>
                                        <p:cTn id="589" dur="500"/>
                                        <p:tgtEl>
                                          <p:spTgt spid="681"/>
                                        </p:tgtEl>
                                      </p:cBhvr>
                                    </p:animEffect>
                                  </p:childTnLst>
                                </p:cTn>
                              </p:par>
                            </p:childTnLst>
                          </p:cTn>
                        </p:par>
                      </p:childTnLst>
                    </p:cTn>
                  </p:par>
                  <p:par>
                    <p:cTn id="590" fill="hold">
                      <p:stCondLst>
                        <p:cond delay="indefinite"/>
                      </p:stCondLst>
                      <p:childTnLst>
                        <p:par>
                          <p:cTn id="591" fill="hold">
                            <p:stCondLst>
                              <p:cond delay="0"/>
                            </p:stCondLst>
                            <p:childTnLst>
                              <p:par>
                                <p:cTn id="592" presetID="53" presetClass="entr" presetSubtype="16" fill="hold" grpId="0" nodeType="clickEffect">
                                  <p:stCondLst>
                                    <p:cond delay="0"/>
                                  </p:stCondLst>
                                  <p:childTnLst>
                                    <p:set>
                                      <p:cBhvr>
                                        <p:cTn id="593" dur="1" fill="hold">
                                          <p:stCondLst>
                                            <p:cond delay="0"/>
                                          </p:stCondLst>
                                        </p:cTn>
                                        <p:tgtEl>
                                          <p:spTgt spid="392"/>
                                        </p:tgtEl>
                                        <p:attrNameLst>
                                          <p:attrName>style.visibility</p:attrName>
                                        </p:attrNameLst>
                                      </p:cBhvr>
                                      <p:to>
                                        <p:strVal val="visible"/>
                                      </p:to>
                                    </p:set>
                                    <p:anim calcmode="lin" valueType="num">
                                      <p:cBhvr>
                                        <p:cTn id="594" dur="500" fill="hold"/>
                                        <p:tgtEl>
                                          <p:spTgt spid="392"/>
                                        </p:tgtEl>
                                        <p:attrNameLst>
                                          <p:attrName>ppt_w</p:attrName>
                                        </p:attrNameLst>
                                      </p:cBhvr>
                                      <p:tavLst>
                                        <p:tav tm="0">
                                          <p:val>
                                            <p:fltVal val="0"/>
                                          </p:val>
                                        </p:tav>
                                        <p:tav tm="100000">
                                          <p:val>
                                            <p:strVal val="#ppt_w"/>
                                          </p:val>
                                        </p:tav>
                                      </p:tavLst>
                                    </p:anim>
                                    <p:anim calcmode="lin" valueType="num">
                                      <p:cBhvr>
                                        <p:cTn id="595" dur="500" fill="hold"/>
                                        <p:tgtEl>
                                          <p:spTgt spid="392"/>
                                        </p:tgtEl>
                                        <p:attrNameLst>
                                          <p:attrName>ppt_h</p:attrName>
                                        </p:attrNameLst>
                                      </p:cBhvr>
                                      <p:tavLst>
                                        <p:tav tm="0">
                                          <p:val>
                                            <p:fltVal val="0"/>
                                          </p:val>
                                        </p:tav>
                                        <p:tav tm="100000">
                                          <p:val>
                                            <p:strVal val="#ppt_h"/>
                                          </p:val>
                                        </p:tav>
                                      </p:tavLst>
                                    </p:anim>
                                    <p:animEffect transition="in" filter="fade">
                                      <p:cBhvr>
                                        <p:cTn id="596" dur="500"/>
                                        <p:tgtEl>
                                          <p:spTgt spid="392"/>
                                        </p:tgtEl>
                                      </p:cBhvr>
                                    </p:animEffect>
                                  </p:childTnLst>
                                </p:cTn>
                              </p:par>
                            </p:childTnLst>
                          </p:cTn>
                        </p:par>
                        <p:par>
                          <p:cTn id="597" fill="hold">
                            <p:stCondLst>
                              <p:cond delay="500"/>
                            </p:stCondLst>
                            <p:childTnLst>
                              <p:par>
                                <p:cTn id="598" presetID="53" presetClass="entr" presetSubtype="16" fill="hold" grpId="0" nodeType="afterEffect">
                                  <p:stCondLst>
                                    <p:cond delay="0"/>
                                  </p:stCondLst>
                                  <p:childTnLst>
                                    <p:set>
                                      <p:cBhvr>
                                        <p:cTn id="599" dur="1" fill="hold">
                                          <p:stCondLst>
                                            <p:cond delay="0"/>
                                          </p:stCondLst>
                                        </p:cTn>
                                        <p:tgtEl>
                                          <p:spTgt spid="390"/>
                                        </p:tgtEl>
                                        <p:attrNameLst>
                                          <p:attrName>style.visibility</p:attrName>
                                        </p:attrNameLst>
                                      </p:cBhvr>
                                      <p:to>
                                        <p:strVal val="visible"/>
                                      </p:to>
                                    </p:set>
                                    <p:anim calcmode="lin" valueType="num">
                                      <p:cBhvr>
                                        <p:cTn id="600" dur="500" fill="hold"/>
                                        <p:tgtEl>
                                          <p:spTgt spid="390"/>
                                        </p:tgtEl>
                                        <p:attrNameLst>
                                          <p:attrName>ppt_w</p:attrName>
                                        </p:attrNameLst>
                                      </p:cBhvr>
                                      <p:tavLst>
                                        <p:tav tm="0">
                                          <p:val>
                                            <p:fltVal val="0"/>
                                          </p:val>
                                        </p:tav>
                                        <p:tav tm="100000">
                                          <p:val>
                                            <p:strVal val="#ppt_w"/>
                                          </p:val>
                                        </p:tav>
                                      </p:tavLst>
                                    </p:anim>
                                    <p:anim calcmode="lin" valueType="num">
                                      <p:cBhvr>
                                        <p:cTn id="601" dur="500" fill="hold"/>
                                        <p:tgtEl>
                                          <p:spTgt spid="390"/>
                                        </p:tgtEl>
                                        <p:attrNameLst>
                                          <p:attrName>ppt_h</p:attrName>
                                        </p:attrNameLst>
                                      </p:cBhvr>
                                      <p:tavLst>
                                        <p:tav tm="0">
                                          <p:val>
                                            <p:fltVal val="0"/>
                                          </p:val>
                                        </p:tav>
                                        <p:tav tm="100000">
                                          <p:val>
                                            <p:strVal val="#ppt_h"/>
                                          </p:val>
                                        </p:tav>
                                      </p:tavLst>
                                    </p:anim>
                                    <p:animEffect transition="in" filter="fade">
                                      <p:cBhvr>
                                        <p:cTn id="602" dur="500"/>
                                        <p:tgtEl>
                                          <p:spTgt spid="390"/>
                                        </p:tgtEl>
                                      </p:cBhvr>
                                    </p:animEffect>
                                  </p:childTnLst>
                                </p:cTn>
                              </p:par>
                            </p:childTnLst>
                          </p:cTn>
                        </p:par>
                        <p:par>
                          <p:cTn id="603" fill="hold">
                            <p:stCondLst>
                              <p:cond delay="1000"/>
                            </p:stCondLst>
                            <p:childTnLst>
                              <p:par>
                                <p:cTn id="604" presetID="53" presetClass="entr" presetSubtype="16" fill="hold" nodeType="afterEffect">
                                  <p:stCondLst>
                                    <p:cond delay="0"/>
                                  </p:stCondLst>
                                  <p:childTnLst>
                                    <p:set>
                                      <p:cBhvr>
                                        <p:cTn id="605" dur="1" fill="hold">
                                          <p:stCondLst>
                                            <p:cond delay="0"/>
                                          </p:stCondLst>
                                        </p:cTn>
                                        <p:tgtEl>
                                          <p:spTgt spid="28"/>
                                        </p:tgtEl>
                                        <p:attrNameLst>
                                          <p:attrName>style.visibility</p:attrName>
                                        </p:attrNameLst>
                                      </p:cBhvr>
                                      <p:to>
                                        <p:strVal val="visible"/>
                                      </p:to>
                                    </p:set>
                                    <p:anim calcmode="lin" valueType="num">
                                      <p:cBhvr>
                                        <p:cTn id="606" dur="500" fill="hold"/>
                                        <p:tgtEl>
                                          <p:spTgt spid="28"/>
                                        </p:tgtEl>
                                        <p:attrNameLst>
                                          <p:attrName>ppt_w</p:attrName>
                                        </p:attrNameLst>
                                      </p:cBhvr>
                                      <p:tavLst>
                                        <p:tav tm="0">
                                          <p:val>
                                            <p:fltVal val="0"/>
                                          </p:val>
                                        </p:tav>
                                        <p:tav tm="100000">
                                          <p:val>
                                            <p:strVal val="#ppt_w"/>
                                          </p:val>
                                        </p:tav>
                                      </p:tavLst>
                                    </p:anim>
                                    <p:anim calcmode="lin" valueType="num">
                                      <p:cBhvr>
                                        <p:cTn id="607" dur="500" fill="hold"/>
                                        <p:tgtEl>
                                          <p:spTgt spid="28"/>
                                        </p:tgtEl>
                                        <p:attrNameLst>
                                          <p:attrName>ppt_h</p:attrName>
                                        </p:attrNameLst>
                                      </p:cBhvr>
                                      <p:tavLst>
                                        <p:tav tm="0">
                                          <p:val>
                                            <p:fltVal val="0"/>
                                          </p:val>
                                        </p:tav>
                                        <p:tav tm="100000">
                                          <p:val>
                                            <p:strVal val="#ppt_h"/>
                                          </p:val>
                                        </p:tav>
                                      </p:tavLst>
                                    </p:anim>
                                    <p:animEffect transition="in" filter="fade">
                                      <p:cBhvr>
                                        <p:cTn id="608" dur="500"/>
                                        <p:tgtEl>
                                          <p:spTgt spid="28"/>
                                        </p:tgtEl>
                                      </p:cBhvr>
                                    </p:animEffect>
                                  </p:childTnLst>
                                </p:cTn>
                              </p:par>
                            </p:childTnLst>
                          </p:cTn>
                        </p:par>
                      </p:childTnLst>
                    </p:cTn>
                  </p:par>
                  <p:par>
                    <p:cTn id="609" fill="hold">
                      <p:stCondLst>
                        <p:cond delay="indefinite"/>
                      </p:stCondLst>
                      <p:childTnLst>
                        <p:par>
                          <p:cTn id="610" fill="hold">
                            <p:stCondLst>
                              <p:cond delay="0"/>
                            </p:stCondLst>
                            <p:childTnLst>
                              <p:par>
                                <p:cTn id="611" presetID="53" presetClass="entr" presetSubtype="16" fill="hold" nodeType="clickEffect">
                                  <p:stCondLst>
                                    <p:cond delay="0"/>
                                  </p:stCondLst>
                                  <p:childTnLst>
                                    <p:set>
                                      <p:cBhvr>
                                        <p:cTn id="612" dur="1" fill="hold">
                                          <p:stCondLst>
                                            <p:cond delay="0"/>
                                          </p:stCondLst>
                                        </p:cTn>
                                        <p:tgtEl>
                                          <p:spTgt spid="475"/>
                                        </p:tgtEl>
                                        <p:attrNameLst>
                                          <p:attrName>style.visibility</p:attrName>
                                        </p:attrNameLst>
                                      </p:cBhvr>
                                      <p:to>
                                        <p:strVal val="visible"/>
                                      </p:to>
                                    </p:set>
                                    <p:anim calcmode="lin" valueType="num">
                                      <p:cBhvr>
                                        <p:cTn id="613" dur="500" fill="hold"/>
                                        <p:tgtEl>
                                          <p:spTgt spid="475"/>
                                        </p:tgtEl>
                                        <p:attrNameLst>
                                          <p:attrName>ppt_w</p:attrName>
                                        </p:attrNameLst>
                                      </p:cBhvr>
                                      <p:tavLst>
                                        <p:tav tm="0">
                                          <p:val>
                                            <p:fltVal val="0"/>
                                          </p:val>
                                        </p:tav>
                                        <p:tav tm="100000">
                                          <p:val>
                                            <p:strVal val="#ppt_w"/>
                                          </p:val>
                                        </p:tav>
                                      </p:tavLst>
                                    </p:anim>
                                    <p:anim calcmode="lin" valueType="num">
                                      <p:cBhvr>
                                        <p:cTn id="614" dur="500" fill="hold"/>
                                        <p:tgtEl>
                                          <p:spTgt spid="475"/>
                                        </p:tgtEl>
                                        <p:attrNameLst>
                                          <p:attrName>ppt_h</p:attrName>
                                        </p:attrNameLst>
                                      </p:cBhvr>
                                      <p:tavLst>
                                        <p:tav tm="0">
                                          <p:val>
                                            <p:fltVal val="0"/>
                                          </p:val>
                                        </p:tav>
                                        <p:tav tm="100000">
                                          <p:val>
                                            <p:strVal val="#ppt_h"/>
                                          </p:val>
                                        </p:tav>
                                      </p:tavLst>
                                    </p:anim>
                                    <p:animEffect transition="in" filter="fade">
                                      <p:cBhvr>
                                        <p:cTn id="615" dur="500"/>
                                        <p:tgtEl>
                                          <p:spTgt spid="475"/>
                                        </p:tgtEl>
                                      </p:cBhvr>
                                    </p:animEffect>
                                  </p:childTnLst>
                                </p:cTn>
                              </p:par>
                              <p:par>
                                <p:cTn id="616" presetID="22" presetClass="entr" presetSubtype="1" fill="hold" nodeType="withEffect">
                                  <p:stCondLst>
                                    <p:cond delay="0"/>
                                  </p:stCondLst>
                                  <p:childTnLst>
                                    <p:set>
                                      <p:cBhvr>
                                        <p:cTn id="617" dur="1" fill="hold">
                                          <p:stCondLst>
                                            <p:cond delay="0"/>
                                          </p:stCondLst>
                                        </p:cTn>
                                        <p:tgtEl>
                                          <p:spTgt spid="716"/>
                                        </p:tgtEl>
                                        <p:attrNameLst>
                                          <p:attrName>style.visibility</p:attrName>
                                        </p:attrNameLst>
                                      </p:cBhvr>
                                      <p:to>
                                        <p:strVal val="visible"/>
                                      </p:to>
                                    </p:set>
                                    <p:animEffect transition="in" filter="wipe(up)">
                                      <p:cBhvr>
                                        <p:cTn id="618" dur="500"/>
                                        <p:tgtEl>
                                          <p:spTgt spid="716"/>
                                        </p:tgtEl>
                                      </p:cBhvr>
                                    </p:animEffect>
                                  </p:childTnLst>
                                </p:cTn>
                              </p:par>
                            </p:childTnLst>
                          </p:cTn>
                        </p:par>
                      </p:childTnLst>
                    </p:cTn>
                  </p:par>
                  <p:par>
                    <p:cTn id="619" fill="hold">
                      <p:stCondLst>
                        <p:cond delay="indefinite"/>
                      </p:stCondLst>
                      <p:childTnLst>
                        <p:par>
                          <p:cTn id="620" fill="hold">
                            <p:stCondLst>
                              <p:cond delay="0"/>
                            </p:stCondLst>
                            <p:childTnLst>
                              <p:par>
                                <p:cTn id="621" presetID="53" presetClass="entr" presetSubtype="16" fill="hold" grpId="0" nodeType="clickEffect">
                                  <p:stCondLst>
                                    <p:cond delay="0"/>
                                  </p:stCondLst>
                                  <p:childTnLst>
                                    <p:set>
                                      <p:cBhvr>
                                        <p:cTn id="622" dur="1" fill="hold">
                                          <p:stCondLst>
                                            <p:cond delay="0"/>
                                          </p:stCondLst>
                                        </p:cTn>
                                        <p:tgtEl>
                                          <p:spTgt spid="575"/>
                                        </p:tgtEl>
                                        <p:attrNameLst>
                                          <p:attrName>style.visibility</p:attrName>
                                        </p:attrNameLst>
                                      </p:cBhvr>
                                      <p:to>
                                        <p:strVal val="visible"/>
                                      </p:to>
                                    </p:set>
                                    <p:anim calcmode="lin" valueType="num">
                                      <p:cBhvr>
                                        <p:cTn id="623" dur="500" fill="hold"/>
                                        <p:tgtEl>
                                          <p:spTgt spid="575"/>
                                        </p:tgtEl>
                                        <p:attrNameLst>
                                          <p:attrName>ppt_w</p:attrName>
                                        </p:attrNameLst>
                                      </p:cBhvr>
                                      <p:tavLst>
                                        <p:tav tm="0">
                                          <p:val>
                                            <p:fltVal val="0"/>
                                          </p:val>
                                        </p:tav>
                                        <p:tav tm="100000">
                                          <p:val>
                                            <p:strVal val="#ppt_w"/>
                                          </p:val>
                                        </p:tav>
                                      </p:tavLst>
                                    </p:anim>
                                    <p:anim calcmode="lin" valueType="num">
                                      <p:cBhvr>
                                        <p:cTn id="624" dur="500" fill="hold"/>
                                        <p:tgtEl>
                                          <p:spTgt spid="575"/>
                                        </p:tgtEl>
                                        <p:attrNameLst>
                                          <p:attrName>ppt_h</p:attrName>
                                        </p:attrNameLst>
                                      </p:cBhvr>
                                      <p:tavLst>
                                        <p:tav tm="0">
                                          <p:val>
                                            <p:fltVal val="0"/>
                                          </p:val>
                                        </p:tav>
                                        <p:tav tm="100000">
                                          <p:val>
                                            <p:strVal val="#ppt_h"/>
                                          </p:val>
                                        </p:tav>
                                      </p:tavLst>
                                    </p:anim>
                                    <p:animEffect transition="in" filter="fade">
                                      <p:cBhvr>
                                        <p:cTn id="625" dur="500"/>
                                        <p:tgtEl>
                                          <p:spTgt spid="575"/>
                                        </p:tgtEl>
                                      </p:cBhvr>
                                    </p:animEffect>
                                  </p:childTnLst>
                                </p:cTn>
                              </p:par>
                              <p:par>
                                <p:cTn id="626" presetID="53" presetClass="entr" presetSubtype="16" fill="hold" nodeType="withEffect">
                                  <p:stCondLst>
                                    <p:cond delay="0"/>
                                  </p:stCondLst>
                                  <p:childTnLst>
                                    <p:set>
                                      <p:cBhvr>
                                        <p:cTn id="627" dur="1" fill="hold">
                                          <p:stCondLst>
                                            <p:cond delay="0"/>
                                          </p:stCondLst>
                                        </p:cTn>
                                        <p:tgtEl>
                                          <p:spTgt spid="35"/>
                                        </p:tgtEl>
                                        <p:attrNameLst>
                                          <p:attrName>style.visibility</p:attrName>
                                        </p:attrNameLst>
                                      </p:cBhvr>
                                      <p:to>
                                        <p:strVal val="visible"/>
                                      </p:to>
                                    </p:set>
                                    <p:anim calcmode="lin" valueType="num">
                                      <p:cBhvr>
                                        <p:cTn id="628" dur="500" fill="hold"/>
                                        <p:tgtEl>
                                          <p:spTgt spid="35"/>
                                        </p:tgtEl>
                                        <p:attrNameLst>
                                          <p:attrName>ppt_w</p:attrName>
                                        </p:attrNameLst>
                                      </p:cBhvr>
                                      <p:tavLst>
                                        <p:tav tm="0">
                                          <p:val>
                                            <p:fltVal val="0"/>
                                          </p:val>
                                        </p:tav>
                                        <p:tav tm="100000">
                                          <p:val>
                                            <p:strVal val="#ppt_w"/>
                                          </p:val>
                                        </p:tav>
                                      </p:tavLst>
                                    </p:anim>
                                    <p:anim calcmode="lin" valueType="num">
                                      <p:cBhvr>
                                        <p:cTn id="629" dur="500" fill="hold"/>
                                        <p:tgtEl>
                                          <p:spTgt spid="35"/>
                                        </p:tgtEl>
                                        <p:attrNameLst>
                                          <p:attrName>ppt_h</p:attrName>
                                        </p:attrNameLst>
                                      </p:cBhvr>
                                      <p:tavLst>
                                        <p:tav tm="0">
                                          <p:val>
                                            <p:fltVal val="0"/>
                                          </p:val>
                                        </p:tav>
                                        <p:tav tm="100000">
                                          <p:val>
                                            <p:strVal val="#ppt_h"/>
                                          </p:val>
                                        </p:tav>
                                      </p:tavLst>
                                    </p:anim>
                                    <p:animEffect transition="in" filter="fade">
                                      <p:cBhvr>
                                        <p:cTn id="630" dur="500"/>
                                        <p:tgtEl>
                                          <p:spTgt spid="35"/>
                                        </p:tgtEl>
                                      </p:cBhvr>
                                    </p:animEffect>
                                  </p:childTnLst>
                                </p:cTn>
                              </p:par>
                              <p:par>
                                <p:cTn id="631" presetID="53" presetClass="entr" presetSubtype="16" fill="hold" nodeType="withEffect">
                                  <p:stCondLst>
                                    <p:cond delay="0"/>
                                  </p:stCondLst>
                                  <p:childTnLst>
                                    <p:set>
                                      <p:cBhvr>
                                        <p:cTn id="632" dur="1" fill="hold">
                                          <p:stCondLst>
                                            <p:cond delay="0"/>
                                          </p:stCondLst>
                                        </p:cTn>
                                        <p:tgtEl>
                                          <p:spTgt spid="26"/>
                                        </p:tgtEl>
                                        <p:attrNameLst>
                                          <p:attrName>style.visibility</p:attrName>
                                        </p:attrNameLst>
                                      </p:cBhvr>
                                      <p:to>
                                        <p:strVal val="visible"/>
                                      </p:to>
                                    </p:set>
                                    <p:anim calcmode="lin" valueType="num">
                                      <p:cBhvr>
                                        <p:cTn id="633" dur="500" fill="hold"/>
                                        <p:tgtEl>
                                          <p:spTgt spid="26"/>
                                        </p:tgtEl>
                                        <p:attrNameLst>
                                          <p:attrName>ppt_w</p:attrName>
                                        </p:attrNameLst>
                                      </p:cBhvr>
                                      <p:tavLst>
                                        <p:tav tm="0">
                                          <p:val>
                                            <p:fltVal val="0"/>
                                          </p:val>
                                        </p:tav>
                                        <p:tav tm="100000">
                                          <p:val>
                                            <p:strVal val="#ppt_w"/>
                                          </p:val>
                                        </p:tav>
                                      </p:tavLst>
                                    </p:anim>
                                    <p:anim calcmode="lin" valueType="num">
                                      <p:cBhvr>
                                        <p:cTn id="634" dur="500" fill="hold"/>
                                        <p:tgtEl>
                                          <p:spTgt spid="26"/>
                                        </p:tgtEl>
                                        <p:attrNameLst>
                                          <p:attrName>ppt_h</p:attrName>
                                        </p:attrNameLst>
                                      </p:cBhvr>
                                      <p:tavLst>
                                        <p:tav tm="0">
                                          <p:val>
                                            <p:fltVal val="0"/>
                                          </p:val>
                                        </p:tav>
                                        <p:tav tm="100000">
                                          <p:val>
                                            <p:strVal val="#ppt_h"/>
                                          </p:val>
                                        </p:tav>
                                      </p:tavLst>
                                    </p:anim>
                                    <p:animEffect transition="in" filter="fade">
                                      <p:cBhvr>
                                        <p:cTn id="635" dur="500"/>
                                        <p:tgtEl>
                                          <p:spTgt spid="26"/>
                                        </p:tgtEl>
                                      </p:cBhvr>
                                    </p:animEffect>
                                  </p:childTnLst>
                                </p:cTn>
                              </p:par>
                            </p:childTnLst>
                          </p:cTn>
                        </p:par>
                        <p:par>
                          <p:cTn id="636" fill="hold">
                            <p:stCondLst>
                              <p:cond delay="500"/>
                            </p:stCondLst>
                            <p:childTnLst>
                              <p:par>
                                <p:cTn id="637" presetID="22" presetClass="entr" presetSubtype="2" fill="hold" nodeType="afterEffect">
                                  <p:stCondLst>
                                    <p:cond delay="0"/>
                                  </p:stCondLst>
                                  <p:childTnLst>
                                    <p:set>
                                      <p:cBhvr>
                                        <p:cTn id="638" dur="1" fill="hold">
                                          <p:stCondLst>
                                            <p:cond delay="0"/>
                                          </p:stCondLst>
                                        </p:cTn>
                                        <p:tgtEl>
                                          <p:spTgt spid="4"/>
                                        </p:tgtEl>
                                        <p:attrNameLst>
                                          <p:attrName>style.visibility</p:attrName>
                                        </p:attrNameLst>
                                      </p:cBhvr>
                                      <p:to>
                                        <p:strVal val="visible"/>
                                      </p:to>
                                    </p:set>
                                    <p:animEffect transition="in" filter="wipe(right)">
                                      <p:cBhvr>
                                        <p:cTn id="639" dur="500"/>
                                        <p:tgtEl>
                                          <p:spTgt spid="4"/>
                                        </p:tgtEl>
                                      </p:cBhvr>
                                    </p:animEffect>
                                  </p:childTnLst>
                                </p:cTn>
                              </p:par>
                            </p:childTnLst>
                          </p:cTn>
                        </p:par>
                      </p:childTnLst>
                    </p:cTn>
                  </p:par>
                  <p:par>
                    <p:cTn id="640" fill="hold">
                      <p:stCondLst>
                        <p:cond delay="indefinite"/>
                      </p:stCondLst>
                      <p:childTnLst>
                        <p:par>
                          <p:cTn id="641" fill="hold">
                            <p:stCondLst>
                              <p:cond delay="0"/>
                            </p:stCondLst>
                            <p:childTnLst>
                              <p:par>
                                <p:cTn id="642" presetID="53" presetClass="entr" presetSubtype="16" fill="hold" nodeType="clickEffect">
                                  <p:stCondLst>
                                    <p:cond delay="0"/>
                                  </p:stCondLst>
                                  <p:childTnLst>
                                    <p:set>
                                      <p:cBhvr>
                                        <p:cTn id="643" dur="1" fill="hold">
                                          <p:stCondLst>
                                            <p:cond delay="0"/>
                                          </p:stCondLst>
                                        </p:cTn>
                                        <p:tgtEl>
                                          <p:spTgt spid="84"/>
                                        </p:tgtEl>
                                        <p:attrNameLst>
                                          <p:attrName>style.visibility</p:attrName>
                                        </p:attrNameLst>
                                      </p:cBhvr>
                                      <p:to>
                                        <p:strVal val="visible"/>
                                      </p:to>
                                    </p:set>
                                    <p:anim calcmode="lin" valueType="num">
                                      <p:cBhvr>
                                        <p:cTn id="644" dur="500" fill="hold"/>
                                        <p:tgtEl>
                                          <p:spTgt spid="84"/>
                                        </p:tgtEl>
                                        <p:attrNameLst>
                                          <p:attrName>ppt_w</p:attrName>
                                        </p:attrNameLst>
                                      </p:cBhvr>
                                      <p:tavLst>
                                        <p:tav tm="0">
                                          <p:val>
                                            <p:fltVal val="0"/>
                                          </p:val>
                                        </p:tav>
                                        <p:tav tm="100000">
                                          <p:val>
                                            <p:strVal val="#ppt_w"/>
                                          </p:val>
                                        </p:tav>
                                      </p:tavLst>
                                    </p:anim>
                                    <p:anim calcmode="lin" valueType="num">
                                      <p:cBhvr>
                                        <p:cTn id="645" dur="500" fill="hold"/>
                                        <p:tgtEl>
                                          <p:spTgt spid="84"/>
                                        </p:tgtEl>
                                        <p:attrNameLst>
                                          <p:attrName>ppt_h</p:attrName>
                                        </p:attrNameLst>
                                      </p:cBhvr>
                                      <p:tavLst>
                                        <p:tav tm="0">
                                          <p:val>
                                            <p:fltVal val="0"/>
                                          </p:val>
                                        </p:tav>
                                        <p:tav tm="100000">
                                          <p:val>
                                            <p:strVal val="#ppt_h"/>
                                          </p:val>
                                        </p:tav>
                                      </p:tavLst>
                                    </p:anim>
                                    <p:animEffect transition="in" filter="fade">
                                      <p:cBhvr>
                                        <p:cTn id="646" dur="500"/>
                                        <p:tgtEl>
                                          <p:spTgt spid="84"/>
                                        </p:tgtEl>
                                      </p:cBhvr>
                                    </p:animEffect>
                                  </p:childTnLst>
                                </p:cTn>
                              </p:par>
                            </p:childTnLst>
                          </p:cTn>
                        </p:par>
                      </p:childTnLst>
                    </p:cTn>
                  </p:par>
                  <p:par>
                    <p:cTn id="647" fill="hold">
                      <p:stCondLst>
                        <p:cond delay="indefinite"/>
                      </p:stCondLst>
                      <p:childTnLst>
                        <p:par>
                          <p:cTn id="648" fill="hold">
                            <p:stCondLst>
                              <p:cond delay="0"/>
                            </p:stCondLst>
                            <p:childTnLst>
                              <p:par>
                                <p:cTn id="649" presetID="53" presetClass="entr" presetSubtype="16" fill="hold" grpId="0" nodeType="clickEffect">
                                  <p:stCondLst>
                                    <p:cond delay="0"/>
                                  </p:stCondLst>
                                  <p:childTnLst>
                                    <p:set>
                                      <p:cBhvr>
                                        <p:cTn id="650" dur="1" fill="hold">
                                          <p:stCondLst>
                                            <p:cond delay="0"/>
                                          </p:stCondLst>
                                        </p:cTn>
                                        <p:tgtEl>
                                          <p:spTgt spid="670"/>
                                        </p:tgtEl>
                                        <p:attrNameLst>
                                          <p:attrName>style.visibility</p:attrName>
                                        </p:attrNameLst>
                                      </p:cBhvr>
                                      <p:to>
                                        <p:strVal val="visible"/>
                                      </p:to>
                                    </p:set>
                                    <p:anim calcmode="lin" valueType="num">
                                      <p:cBhvr>
                                        <p:cTn id="651" dur="500" fill="hold"/>
                                        <p:tgtEl>
                                          <p:spTgt spid="670"/>
                                        </p:tgtEl>
                                        <p:attrNameLst>
                                          <p:attrName>ppt_w</p:attrName>
                                        </p:attrNameLst>
                                      </p:cBhvr>
                                      <p:tavLst>
                                        <p:tav tm="0">
                                          <p:val>
                                            <p:fltVal val="0"/>
                                          </p:val>
                                        </p:tav>
                                        <p:tav tm="100000">
                                          <p:val>
                                            <p:strVal val="#ppt_w"/>
                                          </p:val>
                                        </p:tav>
                                      </p:tavLst>
                                    </p:anim>
                                    <p:anim calcmode="lin" valueType="num">
                                      <p:cBhvr>
                                        <p:cTn id="652" dur="500" fill="hold"/>
                                        <p:tgtEl>
                                          <p:spTgt spid="670"/>
                                        </p:tgtEl>
                                        <p:attrNameLst>
                                          <p:attrName>ppt_h</p:attrName>
                                        </p:attrNameLst>
                                      </p:cBhvr>
                                      <p:tavLst>
                                        <p:tav tm="0">
                                          <p:val>
                                            <p:fltVal val="0"/>
                                          </p:val>
                                        </p:tav>
                                        <p:tav tm="100000">
                                          <p:val>
                                            <p:strVal val="#ppt_h"/>
                                          </p:val>
                                        </p:tav>
                                      </p:tavLst>
                                    </p:anim>
                                    <p:animEffect transition="in" filter="fade">
                                      <p:cBhvr>
                                        <p:cTn id="653" dur="500"/>
                                        <p:tgtEl>
                                          <p:spTgt spid="670"/>
                                        </p:tgtEl>
                                      </p:cBhvr>
                                    </p:animEffect>
                                  </p:childTnLst>
                                </p:cTn>
                              </p:par>
                              <p:par>
                                <p:cTn id="654" presetID="53" presetClass="entr" presetSubtype="16" fill="hold" grpId="0" nodeType="withEffect">
                                  <p:stCondLst>
                                    <p:cond delay="0"/>
                                  </p:stCondLst>
                                  <p:childTnLst>
                                    <p:set>
                                      <p:cBhvr>
                                        <p:cTn id="655" dur="1" fill="hold">
                                          <p:stCondLst>
                                            <p:cond delay="0"/>
                                          </p:stCondLst>
                                        </p:cTn>
                                        <p:tgtEl>
                                          <p:spTgt spid="671"/>
                                        </p:tgtEl>
                                        <p:attrNameLst>
                                          <p:attrName>style.visibility</p:attrName>
                                        </p:attrNameLst>
                                      </p:cBhvr>
                                      <p:to>
                                        <p:strVal val="visible"/>
                                      </p:to>
                                    </p:set>
                                    <p:anim calcmode="lin" valueType="num">
                                      <p:cBhvr>
                                        <p:cTn id="656" dur="500" fill="hold"/>
                                        <p:tgtEl>
                                          <p:spTgt spid="671"/>
                                        </p:tgtEl>
                                        <p:attrNameLst>
                                          <p:attrName>ppt_w</p:attrName>
                                        </p:attrNameLst>
                                      </p:cBhvr>
                                      <p:tavLst>
                                        <p:tav tm="0">
                                          <p:val>
                                            <p:fltVal val="0"/>
                                          </p:val>
                                        </p:tav>
                                        <p:tav tm="100000">
                                          <p:val>
                                            <p:strVal val="#ppt_w"/>
                                          </p:val>
                                        </p:tav>
                                      </p:tavLst>
                                    </p:anim>
                                    <p:anim calcmode="lin" valueType="num">
                                      <p:cBhvr>
                                        <p:cTn id="657" dur="500" fill="hold"/>
                                        <p:tgtEl>
                                          <p:spTgt spid="671"/>
                                        </p:tgtEl>
                                        <p:attrNameLst>
                                          <p:attrName>ppt_h</p:attrName>
                                        </p:attrNameLst>
                                      </p:cBhvr>
                                      <p:tavLst>
                                        <p:tav tm="0">
                                          <p:val>
                                            <p:fltVal val="0"/>
                                          </p:val>
                                        </p:tav>
                                        <p:tav tm="100000">
                                          <p:val>
                                            <p:strVal val="#ppt_h"/>
                                          </p:val>
                                        </p:tav>
                                      </p:tavLst>
                                    </p:anim>
                                    <p:animEffect transition="in" filter="fade">
                                      <p:cBhvr>
                                        <p:cTn id="658" dur="500"/>
                                        <p:tgtEl>
                                          <p:spTgt spid="671"/>
                                        </p:tgtEl>
                                      </p:cBhvr>
                                    </p:animEffect>
                                  </p:childTnLst>
                                </p:cTn>
                              </p:par>
                              <p:par>
                                <p:cTn id="659" presetID="53" presetClass="entr" presetSubtype="16" fill="hold" nodeType="withEffect">
                                  <p:stCondLst>
                                    <p:cond delay="0"/>
                                  </p:stCondLst>
                                  <p:childTnLst>
                                    <p:set>
                                      <p:cBhvr>
                                        <p:cTn id="660" dur="1" fill="hold">
                                          <p:stCondLst>
                                            <p:cond delay="0"/>
                                          </p:stCondLst>
                                        </p:cTn>
                                        <p:tgtEl>
                                          <p:spTgt spid="5"/>
                                        </p:tgtEl>
                                        <p:attrNameLst>
                                          <p:attrName>style.visibility</p:attrName>
                                        </p:attrNameLst>
                                      </p:cBhvr>
                                      <p:to>
                                        <p:strVal val="visible"/>
                                      </p:to>
                                    </p:set>
                                    <p:anim calcmode="lin" valueType="num">
                                      <p:cBhvr>
                                        <p:cTn id="661" dur="500" fill="hold"/>
                                        <p:tgtEl>
                                          <p:spTgt spid="5"/>
                                        </p:tgtEl>
                                        <p:attrNameLst>
                                          <p:attrName>ppt_w</p:attrName>
                                        </p:attrNameLst>
                                      </p:cBhvr>
                                      <p:tavLst>
                                        <p:tav tm="0">
                                          <p:val>
                                            <p:fltVal val="0"/>
                                          </p:val>
                                        </p:tav>
                                        <p:tav tm="100000">
                                          <p:val>
                                            <p:strVal val="#ppt_w"/>
                                          </p:val>
                                        </p:tav>
                                      </p:tavLst>
                                    </p:anim>
                                    <p:anim calcmode="lin" valueType="num">
                                      <p:cBhvr>
                                        <p:cTn id="662" dur="500" fill="hold"/>
                                        <p:tgtEl>
                                          <p:spTgt spid="5"/>
                                        </p:tgtEl>
                                        <p:attrNameLst>
                                          <p:attrName>ppt_h</p:attrName>
                                        </p:attrNameLst>
                                      </p:cBhvr>
                                      <p:tavLst>
                                        <p:tav tm="0">
                                          <p:val>
                                            <p:fltVal val="0"/>
                                          </p:val>
                                        </p:tav>
                                        <p:tav tm="100000">
                                          <p:val>
                                            <p:strVal val="#ppt_h"/>
                                          </p:val>
                                        </p:tav>
                                      </p:tavLst>
                                    </p:anim>
                                    <p:animEffect transition="in" filter="fade">
                                      <p:cBhvr>
                                        <p:cTn id="663" dur="500"/>
                                        <p:tgtEl>
                                          <p:spTgt spid="5"/>
                                        </p:tgtEl>
                                      </p:cBhvr>
                                    </p:animEffect>
                                  </p:childTnLst>
                                </p:cTn>
                              </p:par>
                              <p:par>
                                <p:cTn id="664" presetID="53" presetClass="entr" presetSubtype="16" fill="hold" nodeType="withEffect">
                                  <p:stCondLst>
                                    <p:cond delay="0"/>
                                  </p:stCondLst>
                                  <p:childTnLst>
                                    <p:set>
                                      <p:cBhvr>
                                        <p:cTn id="665" dur="1" fill="hold">
                                          <p:stCondLst>
                                            <p:cond delay="0"/>
                                          </p:stCondLst>
                                        </p:cTn>
                                        <p:tgtEl>
                                          <p:spTgt spid="2"/>
                                        </p:tgtEl>
                                        <p:attrNameLst>
                                          <p:attrName>style.visibility</p:attrName>
                                        </p:attrNameLst>
                                      </p:cBhvr>
                                      <p:to>
                                        <p:strVal val="visible"/>
                                      </p:to>
                                    </p:set>
                                    <p:anim calcmode="lin" valueType="num">
                                      <p:cBhvr>
                                        <p:cTn id="666" dur="500" fill="hold"/>
                                        <p:tgtEl>
                                          <p:spTgt spid="2"/>
                                        </p:tgtEl>
                                        <p:attrNameLst>
                                          <p:attrName>ppt_w</p:attrName>
                                        </p:attrNameLst>
                                      </p:cBhvr>
                                      <p:tavLst>
                                        <p:tav tm="0">
                                          <p:val>
                                            <p:fltVal val="0"/>
                                          </p:val>
                                        </p:tav>
                                        <p:tav tm="100000">
                                          <p:val>
                                            <p:strVal val="#ppt_w"/>
                                          </p:val>
                                        </p:tav>
                                      </p:tavLst>
                                    </p:anim>
                                    <p:anim calcmode="lin" valueType="num">
                                      <p:cBhvr>
                                        <p:cTn id="667" dur="500" fill="hold"/>
                                        <p:tgtEl>
                                          <p:spTgt spid="2"/>
                                        </p:tgtEl>
                                        <p:attrNameLst>
                                          <p:attrName>ppt_h</p:attrName>
                                        </p:attrNameLst>
                                      </p:cBhvr>
                                      <p:tavLst>
                                        <p:tav tm="0">
                                          <p:val>
                                            <p:fltVal val="0"/>
                                          </p:val>
                                        </p:tav>
                                        <p:tav tm="100000">
                                          <p:val>
                                            <p:strVal val="#ppt_h"/>
                                          </p:val>
                                        </p:tav>
                                      </p:tavLst>
                                    </p:anim>
                                    <p:animEffect transition="in" filter="fade">
                                      <p:cBhvr>
                                        <p:cTn id="668" dur="500"/>
                                        <p:tgtEl>
                                          <p:spTgt spid="2"/>
                                        </p:tgtEl>
                                      </p:cBhvr>
                                    </p:animEffect>
                                  </p:childTnLst>
                                </p:cTn>
                              </p:par>
                            </p:childTnLst>
                          </p:cTn>
                        </p:par>
                        <p:par>
                          <p:cTn id="669" fill="hold">
                            <p:stCondLst>
                              <p:cond delay="500"/>
                            </p:stCondLst>
                            <p:childTnLst>
                              <p:par>
                                <p:cTn id="670" presetID="10" presetClass="entr" presetSubtype="0" fill="hold" nodeType="afterEffect">
                                  <p:stCondLst>
                                    <p:cond delay="0"/>
                                  </p:stCondLst>
                                  <p:childTnLst>
                                    <p:set>
                                      <p:cBhvr>
                                        <p:cTn id="671" dur="1" fill="hold">
                                          <p:stCondLst>
                                            <p:cond delay="0"/>
                                          </p:stCondLst>
                                        </p:cTn>
                                        <p:tgtEl>
                                          <p:spTgt spid="31"/>
                                        </p:tgtEl>
                                        <p:attrNameLst>
                                          <p:attrName>style.visibility</p:attrName>
                                        </p:attrNameLst>
                                      </p:cBhvr>
                                      <p:to>
                                        <p:strVal val="visible"/>
                                      </p:to>
                                    </p:set>
                                    <p:animEffect transition="in" filter="fade">
                                      <p:cBhvr>
                                        <p:cTn id="672" dur="500"/>
                                        <p:tgtEl>
                                          <p:spTgt spid="31"/>
                                        </p:tgtEl>
                                      </p:cBhvr>
                                    </p:animEffect>
                                  </p:childTnLst>
                                </p:cTn>
                              </p:par>
                            </p:childTnLst>
                          </p:cTn>
                        </p:par>
                      </p:childTnLst>
                    </p:cTn>
                  </p:par>
                  <p:par>
                    <p:cTn id="673" fill="hold">
                      <p:stCondLst>
                        <p:cond delay="indefinite"/>
                      </p:stCondLst>
                      <p:childTnLst>
                        <p:par>
                          <p:cTn id="674" fill="hold">
                            <p:stCondLst>
                              <p:cond delay="0"/>
                            </p:stCondLst>
                            <p:childTnLst>
                              <p:par>
                                <p:cTn id="675" presetID="26" presetClass="emph" presetSubtype="0" fill="hold" grpId="0" nodeType="clickEffect">
                                  <p:stCondLst>
                                    <p:cond delay="0"/>
                                  </p:stCondLst>
                                  <p:childTnLst>
                                    <p:animEffect transition="out" filter="fade">
                                      <p:cBhvr>
                                        <p:cTn id="676" dur="500" tmFilter="0, 0; .2, .5; .8, .5; 1, 0"/>
                                        <p:tgtEl>
                                          <p:spTgt spid="711"/>
                                        </p:tgtEl>
                                      </p:cBhvr>
                                    </p:animEffect>
                                    <p:animScale>
                                      <p:cBhvr>
                                        <p:cTn id="677" dur="250" autoRev="1" fill="hold"/>
                                        <p:tgtEl>
                                          <p:spTgt spid="711"/>
                                        </p:tgtEl>
                                      </p:cBhvr>
                                      <p:by x="105000" y="105000"/>
                                    </p:animScale>
                                  </p:childTnLst>
                                </p:cTn>
                              </p:par>
                            </p:childTnLst>
                          </p:cTn>
                        </p:par>
                        <p:par>
                          <p:cTn id="678" fill="hold">
                            <p:stCondLst>
                              <p:cond delay="500"/>
                            </p:stCondLst>
                            <p:childTnLst>
                              <p:par>
                                <p:cTn id="679" presetID="26" presetClass="emph" presetSubtype="0" fill="hold" grpId="0" nodeType="afterEffect">
                                  <p:stCondLst>
                                    <p:cond delay="0"/>
                                  </p:stCondLst>
                                  <p:childTnLst>
                                    <p:animEffect transition="out" filter="fade">
                                      <p:cBhvr>
                                        <p:cTn id="680" dur="500" tmFilter="0, 0; .2, .5; .8, .5; 1, 0"/>
                                        <p:tgtEl>
                                          <p:spTgt spid="500"/>
                                        </p:tgtEl>
                                      </p:cBhvr>
                                    </p:animEffect>
                                    <p:animScale>
                                      <p:cBhvr>
                                        <p:cTn id="681" dur="250" autoRev="1" fill="hold"/>
                                        <p:tgtEl>
                                          <p:spTgt spid="500"/>
                                        </p:tgtEl>
                                      </p:cBhvr>
                                      <p:by x="105000" y="105000"/>
                                    </p:animScale>
                                  </p:childTnLst>
                                </p:cTn>
                              </p:par>
                            </p:childTnLst>
                          </p:cTn>
                        </p:par>
                        <p:par>
                          <p:cTn id="682" fill="hold">
                            <p:stCondLst>
                              <p:cond delay="1000"/>
                            </p:stCondLst>
                            <p:childTnLst>
                              <p:par>
                                <p:cTn id="683" presetID="26" presetClass="emph" presetSubtype="0" fill="hold" grpId="0" nodeType="afterEffect">
                                  <p:stCondLst>
                                    <p:cond delay="0"/>
                                  </p:stCondLst>
                                  <p:childTnLst>
                                    <p:animEffect transition="out" filter="fade">
                                      <p:cBhvr>
                                        <p:cTn id="684" dur="500" tmFilter="0, 0; .2, .5; .8, .5; 1, 0"/>
                                        <p:tgtEl>
                                          <p:spTgt spid="394"/>
                                        </p:tgtEl>
                                      </p:cBhvr>
                                    </p:animEffect>
                                    <p:animScale>
                                      <p:cBhvr>
                                        <p:cTn id="685" dur="250" autoRev="1" fill="hold"/>
                                        <p:tgtEl>
                                          <p:spTgt spid="39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 grpId="0" animBg="1"/>
      <p:bldP spid="510" grpId="0" animBg="1"/>
      <p:bldP spid="152" grpId="0" animBg="1"/>
      <p:bldP spid="509" grpId="0" animBg="1"/>
      <p:bldP spid="14" grpId="0" animBg="1"/>
      <p:bldP spid="419" grpId="0" animBg="1"/>
      <p:bldP spid="43" grpId="0"/>
      <p:bldP spid="264" grpId="0" animBg="1"/>
      <p:bldP spid="390" grpId="0" animBg="1"/>
      <p:bldP spid="392" grpId="0" animBg="1"/>
      <p:bldP spid="394" grpId="0"/>
      <p:bldP spid="395" grpId="0" animBg="1"/>
      <p:bldP spid="396" grpId="0" animBg="1"/>
      <p:bldP spid="415" grpId="0" animBg="1"/>
      <p:bldP spid="417" grpId="0" animBg="1"/>
      <p:bldP spid="420" grpId="0" animBg="1"/>
      <p:bldP spid="16" grpId="0" animBg="1"/>
      <p:bldP spid="365" grpId="0"/>
      <p:bldP spid="497" grpId="0"/>
      <p:bldP spid="498" grpId="0" animBg="1"/>
      <p:bldP spid="499" grpId="0" animBg="1"/>
      <p:bldP spid="11" grpId="0" animBg="1"/>
      <p:bldP spid="605" grpId="0" animBg="1"/>
      <p:bldP spid="116" grpId="0" animBg="1"/>
      <p:bldP spid="606" grpId="0" animBg="1"/>
      <p:bldP spid="609" grpId="0" animBg="1"/>
      <p:bldP spid="610" grpId="0" animBg="1"/>
      <p:bldP spid="570" grpId="0"/>
      <p:bldP spid="575" grpId="0" animBg="1"/>
      <p:bldP spid="734" grpId="0" animBg="1"/>
      <p:bldP spid="670" grpId="0" animBg="1"/>
      <p:bldP spid="671" grpId="0" animBg="1"/>
      <p:bldP spid="711" grpId="0"/>
      <p:bldP spid="29" grpId="0"/>
      <p:bldP spid="408" grpId="0" animBg="1"/>
      <p:bldP spid="174" grpId="0" animBg="1"/>
      <p:bldP spid="92" grpId="0" animBg="1"/>
      <p:bldP spid="85" grpId="0" animBg="1"/>
      <p:bldP spid="681" grpId="0" animBg="1"/>
      <p:bldP spid="682" grpId="0" animBg="1"/>
      <p:bldP spid="751" grpId="0" animBg="1"/>
      <p:bldP spid="634" grpId="0" animBg="1"/>
      <p:bldP spid="481" grpId="0" animBg="1"/>
      <p:bldP spid="752" grpId="0" animBg="1"/>
      <p:bldP spid="699" grpId="0" animBg="1"/>
      <p:bldP spid="700" grpId="0" animBg="1"/>
      <p:bldP spid="495" grpId="0" animBg="1"/>
      <p:bldP spid="500" grpId="0"/>
      <p:bldP spid="611" grpId="0" animBg="1"/>
      <p:bldP spid="158" grpId="0" animBg="1"/>
      <p:bldP spid="746" grpId="0" animBg="1"/>
      <p:bldP spid="770" grpId="0" animBg="1"/>
      <p:bldP spid="5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7A6A2-5E26-4953-B877-9A6DAEE07BC2}"/>
              </a:ext>
            </a:extLst>
          </p:cNvPr>
          <p:cNvSpPr>
            <a:spLocks noGrp="1"/>
          </p:cNvSpPr>
          <p:nvPr>
            <p:ph type="title"/>
          </p:nvPr>
        </p:nvSpPr>
        <p:spPr/>
        <p:txBody>
          <a:bodyPr/>
          <a:lstStyle/>
          <a:p>
            <a:r>
              <a:rPr lang="en-US" dirty="0"/>
              <a:t>Securing Privileged Access</a:t>
            </a:r>
          </a:p>
        </p:txBody>
      </p:sp>
      <p:sp>
        <p:nvSpPr>
          <p:cNvPr id="3" name="Text Placeholder 2">
            <a:extLst>
              <a:ext uri="{FF2B5EF4-FFF2-40B4-BE49-F238E27FC236}">
                <a16:creationId xmlns:a16="http://schemas.microsoft.com/office/drawing/2014/main" id="{C8E95D94-A428-4882-9171-652EC3EF49C0}"/>
              </a:ext>
            </a:extLst>
          </p:cNvPr>
          <p:cNvSpPr>
            <a:spLocks noGrp="1"/>
          </p:cNvSpPr>
          <p:nvPr>
            <p:ph type="body" sz="quarter" idx="10"/>
          </p:nvPr>
        </p:nvSpPr>
        <p:spPr>
          <a:xfrm>
            <a:off x="274638" y="1212850"/>
            <a:ext cx="7238999" cy="5816977"/>
          </a:xfrm>
        </p:spPr>
        <p:txBody>
          <a:bodyPr/>
          <a:lstStyle/>
          <a:p>
            <a:r>
              <a:rPr lang="en-US" sz="2000" dirty="0"/>
              <a:t>The AzureFoundation is designed to have Network Security Groups that will allow for privileged users to have access to workstations.  </a:t>
            </a:r>
          </a:p>
          <a:p>
            <a:r>
              <a:rPr lang="en-US" sz="2000" b="1" dirty="0"/>
              <a:t>Tier 0</a:t>
            </a:r>
            <a:r>
              <a:rPr lang="en-US" sz="2000" dirty="0"/>
              <a:t> - Direct Control of enterprise identities in the environment. The security sensitivity of all Tier 0 assets is equivalent as they are all effectively in control of each other.</a:t>
            </a:r>
          </a:p>
          <a:p>
            <a:endParaRPr lang="en-US" sz="2000" dirty="0"/>
          </a:p>
          <a:p>
            <a:r>
              <a:rPr lang="en-US" sz="2000" b="1" dirty="0"/>
              <a:t>Tier 1</a:t>
            </a:r>
            <a:r>
              <a:rPr lang="en-US" sz="2000" dirty="0"/>
              <a:t> - Control of enterprise servers and applications. A common example role is server administrators who maintain these operating systems with the ability to impact all enterprise services.</a:t>
            </a:r>
          </a:p>
          <a:p>
            <a:endParaRPr lang="en-US" sz="2000" dirty="0"/>
          </a:p>
          <a:p>
            <a:r>
              <a:rPr lang="en-US" sz="2000" b="1" dirty="0"/>
              <a:t>Tier 2</a:t>
            </a:r>
            <a:r>
              <a:rPr lang="en-US" sz="2000" dirty="0"/>
              <a:t> - Control of user workstations and devices. Tier 2 administrator accounts have administrative control of a significant amount of business value that is hosted on user workstations and devices. Examples include Help Desk and computer support administrators because they can impact the integrity of almost any user data.</a:t>
            </a:r>
          </a:p>
          <a:p>
            <a:endParaRPr lang="en-US" sz="2000" dirty="0"/>
          </a:p>
        </p:txBody>
      </p:sp>
      <p:pic>
        <p:nvPicPr>
          <p:cNvPr id="5" name="Picture 4" descr="a diagram with three layers, layer 0, 1 and 2">
            <a:extLst>
              <a:ext uri="{FF2B5EF4-FFF2-40B4-BE49-F238E27FC236}">
                <a16:creationId xmlns:a16="http://schemas.microsoft.com/office/drawing/2014/main" id="{6CDD0B3A-FBFF-423A-AA20-39597979C477}"/>
              </a:ext>
            </a:extLst>
          </p:cNvPr>
          <p:cNvPicPr>
            <a:picLocks noChangeAspect="1"/>
          </p:cNvPicPr>
          <p:nvPr/>
        </p:nvPicPr>
        <p:blipFill>
          <a:blip r:embed="rId3"/>
          <a:stretch>
            <a:fillRect/>
          </a:stretch>
        </p:blipFill>
        <p:spPr>
          <a:xfrm>
            <a:off x="7688897" y="1257145"/>
            <a:ext cx="4472940" cy="2499360"/>
          </a:xfrm>
          <a:prstGeom prst="rect">
            <a:avLst/>
          </a:prstGeom>
        </p:spPr>
      </p:pic>
    </p:spTree>
    <p:extLst>
      <p:ext uri="{BB962C8B-B14F-4D97-AF65-F5344CB8AC3E}">
        <p14:creationId xmlns:p14="http://schemas.microsoft.com/office/powerpoint/2010/main" val="76784802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8DF92-7101-4AF7-8756-1620CD2BFB6C}"/>
              </a:ext>
            </a:extLst>
          </p:cNvPr>
          <p:cNvSpPr>
            <a:spLocks noGrp="1"/>
          </p:cNvSpPr>
          <p:nvPr>
            <p:ph type="title"/>
          </p:nvPr>
        </p:nvSpPr>
        <p:spPr/>
        <p:txBody>
          <a:bodyPr/>
          <a:lstStyle/>
          <a:p>
            <a:r>
              <a:rPr lang="en-US" dirty="0"/>
              <a:t>Azure Security Center </a:t>
            </a:r>
          </a:p>
        </p:txBody>
      </p:sp>
      <p:sp>
        <p:nvSpPr>
          <p:cNvPr id="3" name="Text Placeholder 2">
            <a:extLst>
              <a:ext uri="{FF2B5EF4-FFF2-40B4-BE49-F238E27FC236}">
                <a16:creationId xmlns:a16="http://schemas.microsoft.com/office/drawing/2014/main" id="{E0767F92-E3CF-4F30-916E-525BB7FB4E78}"/>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99891708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Monitoring and Management</a:t>
            </a:r>
          </a:p>
        </p:txBody>
      </p:sp>
    </p:spTree>
    <p:extLst>
      <p:ext uri="{BB962C8B-B14F-4D97-AF65-F5344CB8AC3E}">
        <p14:creationId xmlns:p14="http://schemas.microsoft.com/office/powerpoint/2010/main" val="140537492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 y="45818"/>
            <a:ext cx="12436475" cy="6902888"/>
          </a:xfrm>
          <a:prstGeom prst="rect">
            <a:avLst/>
          </a:prstGeom>
        </p:spPr>
      </p:pic>
    </p:spTree>
    <p:extLst>
      <p:ext uri="{BB962C8B-B14F-4D97-AF65-F5344CB8AC3E}">
        <p14:creationId xmlns:p14="http://schemas.microsoft.com/office/powerpoint/2010/main" val="22069166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Tree>
    <p:extLst>
      <p:ext uri="{BB962C8B-B14F-4D97-AF65-F5344CB8AC3E}">
        <p14:creationId xmlns:p14="http://schemas.microsoft.com/office/powerpoint/2010/main" val="383428166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Common Onboarding Issues and Limitations</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t="26331" r="2" b="144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 Placeholder 1">
            <a:extLst>
              <a:ext uri="{FF2B5EF4-FFF2-40B4-BE49-F238E27FC236}">
                <a16:creationId xmlns:a16="http://schemas.microsoft.com/office/drawing/2014/main" id="{4E08BEFA-AB0D-4DD9-9A94-418AEF1D3DC7}"/>
              </a:ext>
            </a:extLst>
          </p:cNvPr>
          <p:cNvGraphicFramePr/>
          <p:nvPr>
            <p:extLst>
              <p:ext uri="{D42A27DB-BD31-4B8C-83A1-F6EECF244321}">
                <p14:modId xmlns:p14="http://schemas.microsoft.com/office/powerpoint/2010/main" val="99998504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5119432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Stakeholder Personas</a:t>
            </a:r>
          </a:p>
        </p:txBody>
      </p:sp>
      <p:sp>
        <p:nvSpPr>
          <p:cNvPr id="4" name="Text Placeholder 3"/>
          <p:cNvSpPr>
            <a:spLocks noGrp="1"/>
          </p:cNvSpPr>
          <p:nvPr>
            <p:ph type="body" sz="quarter" idx="10"/>
          </p:nvPr>
        </p:nvSpPr>
        <p:spPr>
          <a:xfrm>
            <a:off x="274638" y="1212850"/>
            <a:ext cx="5867399" cy="2831544"/>
          </a:xfrm>
        </p:spPr>
        <p:txBody>
          <a:bodyPr/>
          <a:lstStyle/>
          <a:p>
            <a:pPr marL="571500" indent="-571500">
              <a:buFont typeface="Arial" panose="020B0604020202020204" pitchFamily="34" charset="0"/>
              <a:buChar char="•"/>
            </a:pPr>
            <a:r>
              <a:rPr lang="en-US" sz="2000" dirty="0">
                <a:latin typeface="+mn-lt"/>
              </a:rPr>
              <a:t>System Owner</a:t>
            </a:r>
          </a:p>
          <a:p>
            <a:pPr marL="571500" indent="-571500">
              <a:buFont typeface="Arial" panose="020B0604020202020204" pitchFamily="34" charset="0"/>
              <a:buChar char="•"/>
            </a:pPr>
            <a:r>
              <a:rPr lang="en-US" sz="2000" dirty="0">
                <a:latin typeface="+mn-lt"/>
              </a:rPr>
              <a:t>Agency Information Security Officer</a:t>
            </a:r>
          </a:p>
          <a:p>
            <a:pPr marL="571500" indent="-571500">
              <a:buFont typeface="Arial" panose="020B0604020202020204" pitchFamily="34" charset="0"/>
              <a:buChar char="•"/>
            </a:pPr>
            <a:r>
              <a:rPr lang="en-US" sz="2000" dirty="0">
                <a:latin typeface="+mn-lt"/>
              </a:rPr>
              <a:t>Information System Security Manager</a:t>
            </a:r>
          </a:p>
          <a:p>
            <a:pPr marL="571500" indent="-571500">
              <a:buFont typeface="Arial" panose="020B0604020202020204" pitchFamily="34" charset="0"/>
              <a:buChar char="•"/>
            </a:pPr>
            <a:r>
              <a:rPr lang="en-US" sz="2000" dirty="0">
                <a:latin typeface="+mn-lt"/>
              </a:rPr>
              <a:t>Agency Assessors</a:t>
            </a:r>
          </a:p>
          <a:p>
            <a:pPr marL="571500" indent="-571500">
              <a:buFont typeface="Arial" panose="020B0604020202020204" pitchFamily="34" charset="0"/>
              <a:buChar char="•"/>
            </a:pPr>
            <a:r>
              <a:rPr lang="en-US" sz="2000" dirty="0">
                <a:latin typeface="+mn-lt"/>
              </a:rPr>
              <a:t>Operations Team</a:t>
            </a:r>
          </a:p>
          <a:p>
            <a:pPr marL="571500" indent="-571500">
              <a:buFont typeface="Arial" panose="020B0604020202020204" pitchFamily="34" charset="0"/>
              <a:buChar char="•"/>
            </a:pPr>
            <a:r>
              <a:rPr lang="en-US" sz="2000" dirty="0">
                <a:latin typeface="+mn-lt"/>
              </a:rPr>
              <a:t>Authorizing Official</a:t>
            </a:r>
          </a:p>
          <a:p>
            <a:endParaRPr lang="en-US" dirty="0"/>
          </a:p>
        </p:txBody>
      </p:sp>
      <p:sp>
        <p:nvSpPr>
          <p:cNvPr id="5" name="Rectangle 4"/>
          <p:cNvSpPr/>
          <p:nvPr/>
        </p:nvSpPr>
        <p:spPr>
          <a:xfrm>
            <a:off x="808037" y="5249862"/>
            <a:ext cx="10972800" cy="530915"/>
          </a:xfrm>
          <a:prstGeom prst="rect">
            <a:avLst/>
          </a:prstGeom>
        </p:spPr>
        <p:txBody>
          <a:bodyPr wrap="square">
            <a:spAutoFit/>
          </a:bodyPr>
          <a:lstStyle/>
          <a:p>
            <a:r>
              <a:rPr lang="en-US" sz="1050" dirty="0">
                <a:solidFill>
                  <a:srgbClr val="7F7F7F"/>
                </a:solidFill>
                <a:latin typeface="Times New Roman" panose="02020603050405020304" pitchFamily="18" charset="0"/>
                <a:ea typeface="Calibri" panose="020F0502020204030204" pitchFamily="34" charset="0"/>
              </a:rPr>
              <a:t> </a:t>
            </a:r>
            <a:endParaRPr lang="en-US" dirty="0">
              <a:latin typeface="Times New Roman" panose="02020603050405020304" pitchFamily="18" charset="0"/>
              <a:ea typeface="Calibri" panose="020F0502020204030204" pitchFamily="34" charset="0"/>
            </a:endParaRPr>
          </a:p>
          <a:p>
            <a:r>
              <a:rPr lang="en-US" u="sng" dirty="0">
                <a:solidFill>
                  <a:srgbClr val="0000FF"/>
                </a:solidFill>
                <a:latin typeface="Times New Roman" panose="02020603050405020304" pitchFamily="18" charset="0"/>
                <a:ea typeface="Calibri" panose="020F0502020204030204" pitchFamily="34" charset="0"/>
                <a:hlinkClick r:id="rId3"/>
              </a:rPr>
              <a:t>https://blogs.msdn.microsoft.com/azuregov/2016/08/11/stakeholders-in-the-authorization-to-operate-process/</a:t>
            </a:r>
            <a:r>
              <a:rPr lang="en-US" dirty="0">
                <a:latin typeface="Times New Roman" panose="02020603050405020304" pitchFamily="18" charset="0"/>
                <a:ea typeface="Calibri" panose="020F0502020204030204" pitchFamily="34" charset="0"/>
              </a:rPr>
              <a:t> </a:t>
            </a:r>
          </a:p>
        </p:txBody>
      </p:sp>
      <p:pic>
        <p:nvPicPr>
          <p:cNvPr id="2" name="Picture 1"/>
          <p:cNvPicPr>
            <a:picLocks noChangeAspect="1"/>
          </p:cNvPicPr>
          <p:nvPr/>
        </p:nvPicPr>
        <p:blipFill>
          <a:blip r:embed="rId4"/>
          <a:stretch>
            <a:fillRect/>
          </a:stretch>
        </p:blipFill>
        <p:spPr>
          <a:xfrm>
            <a:off x="5837237" y="1135062"/>
            <a:ext cx="6087165" cy="4058110"/>
          </a:xfrm>
          <a:prstGeom prst="rect">
            <a:avLst/>
          </a:prstGeom>
        </p:spPr>
      </p:pic>
    </p:spTree>
    <p:extLst>
      <p:ext uri="{BB962C8B-B14F-4D97-AF65-F5344CB8AC3E}">
        <p14:creationId xmlns:p14="http://schemas.microsoft.com/office/powerpoint/2010/main" val="29783855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48"/>
            <a:ext cx="7010399" cy="4302716"/>
          </a:xfrm>
        </p:spPr>
        <p:txBody>
          <a:bodyPr/>
          <a:lstStyle/>
          <a:p>
            <a:r>
              <a:rPr lang="en-US" sz="2000" dirty="0">
                <a:latin typeface="+mn-lt"/>
              </a:rPr>
              <a:t>The first time you login to the EA Portal as an account owner you will see this Warning Message:</a:t>
            </a:r>
          </a:p>
          <a:p>
            <a:r>
              <a:rPr lang="en-US" sz="2000" dirty="0">
                <a:latin typeface="+mn-lt"/>
              </a:rPr>
              <a:t>It is important to read and understand because your existing subscriptions are about to be converted ad benefits can be lost.</a:t>
            </a:r>
          </a:p>
          <a:p>
            <a:r>
              <a:rPr lang="en-US" sz="2000" dirty="0">
                <a:latin typeface="+mn-lt"/>
              </a:rPr>
              <a:t>A Visual Studio subscriber who is added as an Account Owner will lose their individual monthly Azure credit until they take further action.</a:t>
            </a:r>
          </a:p>
          <a:p>
            <a:r>
              <a:rPr lang="en-US" sz="2000" dirty="0">
                <a:latin typeface="+mn-lt"/>
              </a:rPr>
              <a:t>If a sponsored account is associated to a Microsoft (MSA) account, that account can be added to the Enterprise Admin portal and all of the subscriptions will roll over without any change.  (see picture).</a:t>
            </a:r>
          </a:p>
          <a:p>
            <a:endParaRPr lang="en-US" dirty="0">
              <a:solidFill>
                <a:srgbClr val="000000"/>
              </a:solidFill>
              <a:latin typeface="+mn-lt"/>
            </a:endParaRPr>
          </a:p>
        </p:txBody>
      </p:sp>
      <p:sp>
        <p:nvSpPr>
          <p:cNvPr id="3" name="Title 2"/>
          <p:cNvSpPr>
            <a:spLocks noGrp="1"/>
          </p:cNvSpPr>
          <p:nvPr>
            <p:ph type="title"/>
          </p:nvPr>
        </p:nvSpPr>
        <p:spPr/>
        <p:txBody>
          <a:bodyPr/>
          <a:lstStyle/>
          <a:p>
            <a:r>
              <a:rPr lang="en-US" dirty="0"/>
              <a:t>Important Information about Account Owners</a:t>
            </a:r>
          </a:p>
        </p:txBody>
      </p:sp>
      <p:pic>
        <p:nvPicPr>
          <p:cNvPr id="4" name="Picture 3"/>
          <p:cNvPicPr>
            <a:picLocks noChangeAspect="1"/>
          </p:cNvPicPr>
          <p:nvPr/>
        </p:nvPicPr>
        <p:blipFill>
          <a:blip r:embed="rId3"/>
          <a:stretch>
            <a:fillRect/>
          </a:stretch>
        </p:blipFill>
        <p:spPr>
          <a:xfrm>
            <a:off x="7437437" y="1212847"/>
            <a:ext cx="4572000" cy="4737560"/>
          </a:xfrm>
          <a:prstGeom prst="rect">
            <a:avLst/>
          </a:prstGeom>
        </p:spPr>
      </p:pic>
    </p:spTree>
    <p:extLst>
      <p:ext uri="{BB962C8B-B14F-4D97-AF65-F5344CB8AC3E}">
        <p14:creationId xmlns:p14="http://schemas.microsoft.com/office/powerpoint/2010/main" val="288872665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1212850"/>
            <a:ext cx="5867399" cy="3662541"/>
          </a:xfrm>
        </p:spPr>
        <p:txBody>
          <a:bodyPr/>
          <a:lstStyle/>
          <a:p>
            <a:pPr marL="0" indent="0">
              <a:buNone/>
            </a:pPr>
            <a:r>
              <a:rPr lang="en-US" sz="2000" dirty="0">
                <a:latin typeface="+mn-lt"/>
              </a:rPr>
              <a:t>Can’t get financial reports from Azure?</a:t>
            </a:r>
          </a:p>
          <a:p>
            <a:pPr marL="0" indent="0">
              <a:buNone/>
            </a:pPr>
            <a:r>
              <a:rPr lang="en-US" sz="2000" dirty="0">
                <a:latin typeface="+mn-lt"/>
              </a:rPr>
              <a:t>There is a brief demo here.</a:t>
            </a:r>
          </a:p>
          <a:p>
            <a:pPr marL="0" indent="0">
              <a:buNone/>
            </a:pPr>
            <a:r>
              <a:rPr lang="en-US" sz="2000" dirty="0">
                <a:latin typeface="+mn-lt"/>
                <a:hlinkClick r:id="rId3"/>
              </a:rPr>
              <a:t>https://channel9.msdn.com/blogs/EA.Azure.com/Using-the-EA-Azure-Power-BI-Link</a:t>
            </a:r>
            <a:endParaRPr lang="en-US" sz="2000" dirty="0">
              <a:latin typeface="+mn-lt"/>
            </a:endParaRPr>
          </a:p>
          <a:p>
            <a:r>
              <a:rPr lang="en-US" sz="2000" dirty="0">
                <a:latin typeface="+mn-lt"/>
              </a:rPr>
              <a:t>To Set up a demo, use Enrollment Number “100” and the </a:t>
            </a:r>
            <a:r>
              <a:rPr lang="en-US" sz="2000" dirty="0">
                <a:latin typeface="+mn-lt"/>
                <a:hlinkClick r:id="rId4"/>
              </a:rPr>
              <a:t>key</a:t>
            </a:r>
            <a:r>
              <a:rPr lang="en-US" sz="2000" dirty="0">
                <a:latin typeface="+mn-lt"/>
              </a:rPr>
              <a:t>. </a:t>
            </a:r>
          </a:p>
          <a:p>
            <a:r>
              <a:rPr lang="en-US" sz="2000" dirty="0">
                <a:latin typeface="+mn-lt"/>
              </a:rPr>
              <a:t>Practice what your customer is seeing (see notes)</a:t>
            </a:r>
          </a:p>
          <a:p>
            <a:r>
              <a:rPr lang="en-US" sz="2000" dirty="0">
                <a:latin typeface="+mn-lt"/>
                <a:hlinkClick r:id="rId5"/>
              </a:rPr>
              <a:t>Azure Government Onboarding</a:t>
            </a:r>
            <a:endParaRPr lang="en-US" sz="2000" dirty="0">
              <a:latin typeface="+mn-lt"/>
            </a:endParaRPr>
          </a:p>
          <a:p>
            <a:r>
              <a:rPr lang="en-US" sz="2000" dirty="0">
                <a:latin typeface="+mn-lt"/>
                <a:hlinkClick r:id="rId6"/>
              </a:rPr>
              <a:t>Blog Post</a:t>
            </a:r>
            <a:r>
              <a:rPr lang="en-US" sz="2000" dirty="0">
                <a:latin typeface="+mn-lt"/>
              </a:rPr>
              <a:t> on PowerBI</a:t>
            </a:r>
          </a:p>
          <a:p>
            <a:endParaRPr lang="en-US" sz="2000" dirty="0">
              <a:latin typeface="+mn-lt"/>
            </a:endParaRPr>
          </a:p>
        </p:txBody>
      </p:sp>
      <p:sp>
        <p:nvSpPr>
          <p:cNvPr id="3" name="Title 2"/>
          <p:cNvSpPr>
            <a:spLocks noGrp="1"/>
          </p:cNvSpPr>
          <p:nvPr>
            <p:ph type="title"/>
          </p:nvPr>
        </p:nvSpPr>
        <p:spPr/>
        <p:txBody>
          <a:bodyPr/>
          <a:lstStyle/>
          <a:p>
            <a:r>
              <a:rPr lang="en-US" dirty="0"/>
              <a:t>Financial Reporting for Enterprise Enrollment</a:t>
            </a:r>
          </a:p>
        </p:txBody>
      </p:sp>
      <p:pic>
        <p:nvPicPr>
          <p:cNvPr id="4" name="Picture 3"/>
          <p:cNvPicPr>
            <a:picLocks noChangeAspect="1"/>
          </p:cNvPicPr>
          <p:nvPr/>
        </p:nvPicPr>
        <p:blipFill>
          <a:blip r:embed="rId7"/>
          <a:stretch>
            <a:fillRect/>
          </a:stretch>
        </p:blipFill>
        <p:spPr>
          <a:xfrm>
            <a:off x="6523037" y="2049462"/>
            <a:ext cx="5385780" cy="3587758"/>
          </a:xfrm>
          <a:prstGeom prst="rect">
            <a:avLst/>
          </a:prstGeom>
        </p:spPr>
      </p:pic>
    </p:spTree>
    <p:extLst>
      <p:ext uri="{BB962C8B-B14F-4D97-AF65-F5344CB8AC3E}">
        <p14:creationId xmlns:p14="http://schemas.microsoft.com/office/powerpoint/2010/main" val="81421701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Financial Setup Using Departments</a:t>
            </a:r>
          </a:p>
        </p:txBody>
      </p:sp>
      <p:sp>
        <p:nvSpPr>
          <p:cNvPr id="10" name="TextBox 9"/>
          <p:cNvSpPr txBox="1"/>
          <p:nvPr/>
        </p:nvSpPr>
        <p:spPr>
          <a:xfrm>
            <a:off x="350837" y="1809810"/>
            <a:ext cx="3727767" cy="4681282"/>
          </a:xfrm>
          <a:prstGeom prst="rect">
            <a:avLst/>
          </a:prstGeom>
          <a:noFill/>
        </p:spPr>
        <p:txBody>
          <a:bodyPr wrap="square" lIns="182880" tIns="146304" rIns="182880" bIns="146304" rtlCol="0">
            <a:spAutoFit/>
          </a:bodyPr>
          <a:lstStyle/>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Microsoft Azure Commercial (MAC) and Government (MAG) will each have an enrollment number</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For a State or County, each agency may have their own</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will be two accounts, one for Managed and Sandbox Workloads</a:t>
            </a:r>
          </a:p>
          <a:p>
            <a:pPr marL="342900" indent="-342900">
              <a:lnSpc>
                <a:spcPct val="90000"/>
              </a:lnSpc>
              <a:spcAft>
                <a:spcPts val="600"/>
              </a:spcAft>
              <a:buFont typeface="Arial" panose="020B0604020202020204" pitchFamily="34" charset="0"/>
              <a:buChar char="•"/>
            </a:pPr>
            <a:r>
              <a:rPr lang="en-US" sz="2000" dirty="0">
                <a:gradFill>
                  <a:gsLst>
                    <a:gs pos="1250">
                      <a:schemeClr val="tx2"/>
                    </a:gs>
                    <a:gs pos="99000">
                      <a:schemeClr val="tx2"/>
                    </a:gs>
                  </a:gsLst>
                  <a:lin ang="5400000" scaled="0"/>
                </a:gradFill>
              </a:rPr>
              <a:t>There are five default subscriptions that each Managed Account</a:t>
            </a:r>
          </a:p>
        </p:txBody>
      </p:sp>
      <p:pic>
        <p:nvPicPr>
          <p:cNvPr id="5" name="Picture 4"/>
          <p:cNvPicPr>
            <a:picLocks noChangeAspect="1"/>
          </p:cNvPicPr>
          <p:nvPr/>
        </p:nvPicPr>
        <p:blipFill>
          <a:blip r:embed="rId3"/>
          <a:stretch>
            <a:fillRect/>
          </a:stretch>
        </p:blipFill>
        <p:spPr>
          <a:xfrm>
            <a:off x="4078604" y="1516062"/>
            <a:ext cx="8111758" cy="5021085"/>
          </a:xfrm>
          <a:prstGeom prst="rect">
            <a:avLst/>
          </a:prstGeom>
        </p:spPr>
      </p:pic>
    </p:spTree>
    <p:extLst>
      <p:ext uri="{BB962C8B-B14F-4D97-AF65-F5344CB8AC3E}">
        <p14:creationId xmlns:p14="http://schemas.microsoft.com/office/powerpoint/2010/main" val="12615250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C5979E-18A1-465A-BC47-FFB85E0AEBA0}"/>
              </a:ext>
            </a:extLst>
          </p:cNvPr>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Visualization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71A9F6EC-B1EC-4431-8067-B407C7E22E95}"/>
              </a:ext>
            </a:extLst>
          </p:cNvPr>
          <p:cNvPicPr>
            <a:picLocks noChangeAspect="1"/>
          </p:cNvPicPr>
          <p:nvPr/>
        </p:nvPicPr>
        <p:blipFill rotWithShape="1">
          <a:blip r:embed="rId3"/>
          <a:srcRect l="11697" r="21093"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 Placeholder 4">
            <a:extLst>
              <a:ext uri="{FF2B5EF4-FFF2-40B4-BE49-F238E27FC236}">
                <a16:creationId xmlns:a16="http://schemas.microsoft.com/office/drawing/2014/main" id="{C2DF4E38-0FBD-4528-AF24-73DE4421B9EB}"/>
              </a:ext>
            </a:extLst>
          </p:cNvPr>
          <p:cNvGraphicFramePr/>
          <p:nvPr>
            <p:extLst>
              <p:ext uri="{D42A27DB-BD31-4B8C-83A1-F6EECF244321}">
                <p14:modId xmlns:p14="http://schemas.microsoft.com/office/powerpoint/2010/main" val="8940705"/>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8536621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4" name="Title 3"/>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dirty="0">
                <a:solidFill>
                  <a:srgbClr val="FFFFFF"/>
                </a:solidFill>
                <a:latin typeface="+mj-lt"/>
                <a:ea typeface="+mj-ea"/>
                <a:cs typeface="+mj-cs"/>
              </a:rPr>
              <a:t>Pattern Overview</a:t>
            </a:r>
          </a:p>
        </p:txBody>
      </p:sp>
      <p:sp>
        <p:nvSpPr>
          <p:cNvPr id="5" name="Text Placeholder 4"/>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1300">
                <a:solidFill>
                  <a:srgbClr val="000000"/>
                </a:solidFill>
                <a:latin typeface="+mn-lt"/>
              </a:rPr>
              <a:t>Configuration of at least 1 Department and one Account</a:t>
            </a:r>
          </a:p>
          <a:p>
            <a:pPr indent="-228600" defTabSz="914400"/>
            <a:r>
              <a:rPr lang="en-US" sz="1300">
                <a:solidFill>
                  <a:srgbClr val="000000"/>
                </a:solidFill>
                <a:latin typeface="+mn-lt"/>
              </a:rPr>
              <a:t>Assign one Department Administrator (DA) that is different than the Enterprise Administrator.  Suggest using a Service Account, versus a named user, as people change.</a:t>
            </a:r>
          </a:p>
          <a:p>
            <a:pPr indent="-228600" defTabSz="914400"/>
            <a:r>
              <a:rPr lang="en-US" sz="1300">
                <a:solidFill>
                  <a:srgbClr val="000000"/>
                </a:solidFill>
                <a:latin typeface="+mn-lt"/>
              </a:rPr>
              <a:t>Create subscriptions, renamed to match the type of workloads that they will hold.</a:t>
            </a:r>
          </a:p>
          <a:p>
            <a:pPr lvl="1" indent="-228600" defTabSz="914400"/>
            <a:r>
              <a:rPr lang="en-US" sz="1300" b="1">
                <a:solidFill>
                  <a:srgbClr val="000000"/>
                </a:solidFill>
              </a:rPr>
              <a:t>Production</a:t>
            </a:r>
            <a:r>
              <a:rPr lang="en-US" sz="1300">
                <a:solidFill>
                  <a:srgbClr val="000000"/>
                </a:solidFill>
              </a:rPr>
              <a:t>,  this is where production workloads will go, example, Sharepoint Farm</a:t>
            </a:r>
          </a:p>
          <a:p>
            <a:pPr lvl="1" indent="-228600" defTabSz="914400"/>
            <a:r>
              <a:rPr lang="en-US" sz="1300" b="1">
                <a:solidFill>
                  <a:srgbClr val="000000"/>
                </a:solidFill>
              </a:rPr>
              <a:t>HBI/CJIS</a:t>
            </a:r>
            <a:r>
              <a:rPr lang="en-US" sz="1300">
                <a:solidFill>
                  <a:srgbClr val="000000"/>
                </a:solidFill>
              </a:rPr>
              <a:t>, this is where production high business impact (HBI) or Criminal Justice Information System CJIS workloads will go, example, Evidence Management System</a:t>
            </a:r>
          </a:p>
          <a:p>
            <a:pPr lvl="1" indent="-228600" defTabSz="914400"/>
            <a:r>
              <a:rPr lang="en-US" sz="1300" b="1">
                <a:solidFill>
                  <a:srgbClr val="000000"/>
                </a:solidFill>
              </a:rPr>
              <a:t>Preproduction</a:t>
            </a:r>
            <a:r>
              <a:rPr lang="en-US" sz="1300">
                <a:solidFill>
                  <a:srgbClr val="000000"/>
                </a:solidFill>
              </a:rPr>
              <a:t>, this is where Application Lifecycle Management (ALM) workloads go, such as Test servers</a:t>
            </a:r>
          </a:p>
          <a:p>
            <a:pPr lvl="1" indent="-228600" defTabSz="914400"/>
            <a:r>
              <a:rPr lang="en-US" sz="1300" b="1">
                <a:solidFill>
                  <a:srgbClr val="000000"/>
                </a:solidFill>
              </a:rPr>
              <a:t>Services</a:t>
            </a:r>
            <a:r>
              <a:rPr lang="en-US" sz="1300">
                <a:solidFill>
                  <a:srgbClr val="000000"/>
                </a:solidFill>
              </a:rPr>
              <a:t>, are production workloads that are required to be accessible by everyone, yet have extremely sensitive data (level 5 Password data), example Windows Active Directory Domain Controllers.</a:t>
            </a:r>
          </a:p>
          <a:p>
            <a:pPr lvl="1" indent="-228600" defTabSz="914400"/>
            <a:r>
              <a:rPr lang="en-US" sz="1300" b="1">
                <a:solidFill>
                  <a:srgbClr val="000000"/>
                </a:solidFill>
              </a:rPr>
              <a:t>Storage</a:t>
            </a:r>
            <a:r>
              <a:rPr lang="en-US" sz="1300">
                <a:solidFill>
                  <a:srgbClr val="000000"/>
                </a:solidFill>
              </a:rPr>
              <a:t>, where on premise (non-Azure) storage is maintained, example StorSimple.  </a:t>
            </a:r>
          </a:p>
          <a:p>
            <a:pPr lvl="1" indent="-228600" defTabSz="914400"/>
            <a:r>
              <a:rPr lang="en-US" sz="1300" b="1">
                <a:solidFill>
                  <a:srgbClr val="000000"/>
                </a:solidFill>
              </a:rPr>
              <a:t>VSTS</a:t>
            </a:r>
            <a:r>
              <a:rPr lang="en-US" sz="1300">
                <a:solidFill>
                  <a:srgbClr val="000000"/>
                </a:solidFill>
              </a:rPr>
              <a:t> subscription is required if the enterprise wishes to associate a Visual Studio environment and licenses to the Enrollment, one per VSTS site.</a:t>
            </a:r>
          </a:p>
          <a:p>
            <a:pPr lvl="1" indent="-228600" defTabSz="914400"/>
            <a:r>
              <a:rPr lang="en-US" sz="1300">
                <a:solidFill>
                  <a:srgbClr val="000000"/>
                </a:solidFill>
              </a:rPr>
              <a:t>Standbox Subscriptions in the Sandbox Account that are never connected to the enterprise.</a:t>
            </a:r>
          </a:p>
          <a:p>
            <a:pPr indent="-228600" defTabSz="914400"/>
            <a:r>
              <a:rPr lang="en-US" sz="1300">
                <a:solidFill>
                  <a:srgbClr val="000000"/>
                </a:solidFill>
                <a:latin typeface="+mn-lt"/>
              </a:rPr>
              <a:t>Deploy Secure Single Sign-on for O365 Identity</a:t>
            </a:r>
          </a:p>
        </p:txBody>
      </p:sp>
    </p:spTree>
    <p:extLst>
      <p:ext uri="{BB962C8B-B14F-4D97-AF65-F5344CB8AC3E}">
        <p14:creationId xmlns:p14="http://schemas.microsoft.com/office/powerpoint/2010/main" val="337363936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2DD2BC0-6F29-4B4F-8D61-2DCF6D2E8E7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Alternative Approaches</a:t>
            </a:r>
          </a:p>
        </p:txBody>
      </p:sp>
      <p:graphicFrame>
        <p:nvGraphicFramePr>
          <p:cNvPr id="5" name="Text Placeholder 1">
            <a:extLst>
              <a:ext uri="{FF2B5EF4-FFF2-40B4-BE49-F238E27FC236}">
                <a16:creationId xmlns:a16="http://schemas.microsoft.com/office/drawing/2014/main" id="{54D38768-B21F-4F3F-AAC0-A45E9638D5CD}"/>
              </a:ext>
            </a:extLst>
          </p:cNvPr>
          <p:cNvGraphicFramePr/>
          <p:nvPr>
            <p:extLst>
              <p:ext uri="{D42A27DB-BD31-4B8C-83A1-F6EECF244321}">
                <p14:modId xmlns:p14="http://schemas.microsoft.com/office/powerpoint/2010/main" val="2857875166"/>
              </p:ext>
            </p:extLst>
          </p:nvPr>
        </p:nvGraphicFramePr>
        <p:xfrm>
          <a:off x="1057100" y="2957686"/>
          <a:ext cx="10322274" cy="3193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517454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a:extLst>
              <a:ext uri="{FF2B5EF4-FFF2-40B4-BE49-F238E27FC236}">
                <a16:creationId xmlns:a16="http://schemas.microsoft.com/office/drawing/2014/main" id="{ED4A9723-19D0-4CA4-9DC4-F00716CB5013}"/>
              </a:ext>
            </a:extLst>
          </p:cNvPr>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Bill of Materials</a:t>
            </a:r>
          </a:p>
        </p:txBody>
      </p:sp>
      <p:sp>
        <p:nvSpPr>
          <p:cNvPr id="15"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 name="Picture 1">
            <a:extLst>
              <a:ext uri="{FF2B5EF4-FFF2-40B4-BE49-F238E27FC236}">
                <a16:creationId xmlns:a16="http://schemas.microsoft.com/office/drawing/2014/main" id="{C5A995FA-053F-414D-94A1-C060C275B26C}"/>
              </a:ext>
            </a:extLst>
          </p:cNvPr>
          <p:cNvPicPr>
            <a:picLocks noChangeAspect="1"/>
          </p:cNvPicPr>
          <p:nvPr/>
        </p:nvPicPr>
        <p:blipFill>
          <a:blip r:embed="rId4"/>
          <a:stretch>
            <a:fillRect/>
          </a:stretch>
        </p:blipFill>
        <p:spPr>
          <a:xfrm>
            <a:off x="7864366" y="3234159"/>
            <a:ext cx="4224811" cy="1458809"/>
          </a:xfrm>
          <a:prstGeom prst="rect">
            <a:avLst/>
          </a:prstGeom>
        </p:spPr>
      </p:pic>
    </p:spTree>
    <p:extLst>
      <p:ext uri="{BB962C8B-B14F-4D97-AF65-F5344CB8AC3E}">
        <p14:creationId xmlns:p14="http://schemas.microsoft.com/office/powerpoint/2010/main" val="266921009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DC1CCFF-EBC2-4C77-8417-50FB7DB77A0D}"/>
              </a:ext>
            </a:extLst>
          </p:cNvPr>
          <p:cNvSpPr/>
          <p:nvPr/>
        </p:nvSpPr>
        <p:spPr>
          <a:xfrm>
            <a:off x="3109913" y="1235106"/>
            <a:ext cx="6216650" cy="369332"/>
          </a:xfrm>
          <a:prstGeom prst="rect">
            <a:avLst/>
          </a:prstGeom>
        </p:spPr>
        <p:txBody>
          <a:bodyPr>
            <a:spAutoFit/>
          </a:bodyPr>
          <a:lstStyle/>
          <a:p>
            <a:r>
              <a:rPr lang="en-US" dirty="0">
                <a:latin typeface="Calibri" panose="020F0502020204030204" pitchFamily="34" charset="0"/>
                <a:ea typeface="Calibri" panose="020F0502020204030204" pitchFamily="34" charset="0"/>
              </a:rPr>
              <a:t> </a:t>
            </a:r>
          </a:p>
        </p:txBody>
      </p:sp>
      <p:sp>
        <p:nvSpPr>
          <p:cNvPr id="5" name="Title 4">
            <a:extLst>
              <a:ext uri="{FF2B5EF4-FFF2-40B4-BE49-F238E27FC236}">
                <a16:creationId xmlns:a16="http://schemas.microsoft.com/office/drawing/2014/main" id="{CEB214C2-5D7A-4BDC-8BEE-139486C09CFB}"/>
              </a:ext>
            </a:extLst>
          </p:cNvPr>
          <p:cNvSpPr>
            <a:spLocks noGrp="1"/>
          </p:cNvSpPr>
          <p:nvPr>
            <p:ph type="title"/>
          </p:nvPr>
        </p:nvSpPr>
        <p:spPr/>
        <p:txBody>
          <a:bodyPr/>
          <a:lstStyle/>
          <a:p>
            <a:r>
              <a:rPr lang="en-US" dirty="0"/>
              <a:t>Azure Site Recovery</a:t>
            </a:r>
          </a:p>
        </p:txBody>
      </p:sp>
      <p:sp>
        <p:nvSpPr>
          <p:cNvPr id="6" name="Text Placeholder 5">
            <a:extLst>
              <a:ext uri="{FF2B5EF4-FFF2-40B4-BE49-F238E27FC236}">
                <a16:creationId xmlns:a16="http://schemas.microsoft.com/office/drawing/2014/main" id="{0901C659-F7D2-44EF-8688-B97F8B3F4761}"/>
              </a:ext>
            </a:extLst>
          </p:cNvPr>
          <p:cNvSpPr>
            <a:spLocks noGrp="1"/>
          </p:cNvSpPr>
          <p:nvPr>
            <p:ph type="body" sz="quarter" idx="10"/>
          </p:nvPr>
        </p:nvSpPr>
        <p:spPr>
          <a:xfrm>
            <a:off x="274638" y="1212850"/>
            <a:ext cx="11887200" cy="3354765"/>
          </a:xfrm>
        </p:spPr>
        <p:txBody>
          <a:bodyPr/>
          <a:lstStyle/>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majority of these questions are answered in our </a:t>
            </a:r>
            <a:r>
              <a:rPr lang="en-US" sz="1800" u="sng" dirty="0">
                <a:solidFill>
                  <a:srgbClr val="0563C1"/>
                </a:solidFill>
                <a:latin typeface="Calibri" panose="020F0502020204030204" pitchFamily="34" charset="0"/>
                <a:ea typeface="Calibri" panose="020F0502020204030204" pitchFamily="34" charset="0"/>
                <a:hlinkClick r:id="rId3"/>
              </a:rPr>
              <a:t>public documentation</a:t>
            </a:r>
            <a:r>
              <a:rPr lang="en-US" sz="1800" dirty="0">
                <a:solidFill>
                  <a:srgbClr val="505050"/>
                </a:solidFill>
                <a:latin typeface="Calibri" panose="020F0502020204030204" pitchFamily="34" charset="0"/>
                <a:ea typeface="Calibri" panose="020F0502020204030204" pitchFamily="34" charset="0"/>
              </a:rPr>
              <a:t> for Site Recovery with all of the current features and limitations.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You can see the Azure Gov differences at: </a:t>
            </a:r>
            <a:r>
              <a:rPr lang="en-US" sz="1800" u="sng" dirty="0">
                <a:solidFill>
                  <a:srgbClr val="0563C1"/>
                </a:solidFill>
                <a:latin typeface="Calibri" panose="020F0502020204030204" pitchFamily="34" charset="0"/>
                <a:ea typeface="Calibri" panose="020F0502020204030204" pitchFamily="34" charset="0"/>
                <a:hlinkClick r:id="rId4"/>
              </a:rPr>
              <a:t>https://docs.microsoft.com/en-us/azure/azure-government/documentation-government-services-monitoringandmanagement</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The documentation does a good job of breaking down how-</a:t>
            </a:r>
            <a:r>
              <a:rPr lang="en-US" sz="1800" dirty="0" err="1">
                <a:solidFill>
                  <a:srgbClr val="505050"/>
                </a:solidFill>
                <a:latin typeface="Calibri" panose="020F0502020204030204" pitchFamily="34" charset="0"/>
                <a:ea typeface="Calibri" panose="020F0502020204030204" pitchFamily="34" charset="0"/>
              </a:rPr>
              <a:t>tos</a:t>
            </a:r>
            <a:r>
              <a:rPr lang="en-US" sz="1800" dirty="0">
                <a:solidFill>
                  <a:srgbClr val="505050"/>
                </a:solidFill>
                <a:latin typeface="Calibri" panose="020F0502020204030204" pitchFamily="34" charset="0"/>
                <a:ea typeface="Calibri" panose="020F0502020204030204" pitchFamily="34" charset="0"/>
              </a:rPr>
              <a:t> by workload like </a:t>
            </a:r>
            <a:r>
              <a:rPr lang="en-US" sz="1800" u="sng" dirty="0">
                <a:solidFill>
                  <a:srgbClr val="0563C1"/>
                </a:solidFill>
                <a:latin typeface="Calibri" panose="020F0502020204030204" pitchFamily="34" charset="0"/>
                <a:ea typeface="Calibri" panose="020F0502020204030204" pitchFamily="34" charset="0"/>
                <a:hlinkClick r:id="rId5"/>
              </a:rPr>
              <a:t>SQL Server</a:t>
            </a:r>
            <a:r>
              <a:rPr lang="en-US" sz="1800" dirty="0">
                <a:solidFill>
                  <a:srgbClr val="505050"/>
                </a:solidFill>
                <a:latin typeface="Calibri" panose="020F0502020204030204" pitchFamily="34" charset="0"/>
                <a:ea typeface="Calibri" panose="020F0502020204030204" pitchFamily="34" charset="0"/>
              </a:rPr>
              <a:t>.</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 </a:t>
            </a:r>
          </a:p>
          <a:p>
            <a:pPr lvl="0">
              <a:lnSpc>
                <a:spcPct val="100000"/>
              </a:lnSpc>
              <a:spcBef>
                <a:spcPts val="0"/>
              </a:spcBef>
              <a:buSzTx/>
            </a:pPr>
            <a:r>
              <a:rPr lang="en-US" sz="1800" dirty="0">
                <a:solidFill>
                  <a:srgbClr val="505050"/>
                </a:solidFill>
                <a:latin typeface="Calibri" panose="020F0502020204030204" pitchFamily="34" charset="0"/>
                <a:ea typeface="Calibri" panose="020F0502020204030204" pitchFamily="34" charset="0"/>
              </a:rPr>
              <a:t>I’d also check out the Learning Path on ASR: </a:t>
            </a:r>
            <a:r>
              <a:rPr lang="en-US" sz="1800" u="sng" dirty="0">
                <a:solidFill>
                  <a:srgbClr val="0563C1"/>
                </a:solidFill>
                <a:latin typeface="Calibri" panose="020F0502020204030204" pitchFamily="34" charset="0"/>
                <a:ea typeface="Calibri" panose="020F0502020204030204" pitchFamily="34" charset="0"/>
                <a:hlinkClick r:id="rId6"/>
              </a:rPr>
              <a:t>https://azure.microsoft.com/en-us/documentation/learning-paths/site-recovery/</a:t>
            </a:r>
            <a:endParaRPr lang="en-US" sz="1800" dirty="0">
              <a:solidFill>
                <a:srgbClr val="505050"/>
              </a:solidFill>
              <a:latin typeface="Calibri" panose="020F0502020204030204" pitchFamily="34" charset="0"/>
              <a:ea typeface="Calibri" panose="020F0502020204030204" pitchFamily="34" charset="0"/>
            </a:endParaRPr>
          </a:p>
          <a:p>
            <a:endParaRPr lang="en-US" dirty="0"/>
          </a:p>
        </p:txBody>
      </p:sp>
    </p:spTree>
    <p:extLst>
      <p:ext uri="{BB962C8B-B14F-4D97-AF65-F5344CB8AC3E}">
        <p14:creationId xmlns:p14="http://schemas.microsoft.com/office/powerpoint/2010/main" val="312262263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4" name="Rectangle 3"/>
          <p:cNvSpPr/>
          <p:nvPr/>
        </p:nvSpPr>
        <p:spPr>
          <a:xfrm>
            <a:off x="274637" y="1820862"/>
            <a:ext cx="5486400" cy="5016758"/>
          </a:xfrm>
          <a:prstGeom prst="rect">
            <a:avLst/>
          </a:prstGeom>
        </p:spPr>
        <p:txBody>
          <a:bodyPr wrap="square">
            <a:spAutoFit/>
          </a:bodyPr>
          <a:lstStyle/>
          <a:p>
            <a:r>
              <a:rPr lang="en-US" sz="4000" dirty="0"/>
              <a:t>What’s in the AzureFoundation for Nonprofits?</a:t>
            </a:r>
          </a:p>
          <a:p>
            <a:r>
              <a:rPr lang="en-US" sz="2000" dirty="0"/>
              <a:t>Azure Value Proposition</a:t>
            </a:r>
            <a:br>
              <a:rPr lang="en-US" sz="2000" dirty="0"/>
            </a:br>
            <a:r>
              <a:rPr lang="en-US" sz="2000" dirty="0"/>
              <a:t>Checklist/Prerequisites</a:t>
            </a:r>
            <a:br>
              <a:rPr lang="en-US" sz="2000" dirty="0"/>
            </a:br>
            <a:br>
              <a:rPr lang="en-US" sz="2000" dirty="0"/>
            </a:br>
            <a:r>
              <a:rPr lang="en-US" sz="2000" dirty="0"/>
              <a:t>Architecture Overview</a:t>
            </a:r>
            <a:br>
              <a:rPr lang="en-US" sz="2000" dirty="0"/>
            </a:br>
            <a:r>
              <a:rPr lang="en-US" sz="2000" dirty="0"/>
              <a:t>Modules</a:t>
            </a:r>
          </a:p>
          <a:p>
            <a:r>
              <a:rPr lang="en-US" sz="2000" dirty="0"/>
              <a:t>Management and Monitoring</a:t>
            </a:r>
          </a:p>
          <a:p>
            <a:r>
              <a:rPr lang="en-US" sz="2000" dirty="0"/>
              <a:t>Security and Identity</a:t>
            </a:r>
            <a:br>
              <a:rPr lang="en-US" sz="2000" dirty="0"/>
            </a:br>
            <a:r>
              <a:rPr lang="en-US" sz="2000" dirty="0"/>
              <a:t>Network Pattern</a:t>
            </a:r>
            <a:br>
              <a:rPr lang="en-US" sz="2000" dirty="0"/>
            </a:br>
            <a:r>
              <a:rPr lang="en-US" sz="2000" dirty="0"/>
              <a:t>Security Pattern</a:t>
            </a:r>
            <a:br>
              <a:rPr lang="en-US" sz="2000" dirty="0"/>
            </a:br>
            <a:r>
              <a:rPr lang="en-US" sz="2000" dirty="0"/>
              <a:t>Configuration Details</a:t>
            </a:r>
          </a:p>
        </p:txBody>
      </p:sp>
    </p:spTree>
    <p:extLst>
      <p:ext uri="{BB962C8B-B14F-4D97-AF65-F5344CB8AC3E}">
        <p14:creationId xmlns:p14="http://schemas.microsoft.com/office/powerpoint/2010/main" val="38008209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E4A9A-8E69-4C63-9612-391AE0DF9833}"/>
              </a:ext>
            </a:extLst>
          </p:cNvPr>
          <p:cNvSpPr>
            <a:spLocks noGrp="1"/>
          </p:cNvSpPr>
          <p:nvPr>
            <p:ph type="title"/>
          </p:nvPr>
        </p:nvSpPr>
        <p:spPr/>
        <p:txBody>
          <a:bodyPr/>
          <a:lstStyle/>
          <a:p>
            <a:r>
              <a:rPr lang="en-US" dirty="0"/>
              <a:t>Monitoring Azure</a:t>
            </a:r>
          </a:p>
        </p:txBody>
      </p:sp>
      <p:sp>
        <p:nvSpPr>
          <p:cNvPr id="3" name="Text Placeholder 2">
            <a:extLst>
              <a:ext uri="{FF2B5EF4-FFF2-40B4-BE49-F238E27FC236}">
                <a16:creationId xmlns:a16="http://schemas.microsoft.com/office/drawing/2014/main" id="{C4697E9C-3417-4405-80CB-F1D1252D1243}"/>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12779476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Compute</a:t>
            </a:r>
          </a:p>
        </p:txBody>
      </p:sp>
    </p:spTree>
    <p:extLst>
      <p:ext uri="{BB962C8B-B14F-4D97-AF65-F5344CB8AC3E}">
        <p14:creationId xmlns:p14="http://schemas.microsoft.com/office/powerpoint/2010/main" val="27916327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3C06E66-01F5-453B-9A27-97971B197C4E}"/>
              </a:ext>
            </a:extLst>
          </p:cNvPr>
          <p:cNvSpPr>
            <a:spLocks noGrp="1"/>
          </p:cNvSpPr>
          <p:nvPr>
            <p:ph type="body" sz="quarter" idx="10"/>
          </p:nvPr>
        </p:nvSpPr>
        <p:spPr>
          <a:xfrm>
            <a:off x="274638" y="1212850"/>
            <a:ext cx="11887200" cy="3120854"/>
          </a:xfrm>
        </p:spPr>
        <p:txBody>
          <a:bodyPr/>
          <a:lstStyle/>
          <a:p>
            <a:r>
              <a:rPr lang="en-US" dirty="0"/>
              <a:t>Resilient Identity</a:t>
            </a:r>
          </a:p>
          <a:p>
            <a:r>
              <a:rPr lang="en-US" dirty="0"/>
              <a:t>High Availability SharePoint farm</a:t>
            </a:r>
          </a:p>
          <a:p>
            <a:r>
              <a:rPr lang="en-US" dirty="0"/>
              <a:t>Remote Desktop Services or Citrix </a:t>
            </a:r>
          </a:p>
          <a:p>
            <a:endParaRPr lang="en-US" dirty="0"/>
          </a:p>
          <a:p>
            <a:endParaRPr lang="en-US" dirty="0"/>
          </a:p>
        </p:txBody>
      </p:sp>
      <p:sp>
        <p:nvSpPr>
          <p:cNvPr id="3" name="Title 2">
            <a:extLst>
              <a:ext uri="{FF2B5EF4-FFF2-40B4-BE49-F238E27FC236}">
                <a16:creationId xmlns:a16="http://schemas.microsoft.com/office/drawing/2014/main" id="{4AAE72EE-DB95-417B-A93A-90D13F1EC44B}"/>
              </a:ext>
            </a:extLst>
          </p:cNvPr>
          <p:cNvSpPr>
            <a:spLocks noGrp="1"/>
          </p:cNvSpPr>
          <p:nvPr>
            <p:ph type="title"/>
          </p:nvPr>
        </p:nvSpPr>
        <p:spPr/>
        <p:txBody>
          <a:bodyPr/>
          <a:lstStyle/>
          <a:p>
            <a:r>
              <a:rPr lang="en-US" dirty="0"/>
              <a:t>List of Patterns:</a:t>
            </a:r>
          </a:p>
        </p:txBody>
      </p:sp>
    </p:spTree>
    <p:extLst>
      <p:ext uri="{BB962C8B-B14F-4D97-AF65-F5344CB8AC3E}">
        <p14:creationId xmlns:p14="http://schemas.microsoft.com/office/powerpoint/2010/main" val="231653199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03237" y="2049462"/>
            <a:ext cx="3581400" cy="3296287"/>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Use Case:  To enable hybrid identity for Azure, geo-redundancy for on premise identity, enable other Azure workloads, such as Disaster Recovery.</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Optional:  Include AAD Connect for MAG</a:t>
            </a:r>
          </a:p>
          <a:p>
            <a:pPr>
              <a:lnSpc>
                <a:spcPct val="90000"/>
              </a:lnSpc>
              <a:spcAft>
                <a:spcPts val="600"/>
              </a:spcAft>
            </a:pPr>
            <a:endParaRPr lang="en-US" sz="2000" dirty="0">
              <a:gradFill>
                <a:gsLst>
                  <a:gs pos="1250">
                    <a:schemeClr val="tx2"/>
                  </a:gs>
                  <a:gs pos="99000">
                    <a:schemeClr val="tx2"/>
                  </a:gs>
                </a:gsLst>
                <a:lin ang="5400000" scaled="0"/>
              </a:gra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66541" y="-44638107"/>
            <a:ext cx="4572000" cy="3903090"/>
          </a:xfrm>
          <a:prstGeom prst="rect">
            <a:avLst/>
          </a:prstGeom>
        </p:spPr>
      </p:pic>
      <p:sp>
        <p:nvSpPr>
          <p:cNvPr id="2" name="Title 1"/>
          <p:cNvSpPr>
            <a:spLocks noGrp="1"/>
          </p:cNvSpPr>
          <p:nvPr>
            <p:ph type="title"/>
          </p:nvPr>
        </p:nvSpPr>
        <p:spPr/>
        <p:txBody>
          <a:bodyPr/>
          <a:lstStyle/>
          <a:p>
            <a:r>
              <a:rPr lang="en-US" dirty="0"/>
              <a:t>Resilient Identity </a:t>
            </a:r>
          </a:p>
        </p:txBody>
      </p:sp>
      <p:pic>
        <p:nvPicPr>
          <p:cNvPr id="7" name="Picture 6">
            <a:extLst>
              <a:ext uri="{FF2B5EF4-FFF2-40B4-BE49-F238E27FC236}">
                <a16:creationId xmlns:a16="http://schemas.microsoft.com/office/drawing/2014/main" id="{9B77061A-9D46-4831-91F4-D92608EED101}"/>
              </a:ext>
            </a:extLst>
          </p:cNvPr>
          <p:cNvPicPr>
            <a:picLocks noChangeAspect="1"/>
          </p:cNvPicPr>
          <p:nvPr/>
        </p:nvPicPr>
        <p:blipFill>
          <a:blip r:embed="rId4"/>
          <a:stretch>
            <a:fillRect/>
          </a:stretch>
        </p:blipFill>
        <p:spPr>
          <a:xfrm>
            <a:off x="4235302" y="1058862"/>
            <a:ext cx="8201173" cy="5915728"/>
          </a:xfrm>
          <a:prstGeom prst="rect">
            <a:avLst/>
          </a:prstGeom>
        </p:spPr>
      </p:pic>
    </p:spTree>
    <p:extLst>
      <p:ext uri="{BB962C8B-B14F-4D97-AF65-F5344CB8AC3E}">
        <p14:creationId xmlns:p14="http://schemas.microsoft.com/office/powerpoint/2010/main" val="172904973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85649" y="350323"/>
            <a:ext cx="11668164" cy="1880971"/>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536621" y="475866"/>
            <a:ext cx="11363232" cy="948970"/>
          </a:xfrm>
        </p:spPr>
        <p:txBody>
          <a:bodyPr vert="horz" lIns="91440" tIns="45720" rIns="91440" bIns="45720" rtlCol="0" anchor="b">
            <a:normAutofit/>
          </a:bodyPr>
          <a:lstStyle/>
          <a:p>
            <a:pPr algn="ctr" defTabSz="914400"/>
            <a:r>
              <a:rPr lang="en-US" sz="5500" kern="1200">
                <a:solidFill>
                  <a:srgbClr val="FFFFFF"/>
                </a:solidFill>
                <a:latin typeface="+mj-lt"/>
                <a:ea typeface="+mj-ea"/>
                <a:cs typeface="+mj-cs"/>
              </a:rPr>
              <a:t>Summary of Resilient Identity Workload</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54111" y="1477469"/>
            <a:ext cx="7928252"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graphicFrame>
        <p:nvGraphicFramePr>
          <p:cNvPr id="5" name="Table 4"/>
          <p:cNvGraphicFramePr>
            <a:graphicFrameLocks noGrp="1"/>
          </p:cNvGraphicFramePr>
          <p:nvPr/>
        </p:nvGraphicFramePr>
        <p:xfrm>
          <a:off x="326457" y="2651025"/>
          <a:ext cx="11727359" cy="3894923"/>
        </p:xfrm>
        <a:graphic>
          <a:graphicData uri="http://schemas.openxmlformats.org/drawingml/2006/table">
            <a:tbl>
              <a:tblPr firstRow="1" bandRow="1">
                <a:tableStyleId>{69012ECD-51FC-41F1-AA8D-1B2483CD663E}</a:tableStyleId>
              </a:tblPr>
              <a:tblGrid>
                <a:gridCol w="1459726">
                  <a:extLst>
                    <a:ext uri="{9D8B030D-6E8A-4147-A177-3AD203B41FA5}">
                      <a16:colId xmlns:a16="http://schemas.microsoft.com/office/drawing/2014/main" val="2158627102"/>
                    </a:ext>
                  </a:extLst>
                </a:gridCol>
                <a:gridCol w="2220998">
                  <a:extLst>
                    <a:ext uri="{9D8B030D-6E8A-4147-A177-3AD203B41FA5}">
                      <a16:colId xmlns:a16="http://schemas.microsoft.com/office/drawing/2014/main" val="847866499"/>
                    </a:ext>
                  </a:extLst>
                </a:gridCol>
                <a:gridCol w="1293854">
                  <a:extLst>
                    <a:ext uri="{9D8B030D-6E8A-4147-A177-3AD203B41FA5}">
                      <a16:colId xmlns:a16="http://schemas.microsoft.com/office/drawing/2014/main" val="2292118796"/>
                    </a:ext>
                  </a:extLst>
                </a:gridCol>
                <a:gridCol w="4071211">
                  <a:extLst>
                    <a:ext uri="{9D8B030D-6E8A-4147-A177-3AD203B41FA5}">
                      <a16:colId xmlns:a16="http://schemas.microsoft.com/office/drawing/2014/main" val="411022970"/>
                    </a:ext>
                  </a:extLst>
                </a:gridCol>
                <a:gridCol w="1459726">
                  <a:extLst>
                    <a:ext uri="{9D8B030D-6E8A-4147-A177-3AD203B41FA5}">
                      <a16:colId xmlns:a16="http://schemas.microsoft.com/office/drawing/2014/main" val="2482956747"/>
                    </a:ext>
                  </a:extLst>
                </a:gridCol>
                <a:gridCol w="1221844">
                  <a:extLst>
                    <a:ext uri="{9D8B030D-6E8A-4147-A177-3AD203B41FA5}">
                      <a16:colId xmlns:a16="http://schemas.microsoft.com/office/drawing/2014/main" val="3942126645"/>
                    </a:ext>
                  </a:extLst>
                </a:gridCol>
              </a:tblGrid>
              <a:tr h="217467">
                <a:tc gridSpan="3">
                  <a:txBody>
                    <a:bodyPr/>
                    <a:lstStyle/>
                    <a:p>
                      <a:pPr algn="l" fontAlgn="t"/>
                      <a:r>
                        <a:rPr lang="en-US" sz="1200" u="none" strike="noStrike">
                          <a:effectLst/>
                        </a:rPr>
                        <a:t>AzureFoundation Identity Pattern</a:t>
                      </a:r>
                      <a:endParaRPr lang="en-US" sz="1200" b="1" i="0"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803669803"/>
                  </a:ext>
                </a:extLst>
              </a:tr>
              <a:tr h="191172">
                <a:tc>
                  <a:txBody>
                    <a:bodyPr/>
                    <a:lstStyle/>
                    <a:p>
                      <a:pPr algn="l" fontAlgn="t"/>
                      <a:r>
                        <a:rPr lang="en-US" sz="1000" u="none" strike="noStrike">
                          <a:effectLst/>
                        </a:rPr>
                        <a:t>Service type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Custom name</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Region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Description</a:t>
                      </a:r>
                      <a:endParaRPr lang="en-US" sz="1000" b="1"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SKU</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Estimated Cost</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592583403"/>
                  </a:ext>
                </a:extLst>
              </a:tr>
              <a:tr h="348940">
                <a:tc>
                  <a:txBody>
                    <a:bodyPr/>
                    <a:lstStyle/>
                    <a:p>
                      <a:pPr algn="l" fontAlgn="t"/>
                      <a:r>
                        <a:rPr lang="en-US" sz="1000" u="none" strike="noStrike">
                          <a:effectLst/>
                        </a:rPr>
                        <a:t>Virtual Machines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Virtual Machines for Identity Pattern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Standard virtual machine(s), A2 (2 cores, 3.5 GB RAM, 135 GB disk, $0.166/hr) size: 744 hours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N7H-02629</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$988.03</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607689180"/>
                  </a:ext>
                </a:extLst>
              </a:tr>
              <a:tr h="191172">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VPN Gateway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standard tier, 744 gateway hour(s), 1000 GB outbound vpn</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N7H-04005, Q5H-00025</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$287.56</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074535218"/>
                  </a:ext>
                </a:extLst>
              </a:tr>
              <a:tr h="348940">
                <a:tc>
                  <a:txBody>
                    <a:bodyPr/>
                    <a:lstStyle/>
                    <a:p>
                      <a:pPr algn="l" fontAlgn="t"/>
                      <a:r>
                        <a:rPr lang="en-US" sz="1000" u="none" strike="noStrike">
                          <a:effectLst/>
                        </a:rPr>
                        <a:t>Storage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DR Backups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1500 GB storage Page Blob and Disk type. Basic tier, LRS redundancy, 100 x100,000 transactions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N9H-00114, N9H-00803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$92.31</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608670449"/>
                  </a:ext>
                </a:extLst>
              </a:tr>
              <a:tr h="191172">
                <a:tc>
                  <a:txBody>
                    <a:bodyPr/>
                    <a:lstStyle/>
                    <a:p>
                      <a:pPr algn="l" fontAlgn="t"/>
                      <a:r>
                        <a:rPr lang="en-US" sz="1000" u="none" strike="noStrike">
                          <a:effectLst/>
                        </a:rPr>
                        <a:t>OMS</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Monitoring, Backup, and Site Recovery</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US Gov Iowa</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8 instance(s) of Operations Management Suite</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7U9-00008, 7U9-00003</a:t>
                      </a:r>
                      <a:endParaRPr lang="en-US" sz="1000" b="0"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$248.00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543777192"/>
                  </a:ext>
                </a:extLst>
              </a:tr>
              <a:tr h="191172">
                <a:tc>
                  <a:txBody>
                    <a:bodyPr/>
                    <a:lstStyle/>
                    <a:p>
                      <a:pPr algn="l" fontAlgn="t"/>
                      <a:r>
                        <a:rPr lang="en-US" sz="1000" u="none" strike="noStrike">
                          <a:effectLst/>
                        </a:rPr>
                        <a:t>Support</a:t>
                      </a:r>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Free level</a:t>
                      </a:r>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Support</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$0.00</a:t>
                      </a:r>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336761382"/>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Monthly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$1,615.90</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235377065"/>
                  </a:ext>
                </a:extLst>
              </a:tr>
              <a:tr h="191172">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Annual Total</a:t>
                      </a:r>
                      <a:endParaRPr lang="en-US" sz="1000" b="1" i="0"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$19,390.82</a:t>
                      </a:r>
                      <a:endParaRPr lang="en-US" sz="1000" b="1"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2492109754"/>
                  </a:ext>
                </a:extLst>
              </a:tr>
              <a:tr h="212208">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549069559"/>
                  </a:ext>
                </a:extLst>
              </a:tr>
              <a:tr h="191172">
                <a:tc>
                  <a:txBody>
                    <a:bodyPr/>
                    <a:lstStyle/>
                    <a:p>
                      <a:pPr algn="l" fontAlgn="t"/>
                      <a:r>
                        <a:rPr lang="en-US" sz="1000" u="none" strike="noStrike">
                          <a:effectLst/>
                        </a:rPr>
                        <a:t>Disclaimer</a:t>
                      </a:r>
                      <a:endParaRPr lang="en-US" sz="1000" b="1"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t"/>
                      <a:endParaRPr lang="en-US" sz="1000" b="0" i="0" u="none" strike="noStrike">
                        <a:effectLst/>
                        <a:latin typeface="Segoe UI Light" panose="020B0502040204020203" pitchFamily="34" charset="0"/>
                      </a:endParaRPr>
                    </a:p>
                  </a:txBody>
                  <a:tcPr marL="1850" marR="1850" marT="1850" marB="0"/>
                </a:tc>
                <a:tc>
                  <a:txBody>
                    <a:bodyPr/>
                    <a:lstStyle/>
                    <a:p>
                      <a:pPr algn="l" fontAlgn="b"/>
                      <a:endParaRPr lang="en-US" sz="1000" b="0" i="0"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144901268"/>
                  </a:ext>
                </a:extLst>
              </a:tr>
              <a:tr h="191172">
                <a:tc gridSpan="6">
                  <a:txBody>
                    <a:bodyPr/>
                    <a:lstStyle/>
                    <a:p>
                      <a:pPr algn="l" fontAlgn="t"/>
                      <a:r>
                        <a:rPr lang="en-US" sz="1000" u="none" strike="noStrike">
                          <a:effectLst/>
                        </a:rPr>
                        <a:t>All prices shown are in US Dollar ($). This is a summary estimate, not a quote. For up to date pricing information please visit https://azure.microsoft.com/pricing/calculator/channel/</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59238555"/>
                  </a:ext>
                </a:extLst>
              </a:tr>
              <a:tr h="664476">
                <a:tc gridSpan="6">
                  <a:txBody>
                    <a:bodyPr/>
                    <a:lstStyle/>
                    <a:p>
                      <a:pPr algn="l" fontAlgn="t"/>
                      <a:r>
                        <a:rPr lang="en-US" sz="1000" u="none" strike="noStrike">
                          <a:effectLst/>
                        </a:rPr>
                        <a:t>MICROSOFT CONFIDENTIAL - SUBJECT TO NON-DISCLOSURE AGREEMENT NOTICE AND DISCLAIMER</a:t>
                      </a:r>
                      <a:br>
                        <a:rPr lang="en-US" sz="1000" u="none" strike="noStrike">
                          <a:effectLst/>
                        </a:rPr>
                      </a:br>
                      <a:r>
                        <a:rPr lang="en-US" sz="1000" u="none" strike="noStrike">
                          <a:effectLst/>
                        </a:rPr>
                        <a:t>Prices and other terms of purchase are controlled by the agreement you enter with Microsoft, not this document. While we strive for accuracy the content is believed to be accurate as of the date of listed above, this information is subject to change at any time without Notice and should not be interpreted to be a commitment, guarantee, or offer by Microsoft.</a:t>
                      </a:r>
                      <a:br>
                        <a:rPr lang="en-US" sz="1000" u="none" strike="noStrike">
                          <a:effectLst/>
                        </a:rPr>
                      </a:br>
                      <a:r>
                        <a:rPr lang="en-US" sz="1000" u="none" strike="noStrike">
                          <a:effectLst/>
                        </a:rPr>
                        <a:t>MICROSOFT MAKES NO WARRANTIES, EXPRESS, IMPLIED OR STATUTORY, AS TO THE INFORMATION IN THIS DOCUMENT</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18975273"/>
                  </a:ext>
                </a:extLst>
              </a:tr>
              <a:tr h="191172">
                <a:tc gridSpan="6">
                  <a:txBody>
                    <a:bodyPr/>
                    <a:lstStyle/>
                    <a:p>
                      <a:pPr algn="l" fontAlgn="t"/>
                      <a:r>
                        <a:rPr lang="en-US" sz="1000" u="none" strike="noStrike">
                          <a:effectLst/>
                        </a:rPr>
                        <a:t>If you would like to share this information externally, please copy and paste only the necessary content into a customer ready presentations or models.</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36567439"/>
                  </a:ext>
                </a:extLst>
              </a:tr>
              <a:tr h="191172">
                <a:tc gridSpan="6">
                  <a:txBody>
                    <a:bodyPr/>
                    <a:lstStyle/>
                    <a:p>
                      <a:pPr algn="l" fontAlgn="t"/>
                      <a:r>
                        <a:rPr lang="en-US" sz="1000" u="none" strike="noStrike">
                          <a:effectLst/>
                        </a:rPr>
                        <a:t>This estimate was created at 11/15/2016 5:37:15 PM UTC for willst@microsoft.com. </a:t>
                      </a:r>
                      <a:endParaRPr lang="en-US" sz="1000" b="0" i="1" u="none" strike="noStrike">
                        <a:effectLst/>
                        <a:latin typeface="Segoe UI Light" panose="020B0502040204020203" pitchFamily="34" charset="0"/>
                      </a:endParaRPr>
                    </a:p>
                  </a:txBody>
                  <a:tcPr marL="1850" marR="1850" marT="185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218475953"/>
                  </a:ext>
                </a:extLst>
              </a:tr>
              <a:tr h="191172">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t"/>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tc>
                <a:tc>
                  <a:txBody>
                    <a:bodyPr/>
                    <a:lstStyle/>
                    <a:p>
                      <a:pPr algn="l" fontAlgn="b"/>
                      <a:r>
                        <a:rPr lang="en-US" sz="1000" u="none" strike="noStrike">
                          <a:effectLst/>
                        </a:rPr>
                        <a:t> </a:t>
                      </a:r>
                      <a:endParaRPr lang="en-US" sz="1000" b="0" i="1" u="none" strike="noStrike">
                        <a:effectLst/>
                        <a:latin typeface="Segoe UI Light" panose="020B0502040204020203" pitchFamily="34" charset="0"/>
                      </a:endParaRPr>
                    </a:p>
                  </a:txBody>
                  <a:tcPr marL="1850" marR="1850" marT="1850" marB="0" anchor="b"/>
                </a:tc>
                <a:extLst>
                  <a:ext uri="{0D108BD9-81ED-4DB2-BD59-A6C34878D82A}">
                    <a16:rowId xmlns:a16="http://schemas.microsoft.com/office/drawing/2014/main" val="3619422020"/>
                  </a:ext>
                </a:extLst>
              </a:tr>
            </a:tbl>
          </a:graphicData>
        </a:graphic>
      </p:graphicFrame>
    </p:spTree>
    <p:extLst>
      <p:ext uri="{BB962C8B-B14F-4D97-AF65-F5344CB8AC3E}">
        <p14:creationId xmlns:p14="http://schemas.microsoft.com/office/powerpoint/2010/main" val="20421315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Highly Available SharePoint Farm</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a:srcRect r="30949"/>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93F047FD-FE0E-45F0-B2E3-5E34379B8432}"/>
              </a:ext>
            </a:extLst>
          </p:cNvPr>
          <p:cNvGraphicFramePr/>
          <p:nvPr>
            <p:extLst>
              <p:ext uri="{D42A27DB-BD31-4B8C-83A1-F6EECF244321}">
                <p14:modId xmlns:p14="http://schemas.microsoft.com/office/powerpoint/2010/main" val="37654443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47735413"/>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Highly Available Remote Desktop Services </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4946" r="2635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EB47019D-3507-442E-AE1A-0F87BD8E7692}"/>
              </a:ext>
            </a:extLst>
          </p:cNvPr>
          <p:cNvGraphicFramePr/>
          <p:nvPr>
            <p:extLst>
              <p:ext uri="{D42A27DB-BD31-4B8C-83A1-F6EECF244321}">
                <p14:modId xmlns:p14="http://schemas.microsoft.com/office/powerpoint/2010/main" val="851124194"/>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61887212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Networking</a:t>
            </a:r>
          </a:p>
        </p:txBody>
      </p:sp>
    </p:spTree>
    <p:extLst>
      <p:ext uri="{BB962C8B-B14F-4D97-AF65-F5344CB8AC3E}">
        <p14:creationId xmlns:p14="http://schemas.microsoft.com/office/powerpoint/2010/main" val="267207642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Networking</a:t>
            </a:r>
          </a:p>
        </p:txBody>
      </p:sp>
      <p:sp>
        <p:nvSpPr>
          <p:cNvPr id="3" name="Text Placeholder 2"/>
          <p:cNvSpPr>
            <a:spLocks noGrp="1"/>
          </p:cNvSpPr>
          <p:nvPr>
            <p:ph type="body" sz="quarter" idx="10"/>
          </p:nvPr>
        </p:nvSpPr>
        <p:spPr>
          <a:xfrm>
            <a:off x="274638" y="1212850"/>
            <a:ext cx="5486399" cy="4801314"/>
          </a:xfrm>
        </p:spPr>
        <p:txBody>
          <a:bodyPr/>
          <a:lstStyle/>
          <a:p>
            <a:r>
              <a:rPr lang="en-US" sz="2000" dirty="0">
                <a:gradFill>
                  <a:gsLst>
                    <a:gs pos="1250">
                      <a:schemeClr val="tx2"/>
                    </a:gs>
                    <a:gs pos="99000">
                      <a:schemeClr val="tx2"/>
                    </a:gs>
                  </a:gsLst>
                  <a:lin ang="5400000" scaled="0"/>
                </a:gradFill>
                <a:latin typeface="+mn-lt"/>
              </a:rPr>
              <a:t>Endpoints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Remote Desktop Client (Jumpbox)</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AAD Proxy or Web Application Proxy (WAP) for Modern Authentication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PowerShell</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Internet Applications</a:t>
            </a:r>
          </a:p>
          <a:p>
            <a:r>
              <a:rPr lang="en-US" sz="2000" dirty="0">
                <a:gradFill>
                  <a:gsLst>
                    <a:gs pos="1250">
                      <a:schemeClr val="tx2"/>
                    </a:gs>
                    <a:gs pos="99000">
                      <a:schemeClr val="tx2"/>
                    </a:gs>
                  </a:gsLst>
                  <a:lin ang="5400000" scaled="0"/>
                </a:gradFill>
                <a:latin typeface="+mn-lt"/>
              </a:rPr>
              <a:t>VPN</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On Premise network to Azure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between Azure Datacenters</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Connections to other Agencies</a:t>
            </a:r>
          </a:p>
          <a:p>
            <a:r>
              <a:rPr lang="en-US" sz="2000" dirty="0">
                <a:gradFill>
                  <a:gsLst>
                    <a:gs pos="1250">
                      <a:schemeClr val="tx2"/>
                    </a:gs>
                    <a:gs pos="99000">
                      <a:schemeClr val="tx2"/>
                    </a:gs>
                  </a:gsLst>
                  <a:lin ang="5400000" scaled="0"/>
                </a:gradFill>
                <a:latin typeface="+mn-lt"/>
              </a:rPr>
              <a:t>ExpressRoute</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Private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Public Peering</a:t>
            </a:r>
          </a:p>
          <a:p>
            <a:pPr marL="342900" lvl="1" indent="-342900">
              <a:buFont typeface="Arial" panose="020B0604020202020204" pitchFamily="34" charset="0"/>
              <a:buChar char="•"/>
            </a:pPr>
            <a:r>
              <a:rPr lang="en-US" dirty="0">
                <a:gradFill>
                  <a:gsLst>
                    <a:gs pos="1250">
                      <a:schemeClr val="tx2"/>
                    </a:gs>
                    <a:gs pos="99000">
                      <a:schemeClr val="tx2"/>
                    </a:gs>
                  </a:gsLst>
                  <a:lin ang="5400000" scaled="0"/>
                </a:gradFill>
              </a:rPr>
              <a:t>Microsoft Peering</a:t>
            </a:r>
            <a:endParaRPr lang="en-US" dirty="0">
              <a:latin typeface="+mn-lt"/>
            </a:endParaRPr>
          </a:p>
        </p:txBody>
      </p:sp>
      <p:pic>
        <p:nvPicPr>
          <p:cNvPr id="4" name="Picture 3"/>
          <p:cNvPicPr>
            <a:picLocks noChangeAspect="1"/>
          </p:cNvPicPr>
          <p:nvPr/>
        </p:nvPicPr>
        <p:blipFill rotWithShape="1">
          <a:blip r:embed="rId3"/>
          <a:srcRect l="24270"/>
          <a:stretch/>
        </p:blipFill>
        <p:spPr>
          <a:xfrm>
            <a:off x="5913437" y="725801"/>
            <a:ext cx="6250766" cy="5498412"/>
          </a:xfrm>
          <a:prstGeom prst="rect">
            <a:avLst/>
          </a:prstGeom>
        </p:spPr>
      </p:pic>
    </p:spTree>
    <p:extLst>
      <p:ext uri="{BB962C8B-B14F-4D97-AF65-F5344CB8AC3E}">
        <p14:creationId xmlns:p14="http://schemas.microsoft.com/office/powerpoint/2010/main" val="32040595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55637" y="1287462"/>
            <a:ext cx="3505200" cy="3404009"/>
          </a:xfrm>
          <a:prstGeom prst="rect">
            <a:avLst/>
          </a:prstGeom>
          <a:noFill/>
        </p:spPr>
        <p:txBody>
          <a:bodyPr wrap="square" lIns="182880" tIns="146304" rIns="182880" bIns="146304" rtlCol="0">
            <a:spAutoFit/>
          </a:bodyPr>
          <a:lstStyle/>
          <a:p>
            <a:pPr>
              <a:lnSpc>
                <a:spcPct val="90000"/>
              </a:lnSpc>
              <a:spcAft>
                <a:spcPts val="600"/>
              </a:spcAft>
            </a:pPr>
            <a:r>
              <a:rPr lang="en-US" sz="2000" dirty="0">
                <a:gradFill>
                  <a:gsLst>
                    <a:gs pos="1250">
                      <a:schemeClr val="tx2"/>
                    </a:gs>
                    <a:gs pos="99000">
                      <a:schemeClr val="tx2"/>
                    </a:gs>
                  </a:gsLst>
                  <a:lin ang="5400000" scaled="0"/>
                </a:gradFill>
              </a:rPr>
              <a:t>Hybrid Connectivity</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HBI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Preproduction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Storage VNET</a:t>
            </a:r>
          </a:p>
          <a:p>
            <a:pPr marL="457200" indent="-457200">
              <a:lnSpc>
                <a:spcPct val="90000"/>
              </a:lnSpc>
              <a:spcAft>
                <a:spcPts val="600"/>
              </a:spcAft>
              <a:buAutoNum type="arabicPeriod"/>
            </a:pPr>
            <a:r>
              <a:rPr lang="en-US" sz="2000" dirty="0">
                <a:gradFill>
                  <a:gsLst>
                    <a:gs pos="1250">
                      <a:schemeClr val="tx2"/>
                    </a:gs>
                    <a:gs pos="99000">
                      <a:schemeClr val="tx2"/>
                    </a:gs>
                  </a:gsLst>
                  <a:lin ang="5400000" scaled="0"/>
                </a:gradFill>
              </a:rPr>
              <a:t>Services VNET</a:t>
            </a:r>
          </a:p>
          <a:p>
            <a:pPr>
              <a:lnSpc>
                <a:spcPct val="90000"/>
              </a:lnSpc>
              <a:spcAft>
                <a:spcPts val="600"/>
              </a:spcAft>
            </a:pPr>
            <a:endParaRPr lang="en-US" sz="2000" dirty="0">
              <a:gradFill>
                <a:gsLst>
                  <a:gs pos="1250">
                    <a:schemeClr val="tx2"/>
                  </a:gs>
                  <a:gs pos="99000">
                    <a:schemeClr val="tx2"/>
                  </a:gs>
                </a:gsLst>
                <a:lin ang="5400000" scaled="0"/>
              </a:gradFill>
            </a:endParaRPr>
          </a:p>
          <a:p>
            <a:pPr>
              <a:lnSpc>
                <a:spcPct val="90000"/>
              </a:lnSpc>
              <a:spcAft>
                <a:spcPts val="600"/>
              </a:spcAft>
            </a:pPr>
            <a:r>
              <a:rPr lang="en-US" sz="2000" dirty="0">
                <a:gradFill>
                  <a:gsLst>
                    <a:gs pos="1250">
                      <a:schemeClr val="tx2"/>
                    </a:gs>
                    <a:gs pos="99000">
                      <a:schemeClr val="tx2"/>
                    </a:gs>
                  </a:gsLst>
                  <a:lin ang="5400000" scaled="0"/>
                </a:gradFill>
              </a:rPr>
              <a:t>JSON Configuration (ARM)</a:t>
            </a:r>
          </a:p>
          <a:p>
            <a:pPr>
              <a:lnSpc>
                <a:spcPct val="90000"/>
              </a:lnSpc>
              <a:spcAft>
                <a:spcPts val="600"/>
              </a:spcAft>
            </a:pPr>
            <a:r>
              <a:rPr lang="en-US" sz="2000" dirty="0">
                <a:gradFill>
                  <a:gsLst>
                    <a:gs pos="1250">
                      <a:schemeClr val="tx2"/>
                    </a:gs>
                    <a:gs pos="99000">
                      <a:schemeClr val="tx2"/>
                    </a:gs>
                  </a:gsLst>
                  <a:lin ang="5400000" scaled="0"/>
                </a:gradFill>
              </a:rPr>
              <a:t>Metadata Spreadsheet</a:t>
            </a:r>
          </a:p>
        </p:txBody>
      </p:sp>
      <p:sp>
        <p:nvSpPr>
          <p:cNvPr id="2" name="Title 1"/>
          <p:cNvSpPr>
            <a:spLocks noGrp="1"/>
          </p:cNvSpPr>
          <p:nvPr>
            <p:ph type="title"/>
          </p:nvPr>
        </p:nvSpPr>
        <p:spPr/>
        <p:txBody>
          <a:bodyPr/>
          <a:lstStyle/>
          <a:p>
            <a:r>
              <a:rPr lang="en-US" dirty="0"/>
              <a:t>Hybrid Networking Design</a:t>
            </a:r>
          </a:p>
        </p:txBody>
      </p:sp>
    </p:spTree>
    <p:extLst>
      <p:ext uri="{BB962C8B-B14F-4D97-AF65-F5344CB8AC3E}">
        <p14:creationId xmlns:p14="http://schemas.microsoft.com/office/powerpoint/2010/main" val="182424783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Proposition</a:t>
            </a:r>
          </a:p>
        </p:txBody>
      </p:sp>
    </p:spTree>
    <p:extLst>
      <p:ext uri="{BB962C8B-B14F-4D97-AF65-F5344CB8AC3E}">
        <p14:creationId xmlns:p14="http://schemas.microsoft.com/office/powerpoint/2010/main" val="114188957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5" name="Title 4">
            <a:extLst>
              <a:ext uri="{FF2B5EF4-FFF2-40B4-BE49-F238E27FC236}">
                <a16:creationId xmlns:a16="http://schemas.microsoft.com/office/drawing/2014/main" id="{8FDC7ED7-0EFA-44A2-99E6-7CA92B173EB2}"/>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One Region</a:t>
            </a:r>
          </a:p>
        </p:txBody>
      </p:sp>
      <p:sp>
        <p:nvSpPr>
          <p:cNvPr id="18"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9D955939-F6FD-4B20-BDDB-8E4005E16995}"/>
              </a:ext>
            </a:extLst>
          </p:cNvPr>
          <p:cNvPicPr>
            <a:picLocks noChangeAspect="1"/>
          </p:cNvPicPr>
          <p:nvPr/>
        </p:nvPicPr>
        <p:blipFill>
          <a:blip r:embed="rId4"/>
          <a:stretch>
            <a:fillRect/>
          </a:stretch>
        </p:blipFill>
        <p:spPr>
          <a:xfrm>
            <a:off x="437958" y="1740344"/>
            <a:ext cx="3735258" cy="3534437"/>
          </a:xfrm>
          <a:prstGeom prst="rect">
            <a:avLst/>
          </a:prstGeom>
        </p:spPr>
      </p:pic>
      <p:graphicFrame>
        <p:nvGraphicFramePr>
          <p:cNvPr id="9" name="Text Placeholder 5">
            <a:extLst>
              <a:ext uri="{FF2B5EF4-FFF2-40B4-BE49-F238E27FC236}">
                <a16:creationId xmlns:a16="http://schemas.microsoft.com/office/drawing/2014/main" id="{EA773139-35BC-4779-9BBF-05A5A9C451AA}"/>
              </a:ext>
            </a:extLst>
          </p:cNvPr>
          <p:cNvGraphicFramePr/>
          <p:nvPr>
            <p:extLst>
              <p:ext uri="{D42A27DB-BD31-4B8C-83A1-F6EECF244321}">
                <p14:modId xmlns:p14="http://schemas.microsoft.com/office/powerpoint/2010/main" val="3582718218"/>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1975626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D7549E11-86B1-4A09-879D-CC6CB583C137}"/>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Two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78CB10A6-FEA2-4958-8A12-D8C23BAF6A45}"/>
              </a:ext>
            </a:extLst>
          </p:cNvPr>
          <p:cNvPicPr>
            <a:picLocks noChangeAspect="1"/>
          </p:cNvPicPr>
          <p:nvPr/>
        </p:nvPicPr>
        <p:blipFill>
          <a:blip r:embed="rId4"/>
          <a:stretch>
            <a:fillRect/>
          </a:stretch>
        </p:blipFill>
        <p:spPr>
          <a:xfrm>
            <a:off x="446194" y="1661519"/>
            <a:ext cx="3718785" cy="3692087"/>
          </a:xfrm>
          <a:prstGeom prst="rect">
            <a:avLst/>
          </a:prstGeom>
        </p:spPr>
      </p:pic>
      <p:graphicFrame>
        <p:nvGraphicFramePr>
          <p:cNvPr id="7" name="Text Placeholder 2">
            <a:extLst>
              <a:ext uri="{FF2B5EF4-FFF2-40B4-BE49-F238E27FC236}">
                <a16:creationId xmlns:a16="http://schemas.microsoft.com/office/drawing/2014/main" id="{03219EFF-0D2F-4787-A9E6-FF0C256ACBE2}"/>
              </a:ext>
            </a:extLst>
          </p:cNvPr>
          <p:cNvGraphicFramePr/>
          <p:nvPr>
            <p:extLst>
              <p:ext uri="{D42A27DB-BD31-4B8C-83A1-F6EECF244321}">
                <p14:modId xmlns:p14="http://schemas.microsoft.com/office/powerpoint/2010/main" val="3604747333"/>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3826727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006B111F-5E6F-445D-8FDD-B3271199E84D}"/>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Four Regions</a:t>
            </a:r>
          </a:p>
        </p:txBody>
      </p:sp>
      <p:sp>
        <p:nvSpPr>
          <p:cNvPr id="1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5343605B-C3A0-46F5-A976-1E2F5337BBA5}"/>
              </a:ext>
            </a:extLst>
          </p:cNvPr>
          <p:cNvPicPr>
            <a:picLocks noChangeAspect="1"/>
          </p:cNvPicPr>
          <p:nvPr/>
        </p:nvPicPr>
        <p:blipFill>
          <a:blip r:embed="rId4"/>
          <a:stretch>
            <a:fillRect/>
          </a:stretch>
        </p:blipFill>
        <p:spPr>
          <a:xfrm>
            <a:off x="437958" y="2305800"/>
            <a:ext cx="3735258" cy="2403525"/>
          </a:xfrm>
          <a:prstGeom prst="rect">
            <a:avLst/>
          </a:prstGeom>
        </p:spPr>
      </p:pic>
      <p:graphicFrame>
        <p:nvGraphicFramePr>
          <p:cNvPr id="6" name="Text Placeholder 2">
            <a:extLst>
              <a:ext uri="{FF2B5EF4-FFF2-40B4-BE49-F238E27FC236}">
                <a16:creationId xmlns:a16="http://schemas.microsoft.com/office/drawing/2014/main" id="{589014BB-6651-4E85-A76B-F234C7306010}"/>
              </a:ext>
            </a:extLst>
          </p:cNvPr>
          <p:cNvGraphicFramePr/>
          <p:nvPr>
            <p:extLst>
              <p:ext uri="{D42A27DB-BD31-4B8C-83A1-F6EECF244321}">
                <p14:modId xmlns:p14="http://schemas.microsoft.com/office/powerpoint/2010/main" val="3331788396"/>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97700381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800"/>
            <a:ext cx="5727464"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670B1AF8-BDAB-47B3-9E22-976699D649B8}"/>
              </a:ext>
            </a:extLst>
          </p:cNvPr>
          <p:cNvSpPr>
            <a:spLocks noGrp="1"/>
          </p:cNvSpPr>
          <p:nvPr>
            <p:ph type="title"/>
          </p:nvPr>
        </p:nvSpPr>
        <p:spPr>
          <a:xfrm>
            <a:off x="6216304" y="818939"/>
            <a:ext cx="5077795" cy="1482998"/>
          </a:xfrm>
        </p:spPr>
        <p:txBody>
          <a:bodyPr vert="horz" lIns="91440" tIns="45720" rIns="91440" bIns="45720" rtlCol="0" anchor="ctr">
            <a:normAutofit/>
          </a:bodyPr>
          <a:lstStyle/>
          <a:p>
            <a:pPr defTabSz="914400"/>
            <a:r>
              <a:rPr lang="en-US" sz="4400" kern="1200">
                <a:solidFill>
                  <a:srgbClr val="000000"/>
                </a:solidFill>
                <a:latin typeface="+mj-lt"/>
                <a:ea typeface="+mj-ea"/>
                <a:cs typeface="+mj-cs"/>
              </a:rPr>
              <a:t>AzureFoundation with Redundancy</a:t>
            </a:r>
          </a:p>
        </p:txBody>
      </p:sp>
      <p:sp>
        <p:nvSpPr>
          <p:cNvPr id="16"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3322"/>
            <a:ext cx="5100707" cy="550848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7D724C3A-8135-477E-BDEB-4861FA4CAB49}"/>
              </a:ext>
            </a:extLst>
          </p:cNvPr>
          <p:cNvPicPr>
            <a:picLocks noChangeAspect="1"/>
          </p:cNvPicPr>
          <p:nvPr/>
        </p:nvPicPr>
        <p:blipFill>
          <a:blip r:embed="rId4"/>
          <a:stretch>
            <a:fillRect/>
          </a:stretch>
        </p:blipFill>
        <p:spPr>
          <a:xfrm>
            <a:off x="437958" y="2266791"/>
            <a:ext cx="3735258" cy="2481542"/>
          </a:xfrm>
          <a:prstGeom prst="rect">
            <a:avLst/>
          </a:prstGeom>
        </p:spPr>
      </p:pic>
      <p:graphicFrame>
        <p:nvGraphicFramePr>
          <p:cNvPr id="7" name="Text Placeholder 2">
            <a:extLst>
              <a:ext uri="{FF2B5EF4-FFF2-40B4-BE49-F238E27FC236}">
                <a16:creationId xmlns:a16="http://schemas.microsoft.com/office/drawing/2014/main" id="{A24D4359-A966-47C6-84CB-E5E308340BB2}"/>
              </a:ext>
            </a:extLst>
          </p:cNvPr>
          <p:cNvGraphicFramePr/>
          <p:nvPr>
            <p:extLst>
              <p:ext uri="{D42A27DB-BD31-4B8C-83A1-F6EECF244321}">
                <p14:modId xmlns:p14="http://schemas.microsoft.com/office/powerpoint/2010/main" val="1053351151"/>
              </p:ext>
            </p:extLst>
          </p:nvPr>
        </p:nvGraphicFramePr>
        <p:xfrm>
          <a:off x="6212702" y="2469891"/>
          <a:ext cx="5077389" cy="37117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08384264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Hybrid Network Integration</a:t>
            </a:r>
          </a:p>
        </p:txBody>
      </p:sp>
      <p:cxnSp>
        <p:nvCxnSpPr>
          <p:cNvPr id="13" name="Straight Arrow Connector 1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rotWithShape="1">
          <a:blip r:embed="rId3"/>
          <a:srcRect l="10396" r="30909" b="-2"/>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8" name="TextBox 4">
            <a:extLst>
              <a:ext uri="{FF2B5EF4-FFF2-40B4-BE49-F238E27FC236}">
                <a16:creationId xmlns:a16="http://schemas.microsoft.com/office/drawing/2014/main" id="{B7A43CD7-514A-48C9-A995-F4F5649165FA}"/>
              </a:ext>
            </a:extLst>
          </p:cNvPr>
          <p:cNvGraphicFramePr/>
          <p:nvPr>
            <p:extLst>
              <p:ext uri="{D42A27DB-BD31-4B8C-83A1-F6EECF244321}">
                <p14:modId xmlns:p14="http://schemas.microsoft.com/office/powerpoint/2010/main" val="3452191213"/>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0294983"/>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Built In Security</a:t>
            </a:r>
          </a:p>
        </p:txBody>
      </p:sp>
      <p:sp>
        <p:nvSpPr>
          <p:cNvPr id="3" name="Text Placeholder 2"/>
          <p:cNvSpPr>
            <a:spLocks noGrp="1"/>
          </p:cNvSpPr>
          <p:nvPr>
            <p:ph type="body" sz="quarter" idx="10"/>
          </p:nvPr>
        </p:nvSpPr>
        <p:spPr>
          <a:xfrm>
            <a:off x="274640" y="1212849"/>
            <a:ext cx="4190998" cy="4001095"/>
          </a:xfrm>
        </p:spPr>
        <p:txBody>
          <a:bodyPr/>
          <a:lstStyle/>
          <a:p>
            <a:r>
              <a:rPr lang="en-US" sz="2000" dirty="0">
                <a:gradFill>
                  <a:gsLst>
                    <a:gs pos="1250">
                      <a:schemeClr val="tx2"/>
                    </a:gs>
                    <a:gs pos="99000">
                      <a:schemeClr val="tx2"/>
                    </a:gs>
                  </a:gsLst>
                  <a:lin ang="5400000" scaled="0"/>
                </a:gradFill>
                <a:latin typeface="+mn-lt"/>
              </a:rPr>
              <a:t>Network Security Group:</a:t>
            </a:r>
          </a:p>
          <a:p>
            <a:r>
              <a:rPr lang="en-US" sz="2000" dirty="0">
                <a:gradFill>
                  <a:gsLst>
                    <a:gs pos="1250">
                      <a:schemeClr val="tx2"/>
                    </a:gs>
                    <a:gs pos="99000">
                      <a:schemeClr val="tx2"/>
                    </a:gs>
                  </a:gsLst>
                  <a:lin ang="5400000" scaled="0"/>
                </a:gradFill>
                <a:latin typeface="+mn-lt"/>
              </a:rPr>
              <a:t>External Subnet DMZ  (deny all unless expressly permitted)</a:t>
            </a:r>
          </a:p>
          <a:p>
            <a:r>
              <a:rPr lang="en-US" sz="2000" dirty="0">
                <a:gradFill>
                  <a:gsLst>
                    <a:gs pos="1250">
                      <a:schemeClr val="tx2"/>
                    </a:gs>
                    <a:gs pos="99000">
                      <a:schemeClr val="tx2"/>
                    </a:gs>
                  </a:gsLst>
                  <a:lin ang="5400000" scaled="0"/>
                </a:gradFill>
                <a:latin typeface="+mn-lt"/>
              </a:rPr>
              <a:t>Internal Networks</a:t>
            </a:r>
          </a:p>
          <a:p>
            <a:pPr marL="755171" lvl="1" indent="-457200">
              <a:buFont typeface="+mj-lt"/>
              <a:buAutoNum type="arabicPeriod"/>
            </a:pPr>
            <a:r>
              <a:rPr lang="en-US" sz="2000" dirty="0">
                <a:gradFill>
                  <a:gsLst>
                    <a:gs pos="1250">
                      <a:schemeClr val="tx2"/>
                    </a:gs>
                    <a:gs pos="99000">
                      <a:schemeClr val="tx2"/>
                    </a:gs>
                  </a:gsLst>
                  <a:lin ang="5400000" scaled="0"/>
                </a:gradFill>
              </a:rPr>
              <a:t>Web</a:t>
            </a:r>
          </a:p>
          <a:p>
            <a:pPr marL="755171" lvl="1" indent="-457200">
              <a:buFont typeface="+mj-lt"/>
              <a:buAutoNum type="arabicPeriod"/>
            </a:pPr>
            <a:r>
              <a:rPr lang="en-US" sz="2000" dirty="0">
                <a:gradFill>
                  <a:gsLst>
                    <a:gs pos="1250">
                      <a:schemeClr val="tx2"/>
                    </a:gs>
                    <a:gs pos="99000">
                      <a:schemeClr val="tx2"/>
                    </a:gs>
                  </a:gsLst>
                  <a:lin ang="5400000" scaled="0"/>
                </a:gradFill>
              </a:rPr>
              <a:t>App</a:t>
            </a:r>
          </a:p>
          <a:p>
            <a:pPr marL="755171" lvl="1" indent="-457200">
              <a:buFont typeface="+mj-lt"/>
              <a:buAutoNum type="arabicPeriod"/>
            </a:pPr>
            <a:r>
              <a:rPr lang="en-US" sz="2000" dirty="0">
                <a:gradFill>
                  <a:gsLst>
                    <a:gs pos="1250">
                      <a:schemeClr val="tx2"/>
                    </a:gs>
                    <a:gs pos="99000">
                      <a:schemeClr val="tx2"/>
                    </a:gs>
                  </a:gsLst>
                  <a:lin ang="5400000" scaled="0"/>
                </a:gradFill>
              </a:rPr>
              <a:t>Database</a:t>
            </a:r>
          </a:p>
          <a:p>
            <a:pPr marL="755171" lvl="1" indent="-457200">
              <a:buFont typeface="+mj-lt"/>
              <a:buAutoNum type="arabicPeriod"/>
            </a:pPr>
            <a:r>
              <a:rPr lang="en-US" sz="2000" dirty="0">
                <a:gradFill>
                  <a:gsLst>
                    <a:gs pos="1250">
                      <a:schemeClr val="tx2"/>
                    </a:gs>
                    <a:gs pos="99000">
                      <a:schemeClr val="tx2"/>
                    </a:gs>
                  </a:gsLst>
                  <a:lin ang="5400000" scaled="0"/>
                </a:gradFill>
              </a:rPr>
              <a:t>User Tiers</a:t>
            </a:r>
          </a:p>
          <a:p>
            <a:pPr marL="287338" lvl="1" indent="-287338">
              <a:spcBef>
                <a:spcPts val="1224"/>
              </a:spcBef>
              <a:buClr>
                <a:schemeClr val="tx1"/>
              </a:buClr>
            </a:pPr>
            <a:r>
              <a:rPr lang="en-US" sz="2000" dirty="0">
                <a:gradFill>
                  <a:gsLst>
                    <a:gs pos="1250">
                      <a:schemeClr val="tx2"/>
                    </a:gs>
                    <a:gs pos="99000">
                      <a:schemeClr val="tx2"/>
                    </a:gs>
                  </a:gsLst>
                  <a:lin ang="5400000" scaled="0"/>
                </a:gradFill>
              </a:rPr>
              <a:t>User Defined Routing (Coming Soon)</a:t>
            </a:r>
          </a:p>
          <a:p>
            <a:pPr marL="755171" lvl="1" indent="-457200">
              <a:buFont typeface="+mj-lt"/>
              <a:buAutoNum type="arabicPeriod"/>
            </a:pPr>
            <a:endParaRPr lang="en-US" sz="2000" dirty="0">
              <a:gradFill>
                <a:gsLst>
                  <a:gs pos="1250">
                    <a:schemeClr val="tx2"/>
                  </a:gs>
                  <a:gs pos="99000">
                    <a:schemeClr val="tx2"/>
                  </a:gs>
                </a:gsLst>
                <a:lin ang="5400000" scaled="0"/>
              </a:gradFill>
            </a:endParaRPr>
          </a:p>
        </p:txBody>
      </p:sp>
      <p:sp>
        <p:nvSpPr>
          <p:cNvPr id="5" name="Rectangle 4"/>
          <p:cNvSpPr/>
          <p:nvPr/>
        </p:nvSpPr>
        <p:spPr>
          <a:xfrm>
            <a:off x="350837" y="6316662"/>
            <a:ext cx="10591800" cy="369332"/>
          </a:xfrm>
          <a:prstGeom prst="rect">
            <a:avLst/>
          </a:prstGeom>
        </p:spPr>
        <p:txBody>
          <a:bodyPr wrap="square">
            <a:spAutoFit/>
          </a:bodyPr>
          <a:lstStyle/>
          <a:p>
            <a:r>
              <a:rPr lang="en-US" dirty="0"/>
              <a:t>https://azure.microsoft.com/en-us/documentation/articles/best-practices-network-security/</a:t>
            </a:r>
          </a:p>
        </p:txBody>
      </p:sp>
      <p:pic>
        <p:nvPicPr>
          <p:cNvPr id="6" name="Picture 5"/>
          <p:cNvPicPr>
            <a:picLocks noChangeAspect="1"/>
          </p:cNvPicPr>
          <p:nvPr/>
        </p:nvPicPr>
        <p:blipFill>
          <a:blip r:embed="rId3"/>
          <a:stretch>
            <a:fillRect/>
          </a:stretch>
        </p:blipFill>
        <p:spPr>
          <a:xfrm>
            <a:off x="3500569" y="1263959"/>
            <a:ext cx="8663634" cy="3949985"/>
          </a:xfrm>
          <a:prstGeom prst="rect">
            <a:avLst/>
          </a:prstGeom>
        </p:spPr>
      </p:pic>
    </p:spTree>
    <p:extLst>
      <p:ext uri="{BB962C8B-B14F-4D97-AF65-F5344CB8AC3E}">
        <p14:creationId xmlns:p14="http://schemas.microsoft.com/office/powerpoint/2010/main" val="355641627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dirty="0">
                <a:solidFill>
                  <a:schemeClr val="tx1"/>
                </a:solidFill>
                <a:ea typeface="+mj-ea"/>
                <a:cs typeface="+mj-cs"/>
              </a:rPr>
              <a:t>AzureFoundation VNET Design </a:t>
            </a:r>
          </a:p>
        </p:txBody>
      </p:sp>
      <p:cxnSp>
        <p:nvCxnSpPr>
          <p:cNvPr id="19" name="Straight Arrow Connector 1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6"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dirty="0">
                <a:solidFill>
                  <a:schemeClr val="tx1"/>
                </a:solidFill>
                <a:latin typeface="+mn-lt"/>
              </a:rPr>
              <a:t>RFC 1918 IPv4 addresses THEY ARE FREE!</a:t>
            </a:r>
          </a:p>
          <a:p>
            <a:pPr indent="-228600" defTabSz="914400">
              <a:buFont typeface="Arial" panose="020B0604020202020204" pitchFamily="34" charset="0"/>
              <a:buChar char="•"/>
            </a:pPr>
            <a:r>
              <a:rPr lang="en-US" sz="1500" dirty="0">
                <a:solidFill>
                  <a:schemeClr val="tx1"/>
                </a:solidFill>
                <a:latin typeface="+mn-lt"/>
              </a:rPr>
              <a:t>10.0.0.0/16 (Suggest starting at 10.128.0.0)</a:t>
            </a:r>
          </a:p>
          <a:p>
            <a:pPr indent="-228600" defTabSz="914400">
              <a:buFont typeface="Arial" panose="020B0604020202020204" pitchFamily="34" charset="0"/>
              <a:buChar char="•"/>
            </a:pPr>
            <a:r>
              <a:rPr lang="en-US" sz="1500" dirty="0">
                <a:solidFill>
                  <a:schemeClr val="tx1"/>
                </a:solidFill>
                <a:latin typeface="+mn-lt"/>
              </a:rPr>
              <a:t>172.16.0.0/16 (172.16.0.0 – 172.16.31.255.255)</a:t>
            </a:r>
          </a:p>
          <a:p>
            <a:pPr indent="-228600" defTabSz="914400">
              <a:buFont typeface="Arial" panose="020B0604020202020204" pitchFamily="34" charset="0"/>
              <a:buChar char="•"/>
            </a:pPr>
            <a:r>
              <a:rPr lang="en-US" sz="1500" dirty="0">
                <a:solidFill>
                  <a:schemeClr val="tx1"/>
                </a:solidFill>
                <a:latin typeface="+mn-lt"/>
              </a:rPr>
              <a:t>Goal:  Avoid Conflict</a:t>
            </a:r>
          </a:p>
          <a:p>
            <a:pPr indent="-228600" defTabSz="914400">
              <a:buFont typeface="Arial" panose="020B0604020202020204" pitchFamily="34" charset="0"/>
              <a:buChar char="•"/>
            </a:pPr>
            <a:r>
              <a:rPr lang="en-US" sz="1500" dirty="0">
                <a:solidFill>
                  <a:schemeClr val="tx1"/>
                </a:solidFill>
                <a:latin typeface="+mn-lt"/>
              </a:rPr>
              <a:t>What to ask for:  Could you assign a Class B IP Address to host four Azure datacenters?  Common response:  “we are only putting a few things in Azure why do I need 65,000+ hosts?” Remember the goal and that RFC 1918 addresses are Free.  The AzureFoundation will use the /16 to address up to four Azure locations with a highly available geo-redundant secure network layout that will enable most workloads.</a:t>
            </a:r>
          </a:p>
        </p:txBody>
      </p: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23746" r="14799"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095348870"/>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alphaModFix/>
            <a:extLst/>
          </a:blip>
          <a:srcRect l="13256" r="24732" b="-1"/>
          <a:stretch/>
        </p:blipFill>
        <p:spPr>
          <a:xfrm>
            <a:off x="5913795" y="10"/>
            <a:ext cx="6522368" cy="6994515"/>
          </a:xfrm>
          <a:prstGeom prst="rect">
            <a:avLst/>
          </a:prstGeom>
        </p:spPr>
      </p:pic>
      <p:pic>
        <p:nvPicPr>
          <p:cNvPr id="9" name="Picture 8">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fontScale="90000"/>
          </a:bodyPr>
          <a:lstStyle/>
          <a:p>
            <a:pPr defTabSz="914400"/>
            <a:r>
              <a:rPr lang="en-US" sz="3700" dirty="0">
                <a:solidFill>
                  <a:srgbClr val="000000"/>
                </a:solidFill>
                <a:ea typeface="+mj-ea"/>
                <a:cs typeface="+mj-cs"/>
              </a:rPr>
              <a:t>AzureFoundation Virtual Network Appliances Justification</a:t>
            </a:r>
          </a:p>
        </p:txBody>
      </p:sp>
      <p:sp>
        <p:nvSpPr>
          <p:cNvPr id="3" name="Text Placeholder 2"/>
          <p:cNvSpPr>
            <a:spLocks noGrp="1"/>
          </p:cNvSpPr>
          <p:nvPr>
            <p:ph type="body" sz="quarter" idx="10"/>
          </p:nvPr>
        </p:nvSpPr>
        <p:spPr>
          <a:xfrm>
            <a:off x="821138" y="2317375"/>
            <a:ext cx="4801185" cy="3864256"/>
          </a:xfrm>
        </p:spPr>
        <p:txBody>
          <a:bodyPr vert="horz" lIns="91440" tIns="45720" rIns="91440" bIns="45720" rtlCol="0" anchor="ctr">
            <a:normAutofit/>
          </a:bodyPr>
          <a:lstStyle/>
          <a:p>
            <a:pPr indent="-228600" defTabSz="914400">
              <a:buFont typeface="Arial" panose="020B0604020202020204" pitchFamily="34" charset="0"/>
              <a:buChar char="•"/>
            </a:pPr>
            <a:r>
              <a:rPr lang="en-US" sz="1300" dirty="0">
                <a:solidFill>
                  <a:srgbClr val="000000"/>
                </a:solidFill>
                <a:latin typeface="+mn-lt"/>
              </a:rPr>
              <a:t>Azure’s Software Defined Networking gives administrators the ability to control routing with User Defined Routing.  </a:t>
            </a:r>
          </a:p>
          <a:p>
            <a:pPr indent="-228600" defTabSz="914400">
              <a:buFont typeface="Arial" panose="020B0604020202020204" pitchFamily="34" charset="0"/>
              <a:buChar char="•"/>
            </a:pPr>
            <a:r>
              <a:rPr lang="en-US" sz="1300" dirty="0">
                <a:solidFill>
                  <a:srgbClr val="000000"/>
                </a:solidFill>
                <a:latin typeface="+mn-lt"/>
              </a:rPr>
              <a:t>Virtual Network Security Appliances Use Cases:</a:t>
            </a:r>
          </a:p>
          <a:p>
            <a:pPr marL="342900" indent="-228600" defTabSz="914400">
              <a:buFont typeface="Arial" panose="020B0604020202020204" pitchFamily="34" charset="0"/>
              <a:buChar char="•"/>
            </a:pPr>
            <a:r>
              <a:rPr lang="en-US" sz="1300" dirty="0">
                <a:solidFill>
                  <a:srgbClr val="000000"/>
                </a:solidFill>
                <a:latin typeface="+mn-lt"/>
              </a:rPr>
              <a:t>Authentication and authorization prior to allowing access to your application</a:t>
            </a:r>
          </a:p>
          <a:p>
            <a:pPr marL="342900" indent="-228600" defTabSz="914400">
              <a:buFont typeface="Arial" panose="020B0604020202020204" pitchFamily="34" charset="0"/>
              <a:buChar char="•"/>
            </a:pPr>
            <a:r>
              <a:rPr lang="en-US" sz="1300" dirty="0">
                <a:solidFill>
                  <a:srgbClr val="000000"/>
                </a:solidFill>
                <a:latin typeface="+mn-lt"/>
              </a:rPr>
              <a:t>Intrusion detection and intrusion response</a:t>
            </a:r>
          </a:p>
          <a:p>
            <a:pPr marL="342900" indent="-228600" defTabSz="914400">
              <a:buFont typeface="Arial" panose="020B0604020202020204" pitchFamily="34" charset="0"/>
              <a:buChar char="•"/>
            </a:pPr>
            <a:r>
              <a:rPr lang="en-US" sz="1300" dirty="0">
                <a:solidFill>
                  <a:srgbClr val="000000"/>
                </a:solidFill>
                <a:latin typeface="+mn-lt"/>
              </a:rPr>
              <a:t>Application layer inspection for high-level protocols</a:t>
            </a:r>
          </a:p>
          <a:p>
            <a:pPr marL="342900" indent="-228600" defTabSz="914400">
              <a:buFont typeface="Arial" panose="020B0604020202020204" pitchFamily="34" charset="0"/>
              <a:buChar char="•"/>
            </a:pPr>
            <a:r>
              <a:rPr lang="en-US" sz="1300" dirty="0">
                <a:solidFill>
                  <a:srgbClr val="000000"/>
                </a:solidFill>
                <a:latin typeface="+mn-lt"/>
              </a:rPr>
              <a:t>URL filtering</a:t>
            </a:r>
          </a:p>
          <a:p>
            <a:pPr marL="342900" indent="-228600" defTabSz="914400">
              <a:buFont typeface="Arial" panose="020B0604020202020204" pitchFamily="34" charset="0"/>
              <a:buChar char="•"/>
            </a:pPr>
            <a:r>
              <a:rPr lang="en-US" sz="1300" dirty="0">
                <a:solidFill>
                  <a:srgbClr val="000000"/>
                </a:solidFill>
                <a:latin typeface="+mn-lt"/>
              </a:rPr>
              <a:t>Network level antivirus and antimalware</a:t>
            </a:r>
          </a:p>
          <a:p>
            <a:pPr marL="342900" indent="-228600" defTabSz="914400">
              <a:buFont typeface="Arial" panose="020B0604020202020204" pitchFamily="34" charset="0"/>
              <a:buChar char="•"/>
            </a:pPr>
            <a:r>
              <a:rPr lang="en-US" sz="1300" dirty="0">
                <a:solidFill>
                  <a:srgbClr val="000000"/>
                </a:solidFill>
                <a:latin typeface="+mn-lt"/>
              </a:rPr>
              <a:t>Anti-bot protection</a:t>
            </a:r>
          </a:p>
          <a:p>
            <a:pPr marL="342900" indent="-228600" defTabSz="914400">
              <a:buFont typeface="Arial" panose="020B0604020202020204" pitchFamily="34" charset="0"/>
              <a:buChar char="•"/>
            </a:pPr>
            <a:r>
              <a:rPr lang="en-US" sz="1300" dirty="0">
                <a:solidFill>
                  <a:srgbClr val="000000"/>
                </a:solidFill>
                <a:latin typeface="+mn-lt"/>
              </a:rPr>
              <a:t>Application access control</a:t>
            </a:r>
          </a:p>
          <a:p>
            <a:pPr marL="342900" indent="-228600" defTabSz="914400">
              <a:buFont typeface="Arial" panose="020B0604020202020204" pitchFamily="34" charset="0"/>
              <a:buChar char="•"/>
            </a:pPr>
            <a:r>
              <a:rPr lang="en-US" sz="1300" dirty="0">
                <a:solidFill>
                  <a:srgbClr val="000000"/>
                </a:solidFill>
                <a:latin typeface="+mn-lt"/>
              </a:rPr>
              <a:t>Additional DDoS protection (above the DDoS protection provided the Azure fabric itself)</a:t>
            </a:r>
          </a:p>
        </p:txBody>
      </p:sp>
    </p:spTree>
    <p:extLst>
      <p:ext uri="{BB962C8B-B14F-4D97-AF65-F5344CB8AC3E}">
        <p14:creationId xmlns:p14="http://schemas.microsoft.com/office/powerpoint/2010/main" val="228917859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Databases and Storage</a:t>
            </a:r>
          </a:p>
        </p:txBody>
      </p:sp>
    </p:spTree>
    <p:extLst>
      <p:ext uri="{BB962C8B-B14F-4D97-AF65-F5344CB8AC3E}">
        <p14:creationId xmlns:p14="http://schemas.microsoft.com/office/powerpoint/2010/main" val="2971268386"/>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8E3483-D879-444C-B606-F6BA0ACEACF5}"/>
              </a:ext>
            </a:extLst>
          </p:cNvPr>
          <p:cNvSpPr>
            <a:spLocks noGrp="1"/>
          </p:cNvSpPr>
          <p:nvPr>
            <p:ph type="title"/>
          </p:nvPr>
        </p:nvSpPr>
        <p:spPr/>
        <p:txBody>
          <a:bodyPr/>
          <a:lstStyle/>
          <a:p>
            <a:r>
              <a:rPr lang="en-US" dirty="0"/>
              <a:t>Data Pipeline Pattern</a:t>
            </a:r>
          </a:p>
        </p:txBody>
      </p:sp>
      <p:sp>
        <p:nvSpPr>
          <p:cNvPr id="4" name="Text Placeholder 3">
            <a:extLst>
              <a:ext uri="{FF2B5EF4-FFF2-40B4-BE49-F238E27FC236}">
                <a16:creationId xmlns:a16="http://schemas.microsoft.com/office/drawing/2014/main" id="{CD560453-6A4A-4C89-AAE1-5753D2925132}"/>
              </a:ext>
            </a:extLst>
          </p:cNvPr>
          <p:cNvSpPr>
            <a:spLocks noGrp="1"/>
          </p:cNvSpPr>
          <p:nvPr>
            <p:ph type="body" sz="quarter" idx="10"/>
          </p:nvPr>
        </p:nvSpPr>
        <p:spPr/>
        <p:txBody>
          <a:bodyPr/>
          <a:lstStyle/>
          <a:p>
            <a:endParaRPr lang="en-US" dirty="0"/>
          </a:p>
        </p:txBody>
      </p:sp>
    </p:spTree>
    <p:extLst>
      <p:ext uri="{BB962C8B-B14F-4D97-AF65-F5344CB8AC3E}">
        <p14:creationId xmlns:p14="http://schemas.microsoft.com/office/powerpoint/2010/main" val="1564258121"/>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6768445" y="3474064"/>
            <a:ext cx="4297071"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56250">
                      <a:srgbClr val="D83B01"/>
                    </a:gs>
                    <a:gs pos="67000">
                      <a:srgbClr val="D83B01"/>
                    </a:gs>
                  </a:gsLst>
                  <a:lin ang="5400000" scaled="0"/>
                </a:gradFill>
                <a:latin typeface="Segoe UI Semilight"/>
                <a:cs typeface="Segoe UI" pitchFamily="34" charset="0"/>
              </a:rPr>
              <a:t>Openness and flexibility</a:t>
            </a:r>
          </a:p>
          <a:p>
            <a:pPr defTabSz="932330">
              <a:lnSpc>
                <a:spcPct val="90000"/>
              </a:lnSpc>
              <a:defRPr/>
            </a:pPr>
            <a:r>
              <a:rPr lang="en-US" kern="0" dirty="0">
                <a:gradFill>
                  <a:gsLst>
                    <a:gs pos="82143">
                      <a:srgbClr val="505050"/>
                    </a:gs>
                    <a:gs pos="50000">
                      <a:srgbClr val="505050"/>
                    </a:gs>
                  </a:gsLst>
                  <a:lin ang="5400000" scaled="0"/>
                </a:gradFill>
                <a:latin typeface="Segoe UI Semilight"/>
              </a:rPr>
              <a:t>Build freely, deploy anywhere</a:t>
            </a:r>
          </a:p>
        </p:txBody>
      </p:sp>
      <p:sp>
        <p:nvSpPr>
          <p:cNvPr id="22" name="Rectangle 21"/>
          <p:cNvSpPr/>
          <p:nvPr/>
        </p:nvSpPr>
        <p:spPr>
          <a:xfrm>
            <a:off x="6768444" y="2294177"/>
            <a:ext cx="4203946"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5000">
                      <a:srgbClr val="0078D7"/>
                    </a:gs>
                    <a:gs pos="50000">
                      <a:srgbClr val="0078D7"/>
                    </a:gs>
                  </a:gsLst>
                  <a:lin ang="5400000" scaled="0"/>
                </a:gradFill>
                <a:latin typeface="Segoe UI Semilight"/>
                <a:cs typeface="Segoe UI" pitchFamily="34" charset="0"/>
              </a:rPr>
              <a:t>Data and intelligence</a:t>
            </a:r>
          </a:p>
          <a:p>
            <a:pPr defTabSz="932330">
              <a:lnSpc>
                <a:spcPct val="90000"/>
              </a:lnSpc>
              <a:defRPr/>
            </a:pPr>
            <a:r>
              <a:rPr lang="en-US" kern="0" dirty="0">
                <a:gradFill>
                  <a:gsLst>
                    <a:gs pos="82143">
                      <a:srgbClr val="505050"/>
                    </a:gs>
                    <a:gs pos="50000">
                      <a:srgbClr val="505050"/>
                    </a:gs>
                  </a:gsLst>
                  <a:lin ang="5400000" scaled="0"/>
                </a:gradFill>
                <a:latin typeface="Segoe UI Semilight"/>
              </a:rPr>
              <a:t>Power decisions &amp; apps with insights</a:t>
            </a:r>
          </a:p>
        </p:txBody>
      </p:sp>
      <p:sp>
        <p:nvSpPr>
          <p:cNvPr id="23" name="Rectangle 22"/>
          <p:cNvSpPr/>
          <p:nvPr/>
        </p:nvSpPr>
        <p:spPr>
          <a:xfrm>
            <a:off x="6768445" y="4653952"/>
            <a:ext cx="2799848"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26786">
                      <a:srgbClr val="008272"/>
                    </a:gs>
                    <a:gs pos="50000">
                      <a:srgbClr val="008272"/>
                    </a:gs>
                  </a:gsLst>
                  <a:lin ang="5400000" scaled="0"/>
                </a:gradFill>
                <a:latin typeface="Segoe UI Semilight"/>
                <a:cs typeface="Segoe UI" pitchFamily="34" charset="0"/>
              </a:rPr>
              <a:t>Trust</a:t>
            </a:r>
          </a:p>
          <a:p>
            <a:pPr defTabSz="932330">
              <a:lnSpc>
                <a:spcPct val="90000"/>
              </a:lnSpc>
              <a:defRPr/>
            </a:pPr>
            <a:r>
              <a:rPr lang="en-US" kern="0" dirty="0">
                <a:gradFill>
                  <a:gsLst>
                    <a:gs pos="82143">
                      <a:srgbClr val="505050"/>
                    </a:gs>
                    <a:gs pos="50000">
                      <a:srgbClr val="505050"/>
                    </a:gs>
                  </a:gsLst>
                  <a:lin ang="5400000" scaled="0"/>
                </a:gradFill>
                <a:latin typeface="Segoe UI Semilight"/>
              </a:rPr>
              <a:t>Protect your business</a:t>
            </a:r>
          </a:p>
        </p:txBody>
      </p:sp>
      <p:sp>
        <p:nvSpPr>
          <p:cNvPr id="24" name="Rectangle 23"/>
          <p:cNvSpPr/>
          <p:nvPr/>
        </p:nvSpPr>
        <p:spPr>
          <a:xfrm>
            <a:off x="6768445" y="1114291"/>
            <a:ext cx="4752502" cy="945204"/>
          </a:xfrm>
          <a:prstGeom prst="rect">
            <a:avLst/>
          </a:prstGeom>
        </p:spPr>
        <p:txBody>
          <a:bodyPr wrap="square" lIns="182854" tIns="146283" rIns="182854" bIns="146283">
            <a:spAutoFit/>
          </a:bodyPr>
          <a:lstStyle/>
          <a:p>
            <a:pPr defTabSz="932330">
              <a:lnSpc>
                <a:spcPct val="90000"/>
              </a:lnSpc>
              <a:defRPr/>
            </a:pPr>
            <a:r>
              <a:rPr lang="en-US" sz="2800" kern="0" dirty="0">
                <a:ln w="3175">
                  <a:noFill/>
                </a:ln>
                <a:gradFill>
                  <a:gsLst>
                    <a:gs pos="96429">
                      <a:srgbClr val="00188F"/>
                    </a:gs>
                    <a:gs pos="82143">
                      <a:srgbClr val="00188F"/>
                    </a:gs>
                  </a:gsLst>
                  <a:lin ang="5400000" scaled="0"/>
                </a:gradFill>
                <a:latin typeface="Segoe UI Semilight"/>
                <a:cs typeface="Segoe UI" pitchFamily="34" charset="0"/>
              </a:rPr>
              <a:t>Application innovation</a:t>
            </a:r>
          </a:p>
          <a:p>
            <a:pPr defTabSz="932330">
              <a:lnSpc>
                <a:spcPct val="90000"/>
              </a:lnSpc>
              <a:defRPr/>
            </a:pPr>
            <a:r>
              <a:rPr lang="en-US" kern="0" dirty="0">
                <a:gradFill>
                  <a:gsLst>
                    <a:gs pos="82143">
                      <a:srgbClr val="505050"/>
                    </a:gs>
                    <a:gs pos="50000">
                      <a:srgbClr val="505050"/>
                    </a:gs>
                  </a:gsLst>
                  <a:lin ang="5400000" scaled="0"/>
                </a:gradFill>
                <a:latin typeface="Segoe UI Semilight"/>
              </a:rPr>
              <a:t>Accelerate innovation with the cloud</a:t>
            </a:r>
          </a:p>
        </p:txBody>
      </p:sp>
      <p:grpSp>
        <p:nvGrpSpPr>
          <p:cNvPr id="27" name="Group 26"/>
          <p:cNvGrpSpPr/>
          <p:nvPr/>
        </p:nvGrpSpPr>
        <p:grpSpPr>
          <a:xfrm>
            <a:off x="6007741" y="2431933"/>
            <a:ext cx="656923" cy="656923"/>
            <a:chOff x="457580" y="3616862"/>
            <a:chExt cx="657017" cy="657017"/>
          </a:xfrm>
        </p:grpSpPr>
        <p:sp>
          <p:nvSpPr>
            <p:cNvPr id="28" name="Oval 27"/>
            <p:cNvSpPr/>
            <p:nvPr/>
          </p:nvSpPr>
          <p:spPr bwMode="auto">
            <a:xfrm>
              <a:off x="457580" y="3616862"/>
              <a:ext cx="657017" cy="657017"/>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Freeform 12"/>
            <p:cNvSpPr>
              <a:spLocks noChangeAspect="1" noEditPoints="1"/>
            </p:cNvSpPr>
            <p:nvPr/>
          </p:nvSpPr>
          <p:spPr bwMode="auto">
            <a:xfrm>
              <a:off x="685745" y="3779190"/>
              <a:ext cx="200687" cy="332360"/>
            </a:xfrm>
            <a:custGeom>
              <a:avLst/>
              <a:gdLst>
                <a:gd name="T0" fmla="*/ 66 w 90"/>
                <a:gd name="T1" fmla="*/ 121 h 152"/>
                <a:gd name="T2" fmla="*/ 24 w 90"/>
                <a:gd name="T3" fmla="*/ 121 h 152"/>
                <a:gd name="T4" fmla="*/ 24 w 90"/>
                <a:gd name="T5" fmla="*/ 113 h 152"/>
                <a:gd name="T6" fmla="*/ 66 w 90"/>
                <a:gd name="T7" fmla="*/ 113 h 152"/>
                <a:gd name="T8" fmla="*/ 66 w 90"/>
                <a:gd name="T9" fmla="*/ 121 h 152"/>
                <a:gd name="T10" fmla="*/ 66 w 90"/>
                <a:gd name="T11" fmla="*/ 129 h 152"/>
                <a:gd name="T12" fmla="*/ 24 w 90"/>
                <a:gd name="T13" fmla="*/ 129 h 152"/>
                <a:gd name="T14" fmla="*/ 24 w 90"/>
                <a:gd name="T15" fmla="*/ 137 h 152"/>
                <a:gd name="T16" fmla="*/ 66 w 90"/>
                <a:gd name="T17" fmla="*/ 137 h 152"/>
                <a:gd name="T18" fmla="*/ 66 w 90"/>
                <a:gd name="T19" fmla="*/ 129 h 152"/>
                <a:gd name="T20" fmla="*/ 61 w 90"/>
                <a:gd name="T21" fmla="*/ 144 h 152"/>
                <a:gd name="T22" fmla="*/ 29 w 90"/>
                <a:gd name="T23" fmla="*/ 144 h 152"/>
                <a:gd name="T24" fmla="*/ 29 w 90"/>
                <a:gd name="T25" fmla="*/ 152 h 152"/>
                <a:gd name="T26" fmla="*/ 61 w 90"/>
                <a:gd name="T27" fmla="*/ 152 h 152"/>
                <a:gd name="T28" fmla="*/ 61 w 90"/>
                <a:gd name="T29" fmla="*/ 144 h 152"/>
                <a:gd name="T30" fmla="*/ 70 w 90"/>
                <a:gd name="T31" fmla="*/ 100 h 152"/>
                <a:gd name="T32" fmla="*/ 80 w 90"/>
                <a:gd name="T33" fmla="*/ 74 h 152"/>
                <a:gd name="T34" fmla="*/ 81 w 90"/>
                <a:gd name="T35" fmla="*/ 72 h 152"/>
                <a:gd name="T36" fmla="*/ 90 w 90"/>
                <a:gd name="T37" fmla="*/ 45 h 152"/>
                <a:gd name="T38" fmla="*/ 45 w 90"/>
                <a:gd name="T39" fmla="*/ 0 h 152"/>
                <a:gd name="T40" fmla="*/ 0 w 90"/>
                <a:gd name="T41" fmla="*/ 45 h 152"/>
                <a:gd name="T42" fmla="*/ 9 w 90"/>
                <a:gd name="T43" fmla="*/ 72 h 152"/>
                <a:gd name="T44" fmla="*/ 9 w 90"/>
                <a:gd name="T45" fmla="*/ 72 h 152"/>
                <a:gd name="T46" fmla="*/ 20 w 90"/>
                <a:gd name="T47" fmla="*/ 100 h 152"/>
                <a:gd name="T48" fmla="*/ 20 w 90"/>
                <a:gd name="T49" fmla="*/ 104 h 152"/>
                <a:gd name="T50" fmla="*/ 70 w 90"/>
                <a:gd name="T51" fmla="*/ 104 h 152"/>
                <a:gd name="T52" fmla="*/ 70 w 90"/>
                <a:gd name="T53" fmla="*/ 100 h 152"/>
                <a:gd name="T54" fmla="*/ 15 w 90"/>
                <a:gd name="T55" fmla="*/ 67 h 152"/>
                <a:gd name="T56" fmla="*/ 15 w 90"/>
                <a:gd name="T57" fmla="*/ 67 h 152"/>
                <a:gd name="T58" fmla="*/ 8 w 90"/>
                <a:gd name="T59" fmla="*/ 45 h 152"/>
                <a:gd name="T60" fmla="*/ 45 w 90"/>
                <a:gd name="T61" fmla="*/ 8 h 152"/>
                <a:gd name="T62" fmla="*/ 82 w 90"/>
                <a:gd name="T63" fmla="*/ 45 h 152"/>
                <a:gd name="T64" fmla="*/ 75 w 90"/>
                <a:gd name="T65" fmla="*/ 67 h 152"/>
                <a:gd name="T66" fmla="*/ 75 w 90"/>
                <a:gd name="T67" fmla="*/ 67 h 152"/>
                <a:gd name="T68" fmla="*/ 63 w 90"/>
                <a:gd name="T69" fmla="*/ 96 h 152"/>
                <a:gd name="T70" fmla="*/ 28 w 90"/>
                <a:gd name="T71" fmla="*/ 96 h 152"/>
                <a:gd name="T72" fmla="*/ 15 w 90"/>
                <a:gd name="T73"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0" h="152">
                  <a:moveTo>
                    <a:pt x="66" y="121"/>
                  </a:moveTo>
                  <a:cubicBezTo>
                    <a:pt x="24" y="121"/>
                    <a:pt x="24" y="121"/>
                    <a:pt x="24" y="121"/>
                  </a:cubicBezTo>
                  <a:cubicBezTo>
                    <a:pt x="24" y="113"/>
                    <a:pt x="24" y="113"/>
                    <a:pt x="24" y="113"/>
                  </a:cubicBezTo>
                  <a:cubicBezTo>
                    <a:pt x="66" y="113"/>
                    <a:pt x="66" y="113"/>
                    <a:pt x="66" y="113"/>
                  </a:cubicBezTo>
                  <a:lnTo>
                    <a:pt x="66" y="121"/>
                  </a:lnTo>
                  <a:close/>
                  <a:moveTo>
                    <a:pt x="66" y="129"/>
                  </a:moveTo>
                  <a:cubicBezTo>
                    <a:pt x="24" y="129"/>
                    <a:pt x="24" y="129"/>
                    <a:pt x="24" y="129"/>
                  </a:cubicBezTo>
                  <a:cubicBezTo>
                    <a:pt x="24" y="137"/>
                    <a:pt x="24" y="137"/>
                    <a:pt x="24" y="137"/>
                  </a:cubicBezTo>
                  <a:cubicBezTo>
                    <a:pt x="66" y="137"/>
                    <a:pt x="66" y="137"/>
                    <a:pt x="66" y="137"/>
                  </a:cubicBezTo>
                  <a:lnTo>
                    <a:pt x="66" y="129"/>
                  </a:lnTo>
                  <a:close/>
                  <a:moveTo>
                    <a:pt x="61" y="144"/>
                  </a:moveTo>
                  <a:cubicBezTo>
                    <a:pt x="29" y="144"/>
                    <a:pt x="29" y="144"/>
                    <a:pt x="29" y="144"/>
                  </a:cubicBezTo>
                  <a:cubicBezTo>
                    <a:pt x="29" y="152"/>
                    <a:pt x="29" y="152"/>
                    <a:pt x="29" y="152"/>
                  </a:cubicBezTo>
                  <a:cubicBezTo>
                    <a:pt x="61" y="152"/>
                    <a:pt x="61" y="152"/>
                    <a:pt x="61" y="152"/>
                  </a:cubicBezTo>
                  <a:lnTo>
                    <a:pt x="61" y="144"/>
                  </a:lnTo>
                  <a:close/>
                  <a:moveTo>
                    <a:pt x="70" y="100"/>
                  </a:moveTo>
                  <a:cubicBezTo>
                    <a:pt x="70" y="100"/>
                    <a:pt x="71" y="87"/>
                    <a:pt x="80" y="74"/>
                  </a:cubicBezTo>
                  <a:cubicBezTo>
                    <a:pt x="81" y="72"/>
                    <a:pt x="81" y="72"/>
                    <a:pt x="81" y="72"/>
                  </a:cubicBezTo>
                  <a:cubicBezTo>
                    <a:pt x="87" y="64"/>
                    <a:pt x="90" y="55"/>
                    <a:pt x="90" y="45"/>
                  </a:cubicBezTo>
                  <a:cubicBezTo>
                    <a:pt x="90" y="21"/>
                    <a:pt x="70" y="0"/>
                    <a:pt x="45" y="0"/>
                  </a:cubicBezTo>
                  <a:cubicBezTo>
                    <a:pt x="20" y="0"/>
                    <a:pt x="0" y="21"/>
                    <a:pt x="0" y="45"/>
                  </a:cubicBezTo>
                  <a:cubicBezTo>
                    <a:pt x="0" y="55"/>
                    <a:pt x="3" y="64"/>
                    <a:pt x="9" y="72"/>
                  </a:cubicBezTo>
                  <a:cubicBezTo>
                    <a:pt x="9" y="72"/>
                    <a:pt x="9" y="72"/>
                    <a:pt x="9" y="72"/>
                  </a:cubicBezTo>
                  <a:cubicBezTo>
                    <a:pt x="19" y="85"/>
                    <a:pt x="20" y="100"/>
                    <a:pt x="20" y="100"/>
                  </a:cubicBezTo>
                  <a:cubicBezTo>
                    <a:pt x="20" y="104"/>
                    <a:pt x="20" y="104"/>
                    <a:pt x="20" y="104"/>
                  </a:cubicBezTo>
                  <a:cubicBezTo>
                    <a:pt x="70" y="104"/>
                    <a:pt x="70" y="104"/>
                    <a:pt x="70" y="104"/>
                  </a:cubicBezTo>
                  <a:lnTo>
                    <a:pt x="70" y="100"/>
                  </a:lnTo>
                  <a:close/>
                  <a:moveTo>
                    <a:pt x="15" y="67"/>
                  </a:moveTo>
                  <a:cubicBezTo>
                    <a:pt x="15" y="67"/>
                    <a:pt x="15" y="67"/>
                    <a:pt x="15" y="67"/>
                  </a:cubicBezTo>
                  <a:cubicBezTo>
                    <a:pt x="11" y="61"/>
                    <a:pt x="8" y="53"/>
                    <a:pt x="8" y="45"/>
                  </a:cubicBezTo>
                  <a:cubicBezTo>
                    <a:pt x="8" y="25"/>
                    <a:pt x="25" y="8"/>
                    <a:pt x="45" y="8"/>
                  </a:cubicBezTo>
                  <a:cubicBezTo>
                    <a:pt x="66" y="8"/>
                    <a:pt x="82" y="25"/>
                    <a:pt x="82" y="45"/>
                  </a:cubicBezTo>
                  <a:cubicBezTo>
                    <a:pt x="82" y="53"/>
                    <a:pt x="80" y="61"/>
                    <a:pt x="75" y="67"/>
                  </a:cubicBezTo>
                  <a:cubicBezTo>
                    <a:pt x="75" y="67"/>
                    <a:pt x="75" y="67"/>
                    <a:pt x="75" y="67"/>
                  </a:cubicBezTo>
                  <a:cubicBezTo>
                    <a:pt x="67" y="78"/>
                    <a:pt x="64" y="90"/>
                    <a:pt x="63" y="96"/>
                  </a:cubicBezTo>
                  <a:cubicBezTo>
                    <a:pt x="28" y="96"/>
                    <a:pt x="28" y="96"/>
                    <a:pt x="28" y="96"/>
                  </a:cubicBezTo>
                  <a:cubicBezTo>
                    <a:pt x="27" y="90"/>
                    <a:pt x="24" y="78"/>
                    <a:pt x="15" y="67"/>
                  </a:cubicBez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0" name="Group 29"/>
          <p:cNvGrpSpPr/>
          <p:nvPr/>
        </p:nvGrpSpPr>
        <p:grpSpPr>
          <a:xfrm>
            <a:off x="6007741" y="4791707"/>
            <a:ext cx="656923" cy="656923"/>
            <a:chOff x="457580" y="5628520"/>
            <a:chExt cx="657017" cy="657017"/>
          </a:xfrm>
        </p:grpSpPr>
        <p:sp>
          <p:nvSpPr>
            <p:cNvPr id="31" name="Oval 30"/>
            <p:cNvSpPr/>
            <p:nvPr/>
          </p:nvSpPr>
          <p:spPr bwMode="auto">
            <a:xfrm>
              <a:off x="457580" y="5628520"/>
              <a:ext cx="657017" cy="657017"/>
            </a:xfrm>
            <a:prstGeom prst="ellipse">
              <a:avLst/>
            </a:prstGeom>
            <a:solidFill>
              <a:srgbClr val="008272"/>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2" name="Freeform 13"/>
            <p:cNvSpPr>
              <a:spLocks noChangeAspect="1" noEditPoints="1"/>
            </p:cNvSpPr>
            <p:nvPr/>
          </p:nvSpPr>
          <p:spPr bwMode="auto">
            <a:xfrm>
              <a:off x="657125" y="5818271"/>
              <a:ext cx="257926" cy="277514"/>
            </a:xfrm>
            <a:custGeom>
              <a:avLst/>
              <a:gdLst>
                <a:gd name="T0" fmla="*/ 49 w 97"/>
                <a:gd name="T1" fmla="*/ 105 h 105"/>
                <a:gd name="T2" fmla="*/ 47 w 97"/>
                <a:gd name="T3" fmla="*/ 104 h 105"/>
                <a:gd name="T4" fmla="*/ 0 w 97"/>
                <a:gd name="T5" fmla="*/ 44 h 105"/>
                <a:gd name="T6" fmla="*/ 0 w 97"/>
                <a:gd name="T7" fmla="*/ 0 h 105"/>
                <a:gd name="T8" fmla="*/ 6 w 97"/>
                <a:gd name="T9" fmla="*/ 4 h 105"/>
                <a:gd name="T10" fmla="*/ 26 w 97"/>
                <a:gd name="T11" fmla="*/ 10 h 105"/>
                <a:gd name="T12" fmla="*/ 47 w 97"/>
                <a:gd name="T13" fmla="*/ 4 h 105"/>
                <a:gd name="T14" fmla="*/ 49 w 97"/>
                <a:gd name="T15" fmla="*/ 3 h 105"/>
                <a:gd name="T16" fmla="*/ 51 w 97"/>
                <a:gd name="T17" fmla="*/ 4 h 105"/>
                <a:gd name="T18" fmla="*/ 72 w 97"/>
                <a:gd name="T19" fmla="*/ 10 h 105"/>
                <a:gd name="T20" fmla="*/ 91 w 97"/>
                <a:gd name="T21" fmla="*/ 4 h 105"/>
                <a:gd name="T22" fmla="*/ 97 w 97"/>
                <a:gd name="T23" fmla="*/ 0 h 105"/>
                <a:gd name="T24" fmla="*/ 97 w 97"/>
                <a:gd name="T25" fmla="*/ 44 h 105"/>
                <a:gd name="T26" fmla="*/ 50 w 97"/>
                <a:gd name="T27" fmla="*/ 104 h 105"/>
                <a:gd name="T28" fmla="*/ 49 w 97"/>
                <a:gd name="T29" fmla="*/ 105 h 105"/>
                <a:gd name="T30" fmla="*/ 8 w 97"/>
                <a:gd name="T31" fmla="*/ 14 h 105"/>
                <a:gd name="T32" fmla="*/ 8 w 97"/>
                <a:gd name="T33" fmla="*/ 44 h 105"/>
                <a:gd name="T34" fmla="*/ 49 w 97"/>
                <a:gd name="T35" fmla="*/ 96 h 105"/>
                <a:gd name="T36" fmla="*/ 89 w 97"/>
                <a:gd name="T37" fmla="*/ 44 h 105"/>
                <a:gd name="T38" fmla="*/ 89 w 97"/>
                <a:gd name="T39" fmla="*/ 14 h 105"/>
                <a:gd name="T40" fmla="*/ 72 w 97"/>
                <a:gd name="T41" fmla="*/ 18 h 105"/>
                <a:gd name="T42" fmla="*/ 49 w 97"/>
                <a:gd name="T43" fmla="*/ 12 h 105"/>
                <a:gd name="T44" fmla="*/ 26 w 97"/>
                <a:gd name="T45" fmla="*/ 18 h 105"/>
                <a:gd name="T46" fmla="*/ 8 w 97"/>
                <a:gd name="T47" fmla="*/ 1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7" h="105">
                  <a:moveTo>
                    <a:pt x="49" y="105"/>
                  </a:moveTo>
                  <a:cubicBezTo>
                    <a:pt x="47" y="104"/>
                    <a:pt x="47" y="104"/>
                    <a:pt x="47" y="104"/>
                  </a:cubicBezTo>
                  <a:cubicBezTo>
                    <a:pt x="45" y="103"/>
                    <a:pt x="0" y="85"/>
                    <a:pt x="0" y="44"/>
                  </a:cubicBezTo>
                  <a:cubicBezTo>
                    <a:pt x="0" y="0"/>
                    <a:pt x="0" y="0"/>
                    <a:pt x="0" y="0"/>
                  </a:cubicBezTo>
                  <a:cubicBezTo>
                    <a:pt x="6" y="4"/>
                    <a:pt x="6" y="4"/>
                    <a:pt x="6" y="4"/>
                  </a:cubicBezTo>
                  <a:cubicBezTo>
                    <a:pt x="6" y="4"/>
                    <a:pt x="16" y="10"/>
                    <a:pt x="26" y="10"/>
                  </a:cubicBezTo>
                  <a:cubicBezTo>
                    <a:pt x="36" y="10"/>
                    <a:pt x="47" y="4"/>
                    <a:pt x="47" y="4"/>
                  </a:cubicBezTo>
                  <a:cubicBezTo>
                    <a:pt x="49" y="3"/>
                    <a:pt x="49" y="3"/>
                    <a:pt x="49" y="3"/>
                  </a:cubicBezTo>
                  <a:cubicBezTo>
                    <a:pt x="51" y="4"/>
                    <a:pt x="51" y="4"/>
                    <a:pt x="51" y="4"/>
                  </a:cubicBezTo>
                  <a:cubicBezTo>
                    <a:pt x="51" y="4"/>
                    <a:pt x="61" y="10"/>
                    <a:pt x="72" y="10"/>
                  </a:cubicBezTo>
                  <a:cubicBezTo>
                    <a:pt x="82" y="10"/>
                    <a:pt x="91" y="4"/>
                    <a:pt x="91" y="4"/>
                  </a:cubicBezTo>
                  <a:cubicBezTo>
                    <a:pt x="97" y="0"/>
                    <a:pt x="97" y="0"/>
                    <a:pt x="97" y="0"/>
                  </a:cubicBezTo>
                  <a:cubicBezTo>
                    <a:pt x="97" y="44"/>
                    <a:pt x="97" y="44"/>
                    <a:pt x="97" y="44"/>
                  </a:cubicBezTo>
                  <a:cubicBezTo>
                    <a:pt x="97" y="85"/>
                    <a:pt x="52" y="103"/>
                    <a:pt x="50" y="104"/>
                  </a:cubicBezTo>
                  <a:lnTo>
                    <a:pt x="49" y="105"/>
                  </a:lnTo>
                  <a:close/>
                  <a:moveTo>
                    <a:pt x="8" y="14"/>
                  </a:moveTo>
                  <a:cubicBezTo>
                    <a:pt x="8" y="44"/>
                    <a:pt x="8" y="44"/>
                    <a:pt x="8" y="44"/>
                  </a:cubicBezTo>
                  <a:cubicBezTo>
                    <a:pt x="8" y="76"/>
                    <a:pt x="41" y="93"/>
                    <a:pt x="49" y="96"/>
                  </a:cubicBezTo>
                  <a:cubicBezTo>
                    <a:pt x="56" y="93"/>
                    <a:pt x="89" y="76"/>
                    <a:pt x="89" y="44"/>
                  </a:cubicBezTo>
                  <a:cubicBezTo>
                    <a:pt x="89" y="14"/>
                    <a:pt x="89" y="14"/>
                    <a:pt x="89" y="14"/>
                  </a:cubicBezTo>
                  <a:cubicBezTo>
                    <a:pt x="85" y="16"/>
                    <a:pt x="79" y="18"/>
                    <a:pt x="72" y="18"/>
                  </a:cubicBezTo>
                  <a:cubicBezTo>
                    <a:pt x="61" y="18"/>
                    <a:pt x="53" y="14"/>
                    <a:pt x="49" y="12"/>
                  </a:cubicBezTo>
                  <a:cubicBezTo>
                    <a:pt x="45" y="14"/>
                    <a:pt x="35" y="18"/>
                    <a:pt x="26" y="18"/>
                  </a:cubicBezTo>
                  <a:cubicBezTo>
                    <a:pt x="19" y="18"/>
                    <a:pt x="13" y="15"/>
                    <a:pt x="8" y="14"/>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33" name="Group 32"/>
          <p:cNvGrpSpPr/>
          <p:nvPr/>
        </p:nvGrpSpPr>
        <p:grpSpPr>
          <a:xfrm>
            <a:off x="6007741" y="3611819"/>
            <a:ext cx="656923" cy="656923"/>
            <a:chOff x="457580" y="4622691"/>
            <a:chExt cx="657017" cy="657017"/>
          </a:xfrm>
        </p:grpSpPr>
        <p:sp>
          <p:nvSpPr>
            <p:cNvPr id="39" name="Oval 38"/>
            <p:cNvSpPr/>
            <p:nvPr/>
          </p:nvSpPr>
          <p:spPr bwMode="auto">
            <a:xfrm>
              <a:off x="457580" y="4622691"/>
              <a:ext cx="657017" cy="657017"/>
            </a:xfrm>
            <a:prstGeom prst="ellipse">
              <a:avLst/>
            </a:prstGeom>
            <a:solidFill>
              <a:srgbClr val="D83B01"/>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Freeform 13"/>
            <p:cNvSpPr>
              <a:spLocks noChangeAspect="1" noEditPoints="1"/>
            </p:cNvSpPr>
            <p:nvPr/>
          </p:nvSpPr>
          <p:spPr bwMode="auto">
            <a:xfrm>
              <a:off x="636280" y="4798116"/>
              <a:ext cx="299616" cy="306166"/>
            </a:xfrm>
            <a:custGeom>
              <a:avLst/>
              <a:gdLst>
                <a:gd name="T0" fmla="*/ 366 w 366"/>
                <a:gd name="T1" fmla="*/ 128 h 374"/>
                <a:gd name="T2" fmla="*/ 325 w 366"/>
                <a:gd name="T3" fmla="*/ 61 h 374"/>
                <a:gd name="T4" fmla="*/ 256 w 366"/>
                <a:gd name="T5" fmla="*/ 61 h 374"/>
                <a:gd name="T6" fmla="*/ 222 w 366"/>
                <a:gd name="T7" fmla="*/ 0 h 374"/>
                <a:gd name="T8" fmla="*/ 142 w 366"/>
                <a:gd name="T9" fmla="*/ 0 h 374"/>
                <a:gd name="T10" fmla="*/ 108 w 366"/>
                <a:gd name="T11" fmla="*/ 61 h 374"/>
                <a:gd name="T12" fmla="*/ 38 w 366"/>
                <a:gd name="T13" fmla="*/ 61 h 374"/>
                <a:gd name="T14" fmla="*/ 0 w 366"/>
                <a:gd name="T15" fmla="*/ 128 h 374"/>
                <a:gd name="T16" fmla="*/ 38 w 366"/>
                <a:gd name="T17" fmla="*/ 198 h 374"/>
                <a:gd name="T18" fmla="*/ 108 w 366"/>
                <a:gd name="T19" fmla="*/ 198 h 374"/>
                <a:gd name="T20" fmla="*/ 137 w 366"/>
                <a:gd name="T21" fmla="*/ 249 h 374"/>
                <a:gd name="T22" fmla="*/ 106 w 366"/>
                <a:gd name="T23" fmla="*/ 307 h 374"/>
                <a:gd name="T24" fmla="*/ 145 w 366"/>
                <a:gd name="T25" fmla="*/ 374 h 374"/>
                <a:gd name="T26" fmla="*/ 224 w 366"/>
                <a:gd name="T27" fmla="*/ 374 h 374"/>
                <a:gd name="T28" fmla="*/ 258 w 366"/>
                <a:gd name="T29" fmla="*/ 316 h 374"/>
                <a:gd name="T30" fmla="*/ 325 w 366"/>
                <a:gd name="T31" fmla="*/ 316 h 374"/>
                <a:gd name="T32" fmla="*/ 366 w 366"/>
                <a:gd name="T33" fmla="*/ 246 h 374"/>
                <a:gd name="T34" fmla="*/ 333 w 366"/>
                <a:gd name="T35" fmla="*/ 188 h 374"/>
                <a:gd name="T36" fmla="*/ 366 w 366"/>
                <a:gd name="T37" fmla="*/ 128 h 374"/>
                <a:gd name="T38" fmla="*/ 345 w 366"/>
                <a:gd name="T39" fmla="*/ 128 h 374"/>
                <a:gd name="T40" fmla="*/ 316 w 366"/>
                <a:gd name="T41" fmla="*/ 179 h 374"/>
                <a:gd name="T42" fmla="*/ 258 w 366"/>
                <a:gd name="T43" fmla="*/ 179 h 374"/>
                <a:gd name="T44" fmla="*/ 229 w 366"/>
                <a:gd name="T45" fmla="*/ 128 h 374"/>
                <a:gd name="T46" fmla="*/ 258 w 366"/>
                <a:gd name="T47" fmla="*/ 80 h 374"/>
                <a:gd name="T48" fmla="*/ 316 w 366"/>
                <a:gd name="T49" fmla="*/ 80 h 374"/>
                <a:gd name="T50" fmla="*/ 345 w 366"/>
                <a:gd name="T51" fmla="*/ 128 h 374"/>
                <a:gd name="T52" fmla="*/ 152 w 366"/>
                <a:gd name="T53" fmla="*/ 20 h 374"/>
                <a:gd name="T54" fmla="*/ 210 w 366"/>
                <a:gd name="T55" fmla="*/ 20 h 374"/>
                <a:gd name="T56" fmla="*/ 239 w 366"/>
                <a:gd name="T57" fmla="*/ 70 h 374"/>
                <a:gd name="T58" fmla="*/ 210 w 366"/>
                <a:gd name="T59" fmla="*/ 119 h 374"/>
                <a:gd name="T60" fmla="*/ 152 w 366"/>
                <a:gd name="T61" fmla="*/ 119 h 374"/>
                <a:gd name="T62" fmla="*/ 123 w 366"/>
                <a:gd name="T63" fmla="*/ 70 h 374"/>
                <a:gd name="T64" fmla="*/ 152 w 366"/>
                <a:gd name="T65" fmla="*/ 20 h 374"/>
                <a:gd name="T66" fmla="*/ 22 w 366"/>
                <a:gd name="T67" fmla="*/ 128 h 374"/>
                <a:gd name="T68" fmla="*/ 51 w 366"/>
                <a:gd name="T69" fmla="*/ 80 h 374"/>
                <a:gd name="T70" fmla="*/ 106 w 366"/>
                <a:gd name="T71" fmla="*/ 80 h 374"/>
                <a:gd name="T72" fmla="*/ 135 w 366"/>
                <a:gd name="T73" fmla="*/ 128 h 374"/>
                <a:gd name="T74" fmla="*/ 106 w 366"/>
                <a:gd name="T75" fmla="*/ 179 h 374"/>
                <a:gd name="T76" fmla="*/ 51 w 366"/>
                <a:gd name="T77" fmla="*/ 179 h 374"/>
                <a:gd name="T78" fmla="*/ 22 w 366"/>
                <a:gd name="T79" fmla="*/ 128 h 374"/>
                <a:gd name="T80" fmla="*/ 152 w 366"/>
                <a:gd name="T81" fmla="*/ 138 h 374"/>
                <a:gd name="T82" fmla="*/ 210 w 366"/>
                <a:gd name="T83" fmla="*/ 138 h 374"/>
                <a:gd name="T84" fmla="*/ 239 w 366"/>
                <a:gd name="T85" fmla="*/ 188 h 374"/>
                <a:gd name="T86" fmla="*/ 210 w 366"/>
                <a:gd name="T87" fmla="*/ 237 h 374"/>
                <a:gd name="T88" fmla="*/ 152 w 366"/>
                <a:gd name="T89" fmla="*/ 237 h 374"/>
                <a:gd name="T90" fmla="*/ 123 w 366"/>
                <a:gd name="T91" fmla="*/ 188 h 374"/>
                <a:gd name="T92" fmla="*/ 152 w 366"/>
                <a:gd name="T93" fmla="*/ 138 h 374"/>
                <a:gd name="T94" fmla="*/ 212 w 366"/>
                <a:gd name="T95" fmla="*/ 355 h 374"/>
                <a:gd name="T96" fmla="*/ 157 w 366"/>
                <a:gd name="T97" fmla="*/ 355 h 374"/>
                <a:gd name="T98" fmla="*/ 128 w 366"/>
                <a:gd name="T99" fmla="*/ 307 h 374"/>
                <a:gd name="T100" fmla="*/ 157 w 366"/>
                <a:gd name="T101" fmla="*/ 256 h 374"/>
                <a:gd name="T102" fmla="*/ 212 w 366"/>
                <a:gd name="T103" fmla="*/ 256 h 374"/>
                <a:gd name="T104" fmla="*/ 241 w 366"/>
                <a:gd name="T105" fmla="*/ 307 h 374"/>
                <a:gd name="T106" fmla="*/ 212 w 366"/>
                <a:gd name="T107" fmla="*/ 355 h 374"/>
                <a:gd name="T108" fmla="*/ 316 w 366"/>
                <a:gd name="T109" fmla="*/ 297 h 374"/>
                <a:gd name="T110" fmla="*/ 258 w 366"/>
                <a:gd name="T111" fmla="*/ 297 h 374"/>
                <a:gd name="T112" fmla="*/ 229 w 366"/>
                <a:gd name="T113" fmla="*/ 246 h 374"/>
                <a:gd name="T114" fmla="*/ 258 w 366"/>
                <a:gd name="T115" fmla="*/ 198 h 374"/>
                <a:gd name="T116" fmla="*/ 316 w 366"/>
                <a:gd name="T117" fmla="*/ 198 h 374"/>
                <a:gd name="T118" fmla="*/ 345 w 366"/>
                <a:gd name="T119" fmla="*/ 246 h 374"/>
                <a:gd name="T120" fmla="*/ 316 w 366"/>
                <a:gd name="T121" fmla="*/ 29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6" h="374">
                  <a:moveTo>
                    <a:pt x="366" y="128"/>
                  </a:moveTo>
                  <a:lnTo>
                    <a:pt x="325" y="61"/>
                  </a:lnTo>
                  <a:lnTo>
                    <a:pt x="256" y="61"/>
                  </a:lnTo>
                  <a:lnTo>
                    <a:pt x="222" y="0"/>
                  </a:lnTo>
                  <a:lnTo>
                    <a:pt x="142" y="0"/>
                  </a:lnTo>
                  <a:lnTo>
                    <a:pt x="108" y="61"/>
                  </a:lnTo>
                  <a:lnTo>
                    <a:pt x="38" y="61"/>
                  </a:lnTo>
                  <a:lnTo>
                    <a:pt x="0" y="128"/>
                  </a:lnTo>
                  <a:lnTo>
                    <a:pt x="38" y="198"/>
                  </a:lnTo>
                  <a:lnTo>
                    <a:pt x="108" y="198"/>
                  </a:lnTo>
                  <a:lnTo>
                    <a:pt x="137" y="249"/>
                  </a:lnTo>
                  <a:lnTo>
                    <a:pt x="106" y="307"/>
                  </a:lnTo>
                  <a:lnTo>
                    <a:pt x="145" y="374"/>
                  </a:lnTo>
                  <a:lnTo>
                    <a:pt x="224" y="374"/>
                  </a:lnTo>
                  <a:lnTo>
                    <a:pt x="258" y="316"/>
                  </a:lnTo>
                  <a:lnTo>
                    <a:pt x="325" y="316"/>
                  </a:lnTo>
                  <a:lnTo>
                    <a:pt x="366" y="246"/>
                  </a:lnTo>
                  <a:lnTo>
                    <a:pt x="333" y="188"/>
                  </a:lnTo>
                  <a:lnTo>
                    <a:pt x="366" y="128"/>
                  </a:lnTo>
                  <a:close/>
                  <a:moveTo>
                    <a:pt x="345" y="128"/>
                  </a:moveTo>
                  <a:lnTo>
                    <a:pt x="316" y="179"/>
                  </a:lnTo>
                  <a:lnTo>
                    <a:pt x="258" y="179"/>
                  </a:lnTo>
                  <a:lnTo>
                    <a:pt x="229" y="128"/>
                  </a:lnTo>
                  <a:lnTo>
                    <a:pt x="258" y="80"/>
                  </a:lnTo>
                  <a:lnTo>
                    <a:pt x="316" y="80"/>
                  </a:lnTo>
                  <a:lnTo>
                    <a:pt x="345" y="128"/>
                  </a:lnTo>
                  <a:close/>
                  <a:moveTo>
                    <a:pt x="152" y="20"/>
                  </a:moveTo>
                  <a:lnTo>
                    <a:pt x="210" y="20"/>
                  </a:lnTo>
                  <a:lnTo>
                    <a:pt x="239" y="70"/>
                  </a:lnTo>
                  <a:lnTo>
                    <a:pt x="210" y="119"/>
                  </a:lnTo>
                  <a:lnTo>
                    <a:pt x="152" y="119"/>
                  </a:lnTo>
                  <a:lnTo>
                    <a:pt x="123" y="70"/>
                  </a:lnTo>
                  <a:lnTo>
                    <a:pt x="152" y="20"/>
                  </a:lnTo>
                  <a:close/>
                  <a:moveTo>
                    <a:pt x="22" y="128"/>
                  </a:moveTo>
                  <a:lnTo>
                    <a:pt x="51" y="80"/>
                  </a:lnTo>
                  <a:lnTo>
                    <a:pt x="106" y="80"/>
                  </a:lnTo>
                  <a:lnTo>
                    <a:pt x="135" y="128"/>
                  </a:lnTo>
                  <a:lnTo>
                    <a:pt x="106" y="179"/>
                  </a:lnTo>
                  <a:lnTo>
                    <a:pt x="51" y="179"/>
                  </a:lnTo>
                  <a:lnTo>
                    <a:pt x="22" y="128"/>
                  </a:lnTo>
                  <a:close/>
                  <a:moveTo>
                    <a:pt x="152" y="138"/>
                  </a:moveTo>
                  <a:lnTo>
                    <a:pt x="210" y="138"/>
                  </a:lnTo>
                  <a:lnTo>
                    <a:pt x="239" y="188"/>
                  </a:lnTo>
                  <a:lnTo>
                    <a:pt x="210" y="237"/>
                  </a:lnTo>
                  <a:lnTo>
                    <a:pt x="152" y="237"/>
                  </a:lnTo>
                  <a:lnTo>
                    <a:pt x="123" y="188"/>
                  </a:lnTo>
                  <a:lnTo>
                    <a:pt x="152" y="138"/>
                  </a:lnTo>
                  <a:close/>
                  <a:moveTo>
                    <a:pt x="212" y="355"/>
                  </a:moveTo>
                  <a:lnTo>
                    <a:pt x="157" y="355"/>
                  </a:lnTo>
                  <a:lnTo>
                    <a:pt x="128" y="307"/>
                  </a:lnTo>
                  <a:lnTo>
                    <a:pt x="157" y="256"/>
                  </a:lnTo>
                  <a:lnTo>
                    <a:pt x="212" y="256"/>
                  </a:lnTo>
                  <a:lnTo>
                    <a:pt x="241" y="307"/>
                  </a:lnTo>
                  <a:lnTo>
                    <a:pt x="212" y="355"/>
                  </a:lnTo>
                  <a:close/>
                  <a:moveTo>
                    <a:pt x="316" y="297"/>
                  </a:moveTo>
                  <a:lnTo>
                    <a:pt x="258" y="297"/>
                  </a:lnTo>
                  <a:lnTo>
                    <a:pt x="229" y="246"/>
                  </a:lnTo>
                  <a:lnTo>
                    <a:pt x="258" y="198"/>
                  </a:lnTo>
                  <a:lnTo>
                    <a:pt x="316" y="198"/>
                  </a:lnTo>
                  <a:lnTo>
                    <a:pt x="345" y="246"/>
                  </a:lnTo>
                  <a:lnTo>
                    <a:pt x="316" y="297"/>
                  </a:ln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grpSp>
        <p:nvGrpSpPr>
          <p:cNvPr id="41" name="Group 40"/>
          <p:cNvGrpSpPr/>
          <p:nvPr/>
        </p:nvGrpSpPr>
        <p:grpSpPr>
          <a:xfrm>
            <a:off x="6007741" y="1252046"/>
            <a:ext cx="656923" cy="656923"/>
            <a:chOff x="457580" y="2611033"/>
            <a:chExt cx="657017" cy="657017"/>
          </a:xfrm>
        </p:grpSpPr>
        <p:sp>
          <p:nvSpPr>
            <p:cNvPr id="42" name="Oval 41"/>
            <p:cNvSpPr/>
            <p:nvPr/>
          </p:nvSpPr>
          <p:spPr bwMode="auto">
            <a:xfrm>
              <a:off x="457580" y="2611033"/>
              <a:ext cx="657017" cy="657017"/>
            </a:xfrm>
            <a:prstGeom prst="ellipse">
              <a:avLst/>
            </a:prstGeom>
            <a:solidFill>
              <a:srgbClr val="00188F"/>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3" name="Freeform 13"/>
            <p:cNvSpPr>
              <a:spLocks noChangeAspect="1" noEditPoints="1"/>
            </p:cNvSpPr>
            <p:nvPr/>
          </p:nvSpPr>
          <p:spPr bwMode="auto">
            <a:xfrm>
              <a:off x="618566" y="2798123"/>
              <a:ext cx="335044" cy="232037"/>
            </a:xfrm>
            <a:custGeom>
              <a:avLst/>
              <a:gdLst>
                <a:gd name="T0" fmla="*/ 28 w 128"/>
                <a:gd name="T1" fmla="*/ 88 h 88"/>
                <a:gd name="T2" fmla="*/ 94 w 128"/>
                <a:gd name="T3" fmla="*/ 88 h 88"/>
                <a:gd name="T4" fmla="*/ 128 w 128"/>
                <a:gd name="T5" fmla="*/ 54 h 88"/>
                <a:gd name="T6" fmla="*/ 96 w 128"/>
                <a:gd name="T7" fmla="*/ 20 h 88"/>
                <a:gd name="T8" fmla="*/ 64 w 128"/>
                <a:gd name="T9" fmla="*/ 0 h 88"/>
                <a:gd name="T10" fmla="*/ 28 w 128"/>
                <a:gd name="T11" fmla="*/ 32 h 88"/>
                <a:gd name="T12" fmla="*/ 28 w 128"/>
                <a:gd name="T13" fmla="*/ 32 h 88"/>
                <a:gd name="T14" fmla="*/ 0 w 128"/>
                <a:gd name="T15" fmla="*/ 60 h 88"/>
                <a:gd name="T16" fmla="*/ 28 w 128"/>
                <a:gd name="T17" fmla="*/ 88 h 88"/>
                <a:gd name="T18" fmla="*/ 28 w 128"/>
                <a:gd name="T19" fmla="*/ 40 h 88"/>
                <a:gd name="T20" fmla="*/ 31 w 128"/>
                <a:gd name="T21" fmla="*/ 41 h 88"/>
                <a:gd name="T22" fmla="*/ 36 w 128"/>
                <a:gd name="T23" fmla="*/ 41 h 88"/>
                <a:gd name="T24" fmla="*/ 36 w 128"/>
                <a:gd name="T25" fmla="*/ 36 h 88"/>
                <a:gd name="T26" fmla="*/ 64 w 128"/>
                <a:gd name="T27" fmla="*/ 8 h 88"/>
                <a:gd name="T28" fmla="*/ 90 w 128"/>
                <a:gd name="T29" fmla="*/ 26 h 88"/>
                <a:gd name="T30" fmla="*/ 91 w 128"/>
                <a:gd name="T31" fmla="*/ 28 h 88"/>
                <a:gd name="T32" fmla="*/ 94 w 128"/>
                <a:gd name="T33" fmla="*/ 28 h 88"/>
                <a:gd name="T34" fmla="*/ 120 w 128"/>
                <a:gd name="T35" fmla="*/ 54 h 88"/>
                <a:gd name="T36" fmla="*/ 94 w 128"/>
                <a:gd name="T37" fmla="*/ 80 h 88"/>
                <a:gd name="T38" fmla="*/ 28 w 128"/>
                <a:gd name="T39" fmla="*/ 80 h 88"/>
                <a:gd name="T40" fmla="*/ 8 w 128"/>
                <a:gd name="T41" fmla="*/ 60 h 88"/>
                <a:gd name="T42" fmla="*/ 28 w 128"/>
                <a:gd name="T43" fmla="*/ 4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8" h="88">
                  <a:moveTo>
                    <a:pt x="28" y="88"/>
                  </a:moveTo>
                  <a:cubicBezTo>
                    <a:pt x="94" y="88"/>
                    <a:pt x="94" y="88"/>
                    <a:pt x="94" y="88"/>
                  </a:cubicBezTo>
                  <a:cubicBezTo>
                    <a:pt x="113" y="88"/>
                    <a:pt x="128" y="73"/>
                    <a:pt x="128" y="54"/>
                  </a:cubicBezTo>
                  <a:cubicBezTo>
                    <a:pt x="128" y="36"/>
                    <a:pt x="114" y="21"/>
                    <a:pt x="96" y="20"/>
                  </a:cubicBezTo>
                  <a:cubicBezTo>
                    <a:pt x="90" y="8"/>
                    <a:pt x="78" y="0"/>
                    <a:pt x="64" y="0"/>
                  </a:cubicBezTo>
                  <a:cubicBezTo>
                    <a:pt x="46" y="0"/>
                    <a:pt x="30" y="14"/>
                    <a:pt x="28" y="32"/>
                  </a:cubicBezTo>
                  <a:cubicBezTo>
                    <a:pt x="28" y="32"/>
                    <a:pt x="28" y="32"/>
                    <a:pt x="28" y="32"/>
                  </a:cubicBezTo>
                  <a:cubicBezTo>
                    <a:pt x="13" y="32"/>
                    <a:pt x="0" y="45"/>
                    <a:pt x="0" y="60"/>
                  </a:cubicBezTo>
                  <a:cubicBezTo>
                    <a:pt x="0" y="76"/>
                    <a:pt x="13" y="88"/>
                    <a:pt x="28" y="88"/>
                  </a:cubicBezTo>
                  <a:close/>
                  <a:moveTo>
                    <a:pt x="28" y="40"/>
                  </a:moveTo>
                  <a:cubicBezTo>
                    <a:pt x="29" y="40"/>
                    <a:pt x="30" y="40"/>
                    <a:pt x="31" y="41"/>
                  </a:cubicBezTo>
                  <a:cubicBezTo>
                    <a:pt x="36" y="41"/>
                    <a:pt x="36" y="41"/>
                    <a:pt x="36" y="41"/>
                  </a:cubicBezTo>
                  <a:cubicBezTo>
                    <a:pt x="36" y="36"/>
                    <a:pt x="36" y="36"/>
                    <a:pt x="36" y="36"/>
                  </a:cubicBezTo>
                  <a:cubicBezTo>
                    <a:pt x="36" y="21"/>
                    <a:pt x="49" y="8"/>
                    <a:pt x="64" y="8"/>
                  </a:cubicBezTo>
                  <a:cubicBezTo>
                    <a:pt x="76" y="8"/>
                    <a:pt x="86" y="15"/>
                    <a:pt x="90" y="26"/>
                  </a:cubicBezTo>
                  <a:cubicBezTo>
                    <a:pt x="91" y="28"/>
                    <a:pt x="91" y="28"/>
                    <a:pt x="91" y="28"/>
                  </a:cubicBezTo>
                  <a:cubicBezTo>
                    <a:pt x="94" y="28"/>
                    <a:pt x="94" y="28"/>
                    <a:pt x="94" y="28"/>
                  </a:cubicBezTo>
                  <a:cubicBezTo>
                    <a:pt x="108" y="28"/>
                    <a:pt x="120" y="40"/>
                    <a:pt x="120" y="54"/>
                  </a:cubicBezTo>
                  <a:cubicBezTo>
                    <a:pt x="120" y="69"/>
                    <a:pt x="108" y="80"/>
                    <a:pt x="94" y="80"/>
                  </a:cubicBezTo>
                  <a:cubicBezTo>
                    <a:pt x="28" y="80"/>
                    <a:pt x="28" y="80"/>
                    <a:pt x="28" y="80"/>
                  </a:cubicBezTo>
                  <a:cubicBezTo>
                    <a:pt x="17" y="80"/>
                    <a:pt x="8" y="71"/>
                    <a:pt x="8" y="60"/>
                  </a:cubicBezTo>
                  <a:cubicBezTo>
                    <a:pt x="8" y="49"/>
                    <a:pt x="17" y="40"/>
                    <a:pt x="28" y="40"/>
                  </a:cubicBezTo>
                  <a:close/>
                </a:path>
              </a:pathLst>
            </a:custGeom>
            <a:solidFill>
              <a:srgbClr val="FFFFFF"/>
            </a:solidFill>
          </p:spPr>
          <p:txBody>
            <a:bodyPr vert="horz" wrap="square" lIns="91427" tIns="45713" rIns="91427" bIns="45713" numCol="1" anchor="t" anchorCtr="0" compatLnSpc="1">
              <a:prstTxWarp prst="textNoShape">
                <a:avLst/>
              </a:prstTxWarp>
            </a:bodyPr>
            <a:lstStyle/>
            <a:p>
              <a:pPr defTabSz="914224">
                <a:defRPr/>
              </a:pPr>
              <a:endParaRPr lang="en-US" kern="0">
                <a:solidFill>
                  <a:srgbClr val="505050"/>
                </a:solidFill>
                <a:latin typeface="Segoe UI Semilight"/>
              </a:endParaRPr>
            </a:p>
          </p:txBody>
        </p:sp>
      </p:grpSp>
      <p:sp>
        <p:nvSpPr>
          <p:cNvPr id="21" name="Rectangle 20"/>
          <p:cNvSpPr/>
          <p:nvPr/>
        </p:nvSpPr>
        <p:spPr bwMode="auto">
          <a:xfrm>
            <a:off x="883" y="497"/>
            <a:ext cx="5303094"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26" fontAlgn="base">
              <a:lnSpc>
                <a:spcPct val="90000"/>
              </a:lnSpc>
              <a:spcBef>
                <a:spcPct val="0"/>
              </a:spcBef>
              <a:spcAft>
                <a:spcPct val="0"/>
              </a:spcAft>
              <a:defRPr/>
            </a:pPr>
            <a:endParaRPr lang="en-US" sz="2353" kern="0" dirty="0" err="1">
              <a:solidFill>
                <a:schemeClr val="tx1"/>
              </a:solidFill>
              <a:ea typeface="Segoe UI" pitchFamily="34" charset="0"/>
              <a:cs typeface="Segoe UI" pitchFamily="34" charset="0"/>
            </a:endParaRPr>
          </a:p>
        </p:txBody>
      </p:sp>
      <p:sp>
        <p:nvSpPr>
          <p:cNvPr id="25" name="Title 1"/>
          <p:cNvSpPr txBox="1">
            <a:spLocks/>
          </p:cNvSpPr>
          <p:nvPr/>
        </p:nvSpPr>
        <p:spPr>
          <a:xfrm>
            <a:off x="275482" y="3031047"/>
            <a:ext cx="5485621" cy="947294"/>
          </a:xfrm>
          <a:prstGeom prst="rect">
            <a:avLst/>
          </a:prstGeom>
        </p:spPr>
        <p:txBody>
          <a:bodyPr vert="horz" wrap="square" lIns="146283" tIns="91427" rIns="146283" bIns="91427" rtlCol="0" anchor="t">
            <a:spAutoFit/>
          </a:bodyPr>
          <a:lstStyle>
            <a:lvl1pPr algn="l" defTabSz="932742" rtl="0" eaLnBrk="1" latinLnBrk="0" hangingPunct="1">
              <a:lnSpc>
                <a:spcPct val="90000"/>
              </a:lnSpc>
              <a:spcBef>
                <a:spcPct val="0"/>
              </a:spcBef>
              <a:buNone/>
              <a:defRPr lang="en-US" sz="6600" b="0" kern="1200" cap="none" spc="-102"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563">
              <a:defRPr/>
            </a:pPr>
            <a:r>
              <a:rPr lang="en-US" sz="5399" spc="-40" dirty="0">
                <a:gradFill>
                  <a:gsLst>
                    <a:gs pos="1250">
                      <a:schemeClr val="bg1"/>
                    </a:gs>
                    <a:gs pos="100000">
                      <a:schemeClr val="bg1"/>
                    </a:gs>
                  </a:gsLst>
                  <a:lin ang="5400000" scaled="0"/>
                </a:gradFill>
                <a:latin typeface="Segoe UI Light"/>
              </a:rPr>
              <a:t>Microsoft Azure</a:t>
            </a:r>
          </a:p>
        </p:txBody>
      </p:sp>
    </p:spTree>
    <p:extLst>
      <p:ext uri="{BB962C8B-B14F-4D97-AF65-F5344CB8AC3E}">
        <p14:creationId xmlns:p14="http://schemas.microsoft.com/office/powerpoint/2010/main" val="4086473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400"/>
                                        <p:tgtEl>
                                          <p:spTgt spid="25"/>
                                        </p:tgtEl>
                                      </p:cBhvr>
                                    </p:animEffect>
                                  </p:childTnLst>
                                </p:cTn>
                              </p:par>
                              <p:par>
                                <p:cTn id="8" presetID="42" presetClass="path" presetSubtype="0" accel="50000" decel="50000" fill="hold" grpId="1" nodeType="withEffect">
                                  <p:stCondLst>
                                    <p:cond delay="0"/>
                                  </p:stCondLst>
                                  <p:childTnLst>
                                    <p:animMotion origin="layout" path="M -4.44218E-6 3.33182E-6 L -4.44218E-6 0.17975 " pathEditMode="relative" rAng="0" ptsTypes="AA">
                                      <p:cBhvr>
                                        <p:cTn id="9" dur="800" spd="-100000" fill="hold"/>
                                        <p:tgtEl>
                                          <p:spTgt spid="25"/>
                                        </p:tgtEl>
                                        <p:attrNameLst>
                                          <p:attrName>ppt_x</p:attrName>
                                          <p:attrName>ppt_y</p:attrName>
                                        </p:attrNameLst>
                                      </p:cBhvr>
                                      <p:rCtr x="0" y="8988"/>
                                    </p:animMotion>
                                  </p:childTnLst>
                                </p:cTn>
                              </p:par>
                              <p:par>
                                <p:cTn id="10" presetID="10" presetClass="entr" presetSubtype="0" fill="hold" nodeType="withEffect">
                                  <p:stCondLst>
                                    <p:cond delay="9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300"/>
                                        <p:tgtEl>
                                          <p:spTgt spid="41"/>
                                        </p:tgtEl>
                                      </p:cBhvr>
                                    </p:animEffect>
                                  </p:childTnLst>
                                </p:cTn>
                              </p:par>
                              <p:par>
                                <p:cTn id="13" presetID="63" presetClass="path" presetSubtype="0" decel="100000" fill="hold" nodeType="withEffect">
                                  <p:stCondLst>
                                    <p:cond delay="600"/>
                                  </p:stCondLst>
                                  <p:childTnLst>
                                    <p:animMotion origin="layout" path="M -2.32831E-6 -3.01407E-6 L 0.11386 -3.01407E-6 " pathEditMode="relative" rAng="0" ptsTypes="AA">
                                      <p:cBhvr>
                                        <p:cTn id="14" dur="600" spd="-100000" fill="hold"/>
                                        <p:tgtEl>
                                          <p:spTgt spid="41"/>
                                        </p:tgtEl>
                                        <p:attrNameLst>
                                          <p:attrName>ppt_x</p:attrName>
                                          <p:attrName>ppt_y</p:attrName>
                                        </p:attrNameLst>
                                      </p:cBhvr>
                                      <p:rCtr x="5693" y="0"/>
                                    </p:animMotion>
                                  </p:childTnLst>
                                </p:cTn>
                              </p:par>
                              <p:par>
                                <p:cTn id="15" presetID="6" presetClass="emph" presetSubtype="0" accel="100000" autoRev="1" fill="hold" nodeType="withEffect">
                                  <p:stCondLst>
                                    <p:cond delay="0"/>
                                  </p:stCondLst>
                                  <p:childTnLst>
                                    <p:animScale>
                                      <p:cBhvr>
                                        <p:cTn id="16" dur="600" fill="hold"/>
                                        <p:tgtEl>
                                          <p:spTgt spid="41"/>
                                        </p:tgtEl>
                                      </p:cBhvr>
                                      <p:by x="20000" y="20000"/>
                                    </p:animScale>
                                  </p:childTnLst>
                                </p:cTn>
                              </p:par>
                              <p:par>
                                <p:cTn id="17" presetID="10" presetClass="entr" presetSubtype="0" fill="hold" grpId="0" nodeType="withEffect">
                                  <p:stCondLst>
                                    <p:cond delay="90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300"/>
                                        <p:tgtEl>
                                          <p:spTgt spid="24"/>
                                        </p:tgtEl>
                                      </p:cBhvr>
                                    </p:animEffect>
                                  </p:childTnLst>
                                </p:cTn>
                              </p:par>
                              <p:par>
                                <p:cTn id="20" presetID="63" presetClass="path" presetSubtype="0" decel="100000" fill="hold" grpId="1" nodeType="withEffect">
                                  <p:stCondLst>
                                    <p:cond delay="900"/>
                                  </p:stCondLst>
                                  <p:childTnLst>
                                    <p:animMotion origin="layout" path="M -5.31019E-7 -3.01407E-6 L 0.02451 -3.01407E-6 " pathEditMode="relative" rAng="0" ptsTypes="AA">
                                      <p:cBhvr>
                                        <p:cTn id="21" dur="400" spd="-100000" fill="hold"/>
                                        <p:tgtEl>
                                          <p:spTgt spid="24"/>
                                        </p:tgtEl>
                                        <p:attrNameLst>
                                          <p:attrName>ppt_x</p:attrName>
                                          <p:attrName>ppt_y</p:attrName>
                                        </p:attrNameLst>
                                      </p:cBhvr>
                                      <p:rCtr x="1225" y="0"/>
                                    </p:animMotion>
                                  </p:childTnLst>
                                </p:cTn>
                              </p:par>
                              <p:par>
                                <p:cTn id="22" presetID="10" presetClass="entr" presetSubtype="0" fill="hold" nodeType="withEffect">
                                  <p:stCondLst>
                                    <p:cond delay="90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300"/>
                                        <p:tgtEl>
                                          <p:spTgt spid="27"/>
                                        </p:tgtEl>
                                      </p:cBhvr>
                                    </p:animEffect>
                                  </p:childTnLst>
                                </p:cTn>
                              </p:par>
                              <p:par>
                                <p:cTn id="25" presetID="63" presetClass="path" presetSubtype="0" decel="100000" fill="hold" nodeType="withEffect">
                                  <p:stCondLst>
                                    <p:cond delay="600"/>
                                  </p:stCondLst>
                                  <p:childTnLst>
                                    <p:animMotion origin="layout" path="M -2.32831E-6 -3.01407E-6 L 0.11386 -3.01407E-6 " pathEditMode="relative" rAng="0" ptsTypes="AA">
                                      <p:cBhvr>
                                        <p:cTn id="26" dur="600" spd="-100000" fill="hold"/>
                                        <p:tgtEl>
                                          <p:spTgt spid="27"/>
                                        </p:tgtEl>
                                        <p:attrNameLst>
                                          <p:attrName>ppt_x</p:attrName>
                                          <p:attrName>ppt_y</p:attrName>
                                        </p:attrNameLst>
                                      </p:cBhvr>
                                      <p:rCtr x="5693" y="0"/>
                                    </p:animMotion>
                                  </p:childTnLst>
                                </p:cTn>
                              </p:par>
                              <p:par>
                                <p:cTn id="27" presetID="6" presetClass="emph" presetSubtype="0" accel="100000" autoRev="1" fill="hold" nodeType="withEffect">
                                  <p:stCondLst>
                                    <p:cond delay="0"/>
                                  </p:stCondLst>
                                  <p:childTnLst>
                                    <p:animScale>
                                      <p:cBhvr>
                                        <p:cTn id="28" dur="600" fill="hold"/>
                                        <p:tgtEl>
                                          <p:spTgt spid="27"/>
                                        </p:tgtEl>
                                      </p:cBhvr>
                                      <p:by x="20000" y="20000"/>
                                    </p:animScale>
                                  </p:childTnLst>
                                </p:cTn>
                              </p:par>
                              <p:par>
                                <p:cTn id="29" presetID="10" presetClass="entr" presetSubtype="0" fill="hold" nodeType="withEffect">
                                  <p:stCondLst>
                                    <p:cond delay="900"/>
                                  </p:stCondLst>
                                  <p:childTnLst>
                                    <p:set>
                                      <p:cBhvr>
                                        <p:cTn id="30" dur="1" fill="hold">
                                          <p:stCondLst>
                                            <p:cond delay="0"/>
                                          </p:stCondLst>
                                        </p:cTn>
                                        <p:tgtEl>
                                          <p:spTgt spid="33"/>
                                        </p:tgtEl>
                                        <p:attrNameLst>
                                          <p:attrName>style.visibility</p:attrName>
                                        </p:attrNameLst>
                                      </p:cBhvr>
                                      <p:to>
                                        <p:strVal val="visible"/>
                                      </p:to>
                                    </p:set>
                                    <p:animEffect transition="in" filter="fade">
                                      <p:cBhvr>
                                        <p:cTn id="31" dur="300"/>
                                        <p:tgtEl>
                                          <p:spTgt spid="33"/>
                                        </p:tgtEl>
                                      </p:cBhvr>
                                    </p:animEffect>
                                  </p:childTnLst>
                                </p:cTn>
                              </p:par>
                              <p:par>
                                <p:cTn id="32" presetID="63" presetClass="path" presetSubtype="0" decel="100000" fill="hold" nodeType="withEffect">
                                  <p:stCondLst>
                                    <p:cond delay="600"/>
                                  </p:stCondLst>
                                  <p:childTnLst>
                                    <p:animMotion origin="layout" path="M -2.32831E-6 -3.01407E-6 L 0.11386 -3.01407E-6 " pathEditMode="relative" rAng="0" ptsTypes="AA">
                                      <p:cBhvr>
                                        <p:cTn id="33" dur="600" spd="-100000" fill="hold"/>
                                        <p:tgtEl>
                                          <p:spTgt spid="33"/>
                                        </p:tgtEl>
                                        <p:attrNameLst>
                                          <p:attrName>ppt_x</p:attrName>
                                          <p:attrName>ppt_y</p:attrName>
                                        </p:attrNameLst>
                                      </p:cBhvr>
                                      <p:rCtr x="5693" y="0"/>
                                    </p:animMotion>
                                  </p:childTnLst>
                                </p:cTn>
                              </p:par>
                              <p:par>
                                <p:cTn id="34" presetID="6" presetClass="emph" presetSubtype="0" accel="100000" autoRev="1" fill="hold" nodeType="withEffect">
                                  <p:stCondLst>
                                    <p:cond delay="0"/>
                                  </p:stCondLst>
                                  <p:childTnLst>
                                    <p:animScale>
                                      <p:cBhvr>
                                        <p:cTn id="35" dur="600" fill="hold"/>
                                        <p:tgtEl>
                                          <p:spTgt spid="33"/>
                                        </p:tgtEl>
                                      </p:cBhvr>
                                      <p:by x="20000" y="20000"/>
                                    </p:animScale>
                                  </p:childTnLst>
                                </p:cTn>
                              </p:par>
                              <p:par>
                                <p:cTn id="36" presetID="10" presetClass="entr" presetSubtype="0" fill="hold" grpId="0" nodeType="withEffect">
                                  <p:stCondLst>
                                    <p:cond delay="9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300"/>
                                        <p:tgtEl>
                                          <p:spTgt spid="22"/>
                                        </p:tgtEl>
                                      </p:cBhvr>
                                    </p:animEffect>
                                  </p:childTnLst>
                                </p:cTn>
                              </p:par>
                              <p:par>
                                <p:cTn id="39" presetID="63" presetClass="path" presetSubtype="0" decel="100000" fill="hold" grpId="1" nodeType="withEffect">
                                  <p:stCondLst>
                                    <p:cond delay="900"/>
                                  </p:stCondLst>
                                  <p:childTnLst>
                                    <p:animMotion origin="layout" path="M -5.31019E-7 -3.01407E-6 L 0.02451 -3.01407E-6 " pathEditMode="relative" rAng="0" ptsTypes="AA">
                                      <p:cBhvr>
                                        <p:cTn id="40" dur="400" spd="-100000" fill="hold"/>
                                        <p:tgtEl>
                                          <p:spTgt spid="22"/>
                                        </p:tgtEl>
                                        <p:attrNameLst>
                                          <p:attrName>ppt_x</p:attrName>
                                          <p:attrName>ppt_y</p:attrName>
                                        </p:attrNameLst>
                                      </p:cBhvr>
                                      <p:rCtr x="1225" y="0"/>
                                    </p:animMotion>
                                  </p:childTnLst>
                                </p:cTn>
                              </p:par>
                              <p:par>
                                <p:cTn id="41" presetID="10" presetClass="entr" presetSubtype="0" fill="hold" grpId="0" nodeType="withEffect">
                                  <p:stCondLst>
                                    <p:cond delay="9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300"/>
                                        <p:tgtEl>
                                          <p:spTgt spid="20"/>
                                        </p:tgtEl>
                                      </p:cBhvr>
                                    </p:animEffect>
                                  </p:childTnLst>
                                </p:cTn>
                              </p:par>
                              <p:par>
                                <p:cTn id="44" presetID="63" presetClass="path" presetSubtype="0" decel="100000" fill="hold" grpId="1" nodeType="withEffect">
                                  <p:stCondLst>
                                    <p:cond delay="900"/>
                                  </p:stCondLst>
                                  <p:childTnLst>
                                    <p:animMotion origin="layout" path="M -5.31019E-7 -3.01407E-6 L 0.02451 -3.01407E-6 " pathEditMode="relative" rAng="0" ptsTypes="AA">
                                      <p:cBhvr>
                                        <p:cTn id="45" dur="400" spd="-100000" fill="hold"/>
                                        <p:tgtEl>
                                          <p:spTgt spid="20"/>
                                        </p:tgtEl>
                                        <p:attrNameLst>
                                          <p:attrName>ppt_x</p:attrName>
                                          <p:attrName>ppt_y</p:attrName>
                                        </p:attrNameLst>
                                      </p:cBhvr>
                                      <p:rCtr x="1225" y="0"/>
                                    </p:animMotion>
                                  </p:childTnLst>
                                </p:cTn>
                              </p:par>
                              <p:par>
                                <p:cTn id="46" presetID="10" presetClass="entr" presetSubtype="0" fill="hold" nodeType="withEffect">
                                  <p:stCondLst>
                                    <p:cond delay="90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300"/>
                                        <p:tgtEl>
                                          <p:spTgt spid="30"/>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300"/>
                                        <p:tgtEl>
                                          <p:spTgt spid="23"/>
                                        </p:tgtEl>
                                      </p:cBhvr>
                                    </p:animEffect>
                                  </p:childTnLst>
                                </p:cTn>
                              </p:par>
                              <p:par>
                                <p:cTn id="52" presetID="63" presetClass="path" presetSubtype="0" decel="100000" fill="hold" grpId="1" nodeType="withEffect">
                                  <p:stCondLst>
                                    <p:cond delay="900"/>
                                  </p:stCondLst>
                                  <p:childTnLst>
                                    <p:animMotion origin="layout" path="M -5.31019E-7 -3.01407E-6 L 0.02451 -3.01407E-6 " pathEditMode="relative" rAng="0" ptsTypes="AA">
                                      <p:cBhvr>
                                        <p:cTn id="53" dur="400" spd="-100000" fill="hold"/>
                                        <p:tgtEl>
                                          <p:spTgt spid="23"/>
                                        </p:tgtEl>
                                        <p:attrNameLst>
                                          <p:attrName>ppt_x</p:attrName>
                                          <p:attrName>ppt_y</p:attrName>
                                        </p:attrNameLst>
                                      </p:cBhvr>
                                      <p:rCtr x="1225" y="0"/>
                                    </p:animMotion>
                                  </p:childTnLst>
                                </p:cTn>
                              </p:par>
                              <p:par>
                                <p:cTn id="54" presetID="63" presetClass="path" presetSubtype="0" decel="100000" fill="hold" nodeType="withEffect">
                                  <p:stCondLst>
                                    <p:cond delay="600"/>
                                  </p:stCondLst>
                                  <p:childTnLst>
                                    <p:animMotion origin="layout" path="M -2.32831E-6 -3.01407E-6 L 0.11386 -3.01407E-6 " pathEditMode="relative" rAng="0" ptsTypes="AA">
                                      <p:cBhvr>
                                        <p:cTn id="55" dur="600" spd="-100000" fill="hold"/>
                                        <p:tgtEl>
                                          <p:spTgt spid="30"/>
                                        </p:tgtEl>
                                        <p:attrNameLst>
                                          <p:attrName>ppt_x</p:attrName>
                                          <p:attrName>ppt_y</p:attrName>
                                        </p:attrNameLst>
                                      </p:cBhvr>
                                      <p:rCtr x="5693" y="0"/>
                                    </p:animMotion>
                                  </p:childTnLst>
                                </p:cTn>
                              </p:par>
                              <p:par>
                                <p:cTn id="56" presetID="6" presetClass="emph" presetSubtype="0" accel="100000" autoRev="1" fill="hold" nodeType="withEffect">
                                  <p:stCondLst>
                                    <p:cond delay="0"/>
                                  </p:stCondLst>
                                  <p:childTnLst>
                                    <p:animScale>
                                      <p:cBhvr>
                                        <p:cTn id="57" dur="600" fill="hold"/>
                                        <p:tgtEl>
                                          <p:spTgt spid="30"/>
                                        </p:tgtEl>
                                      </p:cBhvr>
                                      <p:by x="20000" y="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22" grpId="0"/>
      <p:bldP spid="22" grpId="1"/>
      <p:bldP spid="23" grpId="0"/>
      <p:bldP spid="23" grpId="1"/>
      <p:bldP spid="24" grpId="0"/>
      <p:bldP spid="24" grpId="1"/>
      <p:bldP spid="25" grpId="0"/>
      <p:bldP spid="25" grpId="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8">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0">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3" name="Title 2"/>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KeyVault Integrated Storage</a:t>
            </a:r>
          </a:p>
        </p:txBody>
      </p:sp>
      <p:sp>
        <p:nvSpPr>
          <p:cNvPr id="4" name="Text Placeholder 3"/>
          <p:cNvSpPr>
            <a:spLocks noGrp="1"/>
          </p:cNvSpPr>
          <p:nvPr>
            <p:ph type="body" sz="quarter" idx="10"/>
          </p:nvPr>
        </p:nvSpPr>
        <p:spPr>
          <a:xfrm>
            <a:off x="6212702" y="817829"/>
            <a:ext cx="5412482" cy="5334762"/>
          </a:xfrm>
        </p:spPr>
        <p:txBody>
          <a:bodyPr vert="horz" lIns="91440" tIns="45720" rIns="91440" bIns="45720" rtlCol="0" anchor="ctr">
            <a:normAutofit/>
          </a:bodyPr>
          <a:lstStyle/>
          <a:p>
            <a:pPr indent="-228600" defTabSz="914400"/>
            <a:r>
              <a:rPr lang="en-US" sz="2400">
                <a:solidFill>
                  <a:srgbClr val="000000"/>
                </a:solidFill>
                <a:latin typeface="+mn-lt"/>
              </a:rPr>
              <a:t>Manage access to Storage Accounts using KeyVault</a:t>
            </a:r>
          </a:p>
          <a:p>
            <a:pPr indent="-228600" defTabSz="914400"/>
            <a:endParaRPr lang="en-US" sz="2400">
              <a:solidFill>
                <a:srgbClr val="000000"/>
              </a:solidFill>
              <a:latin typeface="+mn-lt"/>
            </a:endParaRPr>
          </a:p>
        </p:txBody>
      </p:sp>
    </p:spTree>
    <p:extLst>
      <p:ext uri="{BB962C8B-B14F-4D97-AF65-F5344CB8AC3E}">
        <p14:creationId xmlns:p14="http://schemas.microsoft.com/office/powerpoint/2010/main" val="373870119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Developer Tools</a:t>
            </a:r>
          </a:p>
        </p:txBody>
      </p:sp>
    </p:spTree>
    <p:extLst>
      <p:ext uri="{BB962C8B-B14F-4D97-AF65-F5344CB8AC3E}">
        <p14:creationId xmlns:p14="http://schemas.microsoft.com/office/powerpoint/2010/main" val="116271952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5555856-9970-4BC3-9AA9-6A917F53A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1" y="0"/>
            <a:ext cx="6550490" cy="6994525"/>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F487851-BFAF-46D8-A1ED-50CAD6E46F5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436475" cy="6994525"/>
          </a:xfrm>
          <a:prstGeom prst="rect">
            <a:avLst/>
          </a:prstGeom>
        </p:spPr>
      </p:pic>
      <p:sp>
        <p:nvSpPr>
          <p:cNvPr id="3" name="Title 2"/>
          <p:cNvSpPr>
            <a:spLocks noGrp="1"/>
          </p:cNvSpPr>
          <p:nvPr>
            <p:ph type="title"/>
          </p:nvPr>
        </p:nvSpPr>
        <p:spPr>
          <a:xfrm>
            <a:off x="820615" y="4352793"/>
            <a:ext cx="4902366" cy="1322937"/>
          </a:xfrm>
        </p:spPr>
        <p:txBody>
          <a:bodyPr vert="horz" lIns="91440" tIns="45720" rIns="91440" bIns="45720" rtlCol="0" anchor="t">
            <a:normAutofit/>
          </a:bodyPr>
          <a:lstStyle/>
          <a:p>
            <a:pPr defTabSz="914400"/>
            <a:r>
              <a:rPr lang="en-US" sz="4400" kern="1200">
                <a:solidFill>
                  <a:srgbClr val="000000"/>
                </a:solidFill>
                <a:latin typeface="+mj-lt"/>
                <a:ea typeface="+mj-ea"/>
                <a:cs typeface="+mj-cs"/>
              </a:rPr>
              <a:t>Visual Studio Team Services</a:t>
            </a:r>
          </a:p>
        </p:txBody>
      </p:sp>
      <p:sp>
        <p:nvSpPr>
          <p:cNvPr id="4" name="Text Placeholder 3"/>
          <p:cNvSpPr>
            <a:spLocks noGrp="1"/>
          </p:cNvSpPr>
          <p:nvPr>
            <p:ph type="body" sz="quarter" idx="10"/>
          </p:nvPr>
        </p:nvSpPr>
        <p:spPr>
          <a:xfrm>
            <a:off x="820925" y="3497261"/>
            <a:ext cx="4902055" cy="855530"/>
          </a:xfrm>
        </p:spPr>
        <p:txBody>
          <a:bodyPr vert="horz" lIns="91440" tIns="45720" rIns="91440" bIns="45720" rtlCol="0" anchor="b">
            <a:normAutofit/>
          </a:bodyPr>
          <a:lstStyle/>
          <a:p>
            <a:pPr defTabSz="914400">
              <a:spcBef>
                <a:spcPts val="1000"/>
              </a:spcBef>
            </a:pPr>
            <a:r>
              <a:rPr lang="en-US" sz="1800" kern="1200">
                <a:solidFill>
                  <a:srgbClr val="000000"/>
                </a:solidFill>
                <a:latin typeface="+mn-lt"/>
                <a:ea typeface="+mn-ea"/>
                <a:cs typeface="+mn-cs"/>
              </a:rPr>
              <a:t>Use Case:  A state of the art development environment that will enable continuous integration.</a:t>
            </a:r>
          </a:p>
        </p:txBody>
      </p:sp>
      <p:sp>
        <p:nvSpPr>
          <p:cNvPr id="14" name="Freeform 50">
            <a:extLst>
              <a:ext uri="{FF2B5EF4-FFF2-40B4-BE49-F238E27FC236}">
                <a16:creationId xmlns:a16="http://schemas.microsoft.com/office/drawing/2014/main" id="{13722DD7-BA73-4776-93A3-94491FEF7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62013" y="592728"/>
            <a:ext cx="5574462" cy="6401797"/>
          </a:xfrm>
          <a:custGeom>
            <a:avLst/>
            <a:gdLst>
              <a:gd name="connsiteX0" fmla="*/ 3299930 w 5464879"/>
              <a:gd name="connsiteY0" fmla="*/ 0 h 6276841"/>
              <a:gd name="connsiteX1" fmla="*/ 5398992 w 5464879"/>
              <a:gd name="connsiteY1" fmla="*/ 753544 h 6276841"/>
              <a:gd name="connsiteX2" fmla="*/ 5464879 w 5464879"/>
              <a:gd name="connsiteY2" fmla="*/ 813426 h 6276841"/>
              <a:gd name="connsiteX3" fmla="*/ 5464879 w 5464879"/>
              <a:gd name="connsiteY3" fmla="*/ 5786434 h 6276841"/>
              <a:gd name="connsiteX4" fmla="*/ 5398992 w 5464879"/>
              <a:gd name="connsiteY4" fmla="*/ 5846317 h 6276841"/>
              <a:gd name="connsiteX5" fmla="*/ 4872873 w 5464879"/>
              <a:gd name="connsiteY5" fmla="*/ 6201577 h 6276841"/>
              <a:gd name="connsiteX6" fmla="*/ 4716632 w 5464879"/>
              <a:gd name="connsiteY6" fmla="*/ 6276841 h 6276841"/>
              <a:gd name="connsiteX7" fmla="*/ 1883227 w 5464879"/>
              <a:gd name="connsiteY7" fmla="*/ 6276841 h 6276841"/>
              <a:gd name="connsiteX8" fmla="*/ 1726987 w 5464879"/>
              <a:gd name="connsiteY8" fmla="*/ 6201577 h 6276841"/>
              <a:gd name="connsiteX9" fmla="*/ 0 w 5464879"/>
              <a:gd name="connsiteY9" fmla="*/ 3299930 h 6276841"/>
              <a:gd name="connsiteX10" fmla="*/ 3299930 w 5464879"/>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64879" h="6276841">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p:cNvPicPr>
            <a:picLocks noChangeAspect="1"/>
          </p:cNvPicPr>
          <p:nvPr/>
        </p:nvPicPr>
        <p:blipFill>
          <a:blip r:embed="rId4"/>
          <a:stretch>
            <a:fillRect/>
          </a:stretch>
        </p:blipFill>
        <p:spPr>
          <a:xfrm>
            <a:off x="7864366" y="2597837"/>
            <a:ext cx="4224811" cy="2731453"/>
          </a:xfrm>
          <a:prstGeom prst="rect">
            <a:avLst/>
          </a:prstGeom>
        </p:spPr>
      </p:pic>
    </p:spTree>
    <p:extLst>
      <p:ext uri="{BB962C8B-B14F-4D97-AF65-F5344CB8AC3E}">
        <p14:creationId xmlns:p14="http://schemas.microsoft.com/office/powerpoint/2010/main" val="14192936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Configure AzureFoundation</a:t>
            </a:r>
          </a:p>
        </p:txBody>
      </p:sp>
    </p:spTree>
    <p:extLst>
      <p:ext uri="{BB962C8B-B14F-4D97-AF65-F5344CB8AC3E}">
        <p14:creationId xmlns:p14="http://schemas.microsoft.com/office/powerpoint/2010/main" val="409995013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204068"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436472" cy="6994525"/>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652913" y="2094523"/>
            <a:ext cx="3742736" cy="2815045"/>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Metadata Interview</a:t>
            </a:r>
          </a:p>
        </p:txBody>
      </p:sp>
      <p:sp>
        <p:nvSpPr>
          <p:cNvPr id="3" name="Text Placeholder 2"/>
          <p:cNvSpPr>
            <a:spLocks noGrp="1"/>
          </p:cNvSpPr>
          <p:nvPr>
            <p:ph type="body" sz="quarter" idx="10"/>
          </p:nvPr>
        </p:nvSpPr>
        <p:spPr>
          <a:xfrm>
            <a:off x="6212702" y="817829"/>
            <a:ext cx="5412482" cy="5334762"/>
          </a:xfrm>
        </p:spPr>
        <p:txBody>
          <a:bodyPr vert="horz" lIns="91440" tIns="45720" rIns="91440" bIns="45720" rtlCol="0" anchor="ctr">
            <a:normAutofit/>
          </a:bodyPr>
          <a:lstStyle/>
          <a:p>
            <a:pPr marL="571500" indent="-228600" defTabSz="914400">
              <a:buFont typeface="Arial" panose="020B0604020202020204" pitchFamily="34" charset="0"/>
              <a:buChar char="•"/>
            </a:pPr>
            <a:r>
              <a:rPr lang="en-US" sz="1100" dirty="0" err="1">
                <a:solidFill>
                  <a:srgbClr val="000000"/>
                </a:solidFill>
                <a:latin typeface="+mn-lt"/>
              </a:rPr>
              <a:t>Goto</a:t>
            </a:r>
            <a:r>
              <a:rPr lang="en-US" sz="1100" dirty="0">
                <a:solidFill>
                  <a:srgbClr val="000000"/>
                </a:solidFill>
                <a:latin typeface="+mn-lt"/>
              </a:rPr>
              <a:t> </a:t>
            </a:r>
            <a:r>
              <a:rPr lang="en-US" sz="1100" dirty="0">
                <a:solidFill>
                  <a:srgbClr val="000000"/>
                </a:solidFill>
                <a:latin typeface="+mn-lt"/>
                <a:hlinkClick r:id="rId4"/>
              </a:rPr>
              <a:t>https://github.com/willstg/AzureFoundation</a:t>
            </a:r>
            <a:r>
              <a:rPr lang="en-US" sz="1100" dirty="0">
                <a:solidFill>
                  <a:srgbClr val="000000"/>
                </a:solidFill>
                <a:latin typeface="+mn-lt"/>
              </a:rPr>
              <a:t> and navigate to the Metadata folder, download and rename the spreadsheet by adding the account name to the spreadsheet.  (Sorry it is so big)</a:t>
            </a:r>
          </a:p>
          <a:p>
            <a:pPr marL="571500" indent="-228600" defTabSz="914400">
              <a:buFont typeface="Arial" panose="020B0604020202020204" pitchFamily="34" charset="0"/>
              <a:buChar char="•"/>
            </a:pPr>
            <a:r>
              <a:rPr lang="en-US" sz="1100" dirty="0">
                <a:solidFill>
                  <a:srgbClr val="000000"/>
                </a:solidFill>
                <a:latin typeface="+mn-lt"/>
              </a:rPr>
              <a:t>Start from Left to Right, one of the first tabs outlines the interview process</a:t>
            </a:r>
          </a:p>
          <a:p>
            <a:pPr marL="571500" indent="-228600" defTabSz="914400">
              <a:buFont typeface="Arial" panose="020B0604020202020204" pitchFamily="34" charset="0"/>
              <a:buChar char="•"/>
            </a:pPr>
            <a:r>
              <a:rPr lang="en-US" sz="1100" dirty="0">
                <a:solidFill>
                  <a:srgbClr val="000000"/>
                </a:solidFill>
                <a:latin typeface="+mn-lt"/>
              </a:rPr>
              <a:t>How many departments does the account require?  Similar to “how many forests/domains do I need”, less is more, however there are good reasons for separation.  For example, a state agency may have their own budget and have very different business models then other state agencies where Department separation makes perfect sense.  Another example, local Police Departments versus central IT where they want to make sure that no opportunity for cross contamination of resources.</a:t>
            </a:r>
          </a:p>
          <a:p>
            <a:pPr marL="171450" lvl="1" indent="-228600" defTabSz="914400">
              <a:buFont typeface="Arial" panose="020B0604020202020204" pitchFamily="34" charset="0"/>
              <a:buChar char="•"/>
            </a:pPr>
            <a:endParaRPr lang="en-US" sz="1100" dirty="0">
              <a:solidFill>
                <a:srgbClr val="000000"/>
              </a:solidFill>
            </a:endParaRPr>
          </a:p>
          <a:p>
            <a:pPr marL="1257300" lvl="4" indent="-228600" defTabSz="914400">
              <a:buFont typeface="Arial" panose="020B0604020202020204" pitchFamily="34" charset="0"/>
              <a:buChar char="•"/>
            </a:pPr>
            <a:r>
              <a:rPr lang="en-US" sz="1100" dirty="0">
                <a:solidFill>
                  <a:srgbClr val="000000"/>
                </a:solidFill>
              </a:rPr>
              <a:t>Is it a centralized or decentralized model?</a:t>
            </a:r>
          </a:p>
          <a:p>
            <a:pPr marL="1257300" lvl="4" indent="-228600" defTabSz="914400">
              <a:buFont typeface="Arial" panose="020B0604020202020204" pitchFamily="34" charset="0"/>
              <a:buChar char="•"/>
            </a:pPr>
            <a:r>
              <a:rPr lang="en-US" sz="1100" dirty="0">
                <a:solidFill>
                  <a:srgbClr val="000000"/>
                </a:solidFill>
              </a:rPr>
              <a:t>Do agencies/departments have their own procurement powers?</a:t>
            </a:r>
          </a:p>
          <a:p>
            <a:pPr marL="1257300" lvl="4" indent="-228600" defTabSz="914400">
              <a:buFont typeface="Arial" panose="020B0604020202020204" pitchFamily="34" charset="0"/>
              <a:buChar char="•"/>
            </a:pPr>
            <a:r>
              <a:rPr lang="en-US" sz="1100" dirty="0">
                <a:solidFill>
                  <a:srgbClr val="000000"/>
                </a:solidFill>
              </a:rPr>
              <a:t>Do they outsource or is all work done in-house?</a:t>
            </a:r>
          </a:p>
          <a:p>
            <a:pPr marL="1257300" lvl="4" indent="-228600" defTabSz="914400">
              <a:buFont typeface="Arial" panose="020B0604020202020204" pitchFamily="34" charset="0"/>
              <a:buChar char="•"/>
            </a:pPr>
            <a:r>
              <a:rPr lang="en-US" sz="1100" dirty="0">
                <a:solidFill>
                  <a:srgbClr val="000000"/>
                </a:solidFill>
              </a:rPr>
              <a:t>Are their agency/department resources shared or separated?</a:t>
            </a:r>
          </a:p>
          <a:p>
            <a:pPr marL="1257300" lvl="4" indent="-228600" defTabSz="914400">
              <a:buFont typeface="Arial" panose="020B0604020202020204" pitchFamily="34" charset="0"/>
              <a:buChar char="•"/>
            </a:pPr>
            <a:r>
              <a:rPr lang="en-US" sz="1100" dirty="0">
                <a:solidFill>
                  <a:srgbClr val="000000"/>
                </a:solidFill>
              </a:rPr>
              <a:t>Do they need special security around the shared/separated resources?</a:t>
            </a:r>
          </a:p>
          <a:p>
            <a:pPr marL="571500" lvl="1" indent="-228600" defTabSz="914400">
              <a:buFont typeface="Arial" panose="020B0604020202020204" pitchFamily="34" charset="0"/>
              <a:buChar char="•"/>
            </a:pPr>
            <a:endParaRPr lang="en-US" sz="1100" dirty="0">
              <a:solidFill>
                <a:srgbClr val="000000"/>
              </a:solidFill>
            </a:endParaRPr>
          </a:p>
          <a:p>
            <a:pPr marL="571500" indent="-228600" defTabSz="914400">
              <a:buFont typeface="Arial" panose="020B0604020202020204" pitchFamily="34" charset="0"/>
              <a:buChar char="•"/>
            </a:pPr>
            <a:r>
              <a:rPr lang="en-US" sz="1100" dirty="0">
                <a:solidFill>
                  <a:srgbClr val="000000"/>
                </a:solidFill>
                <a:latin typeface="+mn-lt"/>
              </a:rPr>
              <a:t>Subscription Naming Conventions could be no changes, or customized.  Option to have less subscriptions.</a:t>
            </a:r>
          </a:p>
          <a:p>
            <a:pPr marL="571500" indent="-228600" defTabSz="914400">
              <a:buFont typeface="Arial" panose="020B0604020202020204" pitchFamily="34" charset="0"/>
              <a:buChar char="•"/>
            </a:pPr>
            <a:r>
              <a:rPr lang="en-US" sz="1100" dirty="0">
                <a:solidFill>
                  <a:srgbClr val="000000"/>
                </a:solidFill>
                <a:latin typeface="+mn-lt"/>
              </a:rPr>
              <a:t>Decide what four datacenters to use, reference the Azure Data Center Pair documents to make sure there is an understanding on the Azure failover design.  </a:t>
            </a:r>
          </a:p>
          <a:p>
            <a:pPr marL="571500" indent="-228600" defTabSz="914400">
              <a:buFont typeface="Arial" panose="020B0604020202020204" pitchFamily="34" charset="0"/>
              <a:buChar char="•"/>
            </a:pPr>
            <a:r>
              <a:rPr lang="en-US" sz="1100" dirty="0">
                <a:solidFill>
                  <a:srgbClr val="000000"/>
                </a:solidFill>
                <a:latin typeface="+mn-lt"/>
              </a:rPr>
              <a:t>Determine if Network Virtual Appliances (NVA) will be used in conjunction with the Azure Software Defined Networking.  Update the Subnets that will be subjected to the User Defined Routing rules.</a:t>
            </a:r>
          </a:p>
          <a:p>
            <a:pPr marL="571500" indent="-228600" defTabSz="914400">
              <a:buFont typeface="Arial" panose="020B0604020202020204" pitchFamily="34" charset="0"/>
              <a:buChar char="•"/>
            </a:pPr>
            <a:r>
              <a:rPr lang="en-US" sz="1100" dirty="0">
                <a:solidFill>
                  <a:srgbClr val="000000"/>
                </a:solidFill>
                <a:latin typeface="+mn-lt"/>
              </a:rPr>
              <a:t>Introduce ExpressRoute and the path to integrate with IPSec VPNs (Dynamic or Static routing).</a:t>
            </a:r>
          </a:p>
          <a:p>
            <a:pPr marL="571500" indent="-228600" defTabSz="914400">
              <a:buFont typeface="Arial" panose="020B0604020202020204" pitchFamily="34" charset="0"/>
              <a:buChar char="•"/>
            </a:pPr>
            <a:r>
              <a:rPr lang="en-US" sz="1100" dirty="0">
                <a:solidFill>
                  <a:srgbClr val="000000"/>
                </a:solidFill>
                <a:latin typeface="+mn-lt"/>
              </a:rPr>
              <a:t>Local Networks, IP space that will be accessible from Azure’s private connections. 	</a:t>
            </a:r>
          </a:p>
          <a:p>
            <a:pPr marL="571500" indent="-228600" defTabSz="914400">
              <a:buFont typeface="Arial" panose="020B0604020202020204" pitchFamily="34" charset="0"/>
              <a:buChar char="•"/>
            </a:pPr>
            <a:endParaRPr lang="en-US" sz="1100" dirty="0">
              <a:solidFill>
                <a:srgbClr val="000000"/>
              </a:solidFill>
              <a:latin typeface="+mn-lt"/>
            </a:endParaRPr>
          </a:p>
          <a:p>
            <a:pPr marL="571500" indent="-228600" defTabSz="914400">
              <a:buFont typeface="Arial" panose="020B0604020202020204" pitchFamily="34" charset="0"/>
              <a:buChar char="•"/>
            </a:pPr>
            <a:endParaRPr lang="en-US" sz="1100" dirty="0">
              <a:solidFill>
                <a:srgbClr val="000000"/>
              </a:solidFill>
              <a:latin typeface="+mn-lt"/>
            </a:endParaRPr>
          </a:p>
        </p:txBody>
      </p:sp>
    </p:spTree>
    <p:extLst>
      <p:ext uri="{BB962C8B-B14F-4D97-AF65-F5344CB8AC3E}">
        <p14:creationId xmlns:p14="http://schemas.microsoft.com/office/powerpoint/2010/main" val="305198017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Partners who will deploy the AzureFoundation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7" name="Text Placeholder 4"/>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800" dirty="0">
                <a:solidFill>
                  <a:schemeClr val="tx1"/>
                </a:solidFill>
                <a:latin typeface="+mn-lt"/>
                <a:hlinkClick r:id="rId3"/>
              </a:rPr>
              <a:t>https://aka.ms/AzureFoundation</a:t>
            </a:r>
            <a:endParaRPr lang="en-US" sz="1800" dirty="0">
              <a:solidFill>
                <a:schemeClr val="tx1"/>
              </a:solidFill>
              <a:latin typeface="+mn-lt"/>
            </a:endParaRPr>
          </a:p>
        </p:txBody>
      </p:sp>
      <p:pic>
        <p:nvPicPr>
          <p:cNvPr id="3" name="Picture 2"/>
          <p:cNvPicPr>
            <a:picLocks noChangeAspect="1"/>
          </p:cNvPicPr>
          <p:nvPr/>
        </p:nvPicPr>
        <p:blipFill rotWithShape="1">
          <a:blip r:embed="rId4"/>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197934336"/>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Introduction to AzureFoundation Metadata</a:t>
            </a:r>
          </a:p>
        </p:txBody>
      </p:sp>
      <p:sp>
        <p:nvSpPr>
          <p:cNvPr id="5" name="Text Placeholder 4"/>
          <p:cNvSpPr>
            <a:spLocks noGrp="1"/>
          </p:cNvSpPr>
          <p:nvPr>
            <p:ph type="body" sz="quarter" idx="10"/>
          </p:nvPr>
        </p:nvSpPr>
        <p:spPr>
          <a:xfrm>
            <a:off x="274639" y="1212849"/>
            <a:ext cx="5486399" cy="3200876"/>
          </a:xfrm>
        </p:spPr>
        <p:txBody>
          <a:bodyPr/>
          <a:lstStyle/>
          <a:p>
            <a:pPr marL="571500" indent="-571500">
              <a:buFont typeface="Arial" panose="020B0604020202020204" pitchFamily="34" charset="0"/>
              <a:buChar char="•"/>
            </a:pPr>
            <a:r>
              <a:rPr lang="en-US" sz="2000" dirty="0"/>
              <a:t>The AzureFoundation\Metadata folder, look for XLSX spreadsheet</a:t>
            </a:r>
          </a:p>
          <a:p>
            <a:pPr marL="571500" indent="-571500">
              <a:buFont typeface="Arial" panose="020B0604020202020204" pitchFamily="34" charset="0"/>
              <a:buChar char="•"/>
            </a:pPr>
            <a:r>
              <a:rPr lang="en-US" sz="2000" dirty="0"/>
              <a:t>Create a Fork of the spreadsheet in your own customer directory</a:t>
            </a:r>
          </a:p>
          <a:p>
            <a:pPr marL="571500" indent="-571500">
              <a:buFont typeface="Arial" panose="020B0604020202020204" pitchFamily="34" charset="0"/>
              <a:buChar char="•"/>
            </a:pPr>
            <a:r>
              <a:rPr lang="en-US" sz="2000" dirty="0"/>
              <a:t>Workbooks in the Spreadsheet (see Left)</a:t>
            </a:r>
          </a:p>
          <a:p>
            <a:pPr marL="571500" indent="-571500">
              <a:buFont typeface="Arial" panose="020B0604020202020204" pitchFamily="34" charset="0"/>
              <a:buChar char="•"/>
            </a:pPr>
            <a:r>
              <a:rPr lang="en-US" sz="2000" dirty="0"/>
              <a:t>Work Left to Right where Notes are included on features and functionalities of the spreadsheet.</a:t>
            </a:r>
          </a:p>
          <a:p>
            <a:pPr marL="571500" lvl="1" indent="-571500">
              <a:buFont typeface="Arial" panose="020B0604020202020204" pitchFamily="34" charset="0"/>
              <a:buChar char="•"/>
            </a:pPr>
            <a:endParaRPr lang="en-US" dirty="0"/>
          </a:p>
        </p:txBody>
      </p:sp>
      <p:sp>
        <p:nvSpPr>
          <p:cNvPr id="6" name="Text Placeholder 5"/>
          <p:cNvSpPr>
            <a:spLocks noGrp="1"/>
          </p:cNvSpPr>
          <p:nvPr>
            <p:ph type="body" sz="quarter" idx="11"/>
          </p:nvPr>
        </p:nvSpPr>
        <p:spPr>
          <a:xfrm>
            <a:off x="6675439" y="1212849"/>
            <a:ext cx="5486399" cy="5139869"/>
          </a:xfrm>
        </p:spPr>
        <p:txBody>
          <a:bodyPr/>
          <a:lstStyle/>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Enterprise Enrollment Setup Notes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Departments to Configure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Subscriptions To Create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Locations where workloads will be deployed</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VNET Pattern based on Class B</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Subnet Pattern</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Local Network Definition (Routing Table)</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Groups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Network Security Rules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 Defined Routes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Storage Accounts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Users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Server Build Sheets</a:t>
            </a:r>
          </a:p>
          <a:p>
            <a:pPr marL="571500" lvl="1" indent="-571500">
              <a:buFont typeface="Arial" panose="020B0604020202020204" pitchFamily="34" charset="0"/>
              <a:buChar char="•"/>
            </a:pPr>
            <a:r>
              <a:rPr lang="en-US" dirty="0">
                <a:gradFill>
                  <a:gsLst>
                    <a:gs pos="1250">
                      <a:schemeClr val="tx2"/>
                    </a:gs>
                    <a:gs pos="99000">
                      <a:schemeClr val="tx2"/>
                    </a:gs>
                  </a:gsLst>
                  <a:lin ang="5400000" scaled="0"/>
                </a:gradFill>
                <a:latin typeface="+mj-lt"/>
              </a:rPr>
              <a:t>Azure Specs</a:t>
            </a:r>
          </a:p>
        </p:txBody>
      </p:sp>
    </p:spTree>
    <p:extLst>
      <p:ext uri="{BB962C8B-B14F-4D97-AF65-F5344CB8AC3E}">
        <p14:creationId xmlns:p14="http://schemas.microsoft.com/office/powerpoint/2010/main" val="349767769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What’s in a Pattern</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indent="-228600" defTabSz="914400">
              <a:buFont typeface="Arial" panose="020B0604020202020204" pitchFamily="34" charset="0"/>
              <a:buChar char="•"/>
            </a:pPr>
            <a:r>
              <a:rPr lang="en-US" sz="1500">
                <a:solidFill>
                  <a:schemeClr val="tx1"/>
                </a:solidFill>
                <a:latin typeface="+mn-lt"/>
              </a:rPr>
              <a:t>The EA Portal and Account Portal have a Read Only API, which prevent us from writing automation to deploy “Departments”, “Account” and “Subscriptions”.  Thus, the metadata gives a naming convention to follow and use in the “click, click, click” interface.</a:t>
            </a:r>
          </a:p>
          <a:p>
            <a:pPr indent="-228600" defTabSz="914400">
              <a:buFont typeface="Arial" panose="020B0604020202020204" pitchFamily="34" charset="0"/>
              <a:buChar char="•"/>
            </a:pPr>
            <a:r>
              <a:rPr lang="en-US" sz="1500">
                <a:solidFill>
                  <a:schemeClr val="tx1"/>
                </a:solidFill>
                <a:latin typeface="+mn-lt"/>
              </a:rPr>
              <a:t>Naming conventions are formulas that help the enterprise classify data.  The metadata uses formulas to match the enterprise naming conventions.  This is a template, it can be modified.  </a:t>
            </a:r>
          </a:p>
          <a:p>
            <a:pPr indent="-228600" defTabSz="914400">
              <a:buFont typeface="Arial" panose="020B0604020202020204" pitchFamily="34" charset="0"/>
              <a:buChar char="•"/>
            </a:pPr>
            <a:r>
              <a:rPr lang="en-US" sz="1500">
                <a:solidFill>
                  <a:schemeClr val="tx1"/>
                </a:solidFill>
                <a:latin typeface="+mn-lt"/>
              </a:rPr>
              <a:t>When the network team offers to design the IP addresses, the AzureFoundation pattern is now an example and all the template work available will need to be reproduced.</a:t>
            </a:r>
          </a:p>
          <a:p>
            <a:pPr indent="-228600" defTabSz="914400">
              <a:buFont typeface="Arial" panose="020B0604020202020204" pitchFamily="34" charset="0"/>
              <a:buChar char="•"/>
            </a:pPr>
            <a:endParaRPr lang="en-US" sz="1500">
              <a:solidFill>
                <a:schemeClr val="tx1"/>
              </a:solidFill>
              <a:latin typeface="+mn-lt"/>
            </a:endParaRPr>
          </a:p>
        </p:txBody>
      </p:sp>
      <p:pic>
        <p:nvPicPr>
          <p:cNvPr id="5" name="Picture 4"/>
          <p:cNvPicPr>
            <a:picLocks noChangeAspect="1"/>
          </p:cNvPicPr>
          <p:nvPr/>
        </p:nvPicPr>
        <p:blipFill rotWithShape="1">
          <a:blip r:embed="rId3"/>
          <a:srcRect r="2" b="27773"/>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618449089"/>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Compute Build Sheets	</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500" dirty="0">
                <a:solidFill>
                  <a:schemeClr val="tx1"/>
                </a:solidFill>
                <a:latin typeface="+mn-lt"/>
              </a:rPr>
              <a:t>Patterns are modelled in a spreadsheet giving a safe level of abstraction.</a:t>
            </a:r>
          </a:p>
          <a:p>
            <a:pPr marL="342900" indent="-228600" defTabSz="914400">
              <a:buFont typeface="Arial" panose="020B0604020202020204" pitchFamily="34" charset="0"/>
              <a:buChar char="•"/>
            </a:pPr>
            <a:r>
              <a:rPr lang="en-US" sz="1500" dirty="0">
                <a:solidFill>
                  <a:schemeClr val="tx1"/>
                </a:solidFill>
                <a:latin typeface="+mn-lt"/>
              </a:rPr>
              <a:t>Common Workloads</a:t>
            </a:r>
          </a:p>
          <a:p>
            <a:pPr marL="574675" lvl="2" indent="-228600" defTabSz="914400">
              <a:buFont typeface="Arial" panose="020B0604020202020204" pitchFamily="34" charset="0"/>
              <a:buChar char="•"/>
            </a:pPr>
            <a:r>
              <a:rPr lang="en-US" sz="1500" dirty="0">
                <a:solidFill>
                  <a:schemeClr val="tx1"/>
                </a:solidFill>
              </a:rPr>
              <a:t>Identity Pattern (7 Servers)</a:t>
            </a:r>
          </a:p>
          <a:p>
            <a:pPr marL="574675" lvl="2" indent="-228600" defTabSz="914400">
              <a:buFont typeface="Arial" panose="020B0604020202020204" pitchFamily="34" charset="0"/>
              <a:buChar char="•"/>
            </a:pPr>
            <a:r>
              <a:rPr lang="en-US" sz="1500" dirty="0">
                <a:solidFill>
                  <a:schemeClr val="tx1"/>
                </a:solidFill>
              </a:rPr>
              <a:t>SharePoint Pattern (11 Servers)</a:t>
            </a:r>
          </a:p>
          <a:p>
            <a:pPr marL="574675" lvl="2" indent="-228600" defTabSz="914400">
              <a:buFont typeface="Arial" panose="020B0604020202020204" pitchFamily="34" charset="0"/>
              <a:buChar char="•"/>
            </a:pPr>
            <a:r>
              <a:rPr lang="en-US" sz="1500" dirty="0">
                <a:solidFill>
                  <a:schemeClr val="tx1"/>
                </a:solidFill>
              </a:rPr>
              <a:t>SQL Server Pattern (3 Servers)</a:t>
            </a:r>
          </a:p>
          <a:p>
            <a:pPr marL="574675" lvl="2" indent="-228600" defTabSz="914400">
              <a:buFont typeface="Arial" panose="020B0604020202020204" pitchFamily="34" charset="0"/>
              <a:buChar char="•"/>
            </a:pPr>
            <a:r>
              <a:rPr lang="en-US" sz="1500" dirty="0">
                <a:solidFill>
                  <a:schemeClr val="tx1"/>
                </a:solidFill>
              </a:rPr>
              <a:t>Remote Desktop Server Pattern (7 servers)</a:t>
            </a:r>
          </a:p>
          <a:p>
            <a:pPr marL="342900" indent="-228600" defTabSz="914400">
              <a:buFont typeface="Arial" panose="020B0604020202020204" pitchFamily="34" charset="0"/>
              <a:buChar char="•"/>
            </a:pPr>
            <a:r>
              <a:rPr lang="en-US" sz="1500" dirty="0">
                <a:solidFill>
                  <a:schemeClr val="tx1"/>
                </a:solidFill>
                <a:latin typeface="+mn-lt"/>
              </a:rPr>
              <a:t>Naming Conventions are formulas</a:t>
            </a:r>
          </a:p>
          <a:p>
            <a:pPr marL="342900" indent="-228600" defTabSz="914400">
              <a:buFont typeface="Arial" panose="020B0604020202020204" pitchFamily="34" charset="0"/>
              <a:buChar char="•"/>
            </a:pPr>
            <a:r>
              <a:rPr lang="en-US" sz="1200" dirty="0">
                <a:solidFill>
                  <a:schemeClr val="tx1"/>
                </a:solidFill>
                <a:latin typeface="+mn-lt"/>
              </a:rPr>
              <a:t>Known issues: </a:t>
            </a:r>
          </a:p>
          <a:p>
            <a:pPr marL="342900" lvl="1" indent="-228600" defTabSz="914400">
              <a:buFont typeface="Arial" panose="020B0604020202020204" pitchFamily="34" charset="0"/>
              <a:buChar char="•"/>
            </a:pPr>
            <a:endParaRPr lang="en-US" sz="1200" dirty="0">
              <a:solidFill>
                <a:schemeClr val="tx1"/>
              </a:solidFill>
            </a:endParaRPr>
          </a:p>
          <a:p>
            <a:pPr marL="574675" lvl="2" indent="-228600" defTabSz="914400">
              <a:buFont typeface="Arial" panose="020B0604020202020204" pitchFamily="34" charset="0"/>
              <a:buChar char="•"/>
            </a:pPr>
            <a:r>
              <a:rPr lang="en-US" sz="1200" dirty="0">
                <a:solidFill>
                  <a:schemeClr val="tx1"/>
                </a:solidFill>
              </a:rPr>
              <a:t>the spreadsheet is cumbersome, needs improvements.  </a:t>
            </a:r>
          </a:p>
          <a:p>
            <a:pPr marL="574675" lvl="2" indent="-228600" defTabSz="914400">
              <a:buFont typeface="Arial" panose="020B0604020202020204" pitchFamily="34" charset="0"/>
              <a:buChar char="•"/>
            </a:pPr>
            <a:r>
              <a:rPr lang="en-US" sz="1200" dirty="0">
                <a:solidFill>
                  <a:schemeClr val="tx1"/>
                </a:solidFill>
                <a:latin typeface="+mn-lt"/>
              </a:rPr>
              <a:t>ServiceNow, Remedy or other ITSM systems may be better suited for provisioning workloads.</a:t>
            </a:r>
          </a:p>
        </p:txBody>
      </p:sp>
      <p:pic>
        <p:nvPicPr>
          <p:cNvPr id="6" name="Picture 5"/>
          <p:cNvPicPr>
            <a:picLocks noChangeAspect="1"/>
          </p:cNvPicPr>
          <p:nvPr/>
        </p:nvPicPr>
        <p:blipFill rotWithShape="1">
          <a:blip r:embed="rId3"/>
          <a:srcRect t="13512" r="2" b="14260"/>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236946383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Implement the spreadsheet</a:t>
            </a:r>
          </a:p>
        </p:txBody>
      </p:sp>
    </p:spTree>
    <p:extLst>
      <p:ext uri="{BB962C8B-B14F-4D97-AF65-F5344CB8AC3E}">
        <p14:creationId xmlns:p14="http://schemas.microsoft.com/office/powerpoint/2010/main" val="366484133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3700">
                <a:solidFill>
                  <a:schemeClr val="tx1"/>
                </a:solidFill>
                <a:ea typeface="+mj-ea"/>
                <a:cs typeface="+mj-cs"/>
              </a:rPr>
              <a:t>AzureFoundation for Nonprofits Problem Statement</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rotWithShape="1">
          <a:blip r:embed="rId3"/>
          <a:srcRect l="15307" r="2323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6" name="TextBox 2">
            <a:extLst>
              <a:ext uri="{FF2B5EF4-FFF2-40B4-BE49-F238E27FC236}">
                <a16:creationId xmlns:a16="http://schemas.microsoft.com/office/drawing/2014/main" id="{5C7FEE29-5464-4D64-8F99-15590264A554}"/>
              </a:ext>
            </a:extLst>
          </p:cNvPr>
          <p:cNvGraphicFramePr/>
          <p:nvPr>
            <p:extLst>
              <p:ext uri="{D42A27DB-BD31-4B8C-83A1-F6EECF244321}">
                <p14:modId xmlns:p14="http://schemas.microsoft.com/office/powerpoint/2010/main" val="2766823058"/>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02794604"/>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Get a partner!</a:t>
            </a:r>
          </a:p>
        </p:txBody>
      </p:sp>
      <p:sp>
        <p:nvSpPr>
          <p:cNvPr id="4" name="Text Placeholder 3"/>
          <p:cNvSpPr>
            <a:spLocks noGrp="1"/>
          </p:cNvSpPr>
          <p:nvPr>
            <p:ph type="body" sz="quarter" idx="10"/>
          </p:nvPr>
        </p:nvSpPr>
        <p:spPr>
          <a:xfrm>
            <a:off x="274638" y="1212850"/>
            <a:ext cx="4495799" cy="2431435"/>
          </a:xfrm>
        </p:spPr>
        <p:txBody>
          <a:bodyPr/>
          <a:lstStyle/>
          <a:p>
            <a:pPr marL="342900" indent="-342900">
              <a:buFont typeface="Arial" panose="020B0604020202020204" pitchFamily="34" charset="0"/>
              <a:buChar char="•"/>
            </a:pPr>
            <a:r>
              <a:rPr lang="en-US" sz="2000" dirty="0"/>
              <a:t>Microsoft Premier “Azure Faststart”</a:t>
            </a:r>
          </a:p>
          <a:p>
            <a:pPr marL="342900" indent="-342900">
              <a:buFont typeface="Arial" panose="020B0604020202020204" pitchFamily="34" charset="0"/>
              <a:buChar char="•"/>
            </a:pPr>
            <a:r>
              <a:rPr lang="en-US" sz="2000" dirty="0"/>
              <a:t>Catapult “Cloud Foundation”</a:t>
            </a:r>
          </a:p>
          <a:p>
            <a:pPr marL="342900" indent="-342900">
              <a:buFont typeface="Arial" panose="020B0604020202020204" pitchFamily="34" charset="0"/>
              <a:buChar char="•"/>
            </a:pPr>
            <a:r>
              <a:rPr lang="en-US" sz="2000" dirty="0"/>
              <a:t>Planet “Cloud Foundation”</a:t>
            </a:r>
          </a:p>
          <a:p>
            <a:pPr marL="342900" indent="-342900">
              <a:buFont typeface="Arial" panose="020B0604020202020204" pitchFamily="34" charset="0"/>
              <a:buChar char="•"/>
            </a:pPr>
            <a:r>
              <a:rPr lang="en-US" sz="2000" dirty="0"/>
              <a:t>Do you have a partner already?</a:t>
            </a:r>
            <a:endParaRPr lang="en-US" sz="2000" dirty="0">
              <a:hlinkClick r:id="rId3"/>
            </a:endParaRPr>
          </a:p>
          <a:p>
            <a:pPr marL="342900" indent="-342900">
              <a:buFont typeface="Arial" panose="020B0604020202020204" pitchFamily="34" charset="0"/>
              <a:buChar char="•"/>
            </a:pPr>
            <a:r>
              <a:rPr lang="en-US" sz="2000" dirty="0"/>
              <a:t>In the Presentations folder</a:t>
            </a:r>
          </a:p>
          <a:p>
            <a:pPr marL="342900" indent="-342900">
              <a:buFont typeface="Arial" panose="020B0604020202020204" pitchFamily="34" charset="0"/>
              <a:buChar char="•"/>
            </a:pPr>
            <a:r>
              <a:rPr lang="en-US" sz="2000" dirty="0"/>
              <a:t>Additional workloads are available to snap into Foundation.</a:t>
            </a:r>
          </a:p>
        </p:txBody>
      </p:sp>
      <p:pic>
        <p:nvPicPr>
          <p:cNvPr id="2" name="Picture 1"/>
          <p:cNvPicPr>
            <a:picLocks noChangeAspect="1"/>
          </p:cNvPicPr>
          <p:nvPr/>
        </p:nvPicPr>
        <p:blipFill>
          <a:blip r:embed="rId4"/>
          <a:stretch>
            <a:fillRect/>
          </a:stretch>
        </p:blipFill>
        <p:spPr>
          <a:xfrm>
            <a:off x="5026757" y="1516062"/>
            <a:ext cx="7127161" cy="4754880"/>
          </a:xfrm>
          <a:prstGeom prst="rect">
            <a:avLst/>
          </a:prstGeom>
        </p:spPr>
      </p:pic>
    </p:spTree>
    <p:extLst>
      <p:ext uri="{BB962C8B-B14F-4D97-AF65-F5344CB8AC3E}">
        <p14:creationId xmlns:p14="http://schemas.microsoft.com/office/powerpoint/2010/main" val="347334767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Storage Account</a:t>
            </a:r>
          </a:p>
        </p:txBody>
      </p:sp>
      <p:sp>
        <p:nvSpPr>
          <p:cNvPr id="3" name="Text Placeholder 2"/>
          <p:cNvSpPr>
            <a:spLocks noGrp="1"/>
          </p:cNvSpPr>
          <p:nvPr>
            <p:ph type="body" sz="quarter" idx="10"/>
          </p:nvPr>
        </p:nvSpPr>
        <p:spPr>
          <a:xfrm>
            <a:off x="274638" y="1212850"/>
            <a:ext cx="11887200" cy="5078313"/>
          </a:xfrm>
        </p:spPr>
        <p:txBody>
          <a:bodyPr/>
          <a:lstStyle/>
          <a:p>
            <a:r>
              <a:rPr lang="en-US" dirty="0"/>
              <a:t>Operating Systems</a:t>
            </a:r>
          </a:p>
          <a:p>
            <a:pPr marL="342900" indent="-342900">
              <a:buFont typeface="Arial" panose="020B0604020202020204" pitchFamily="34" charset="0"/>
              <a:buChar char="•"/>
            </a:pPr>
            <a:r>
              <a:rPr lang="en-US" sz="2000" dirty="0"/>
              <a:t>Only put five virtual machines per storage account </a:t>
            </a:r>
          </a:p>
          <a:p>
            <a:pPr marL="342900" indent="-342900">
              <a:buFont typeface="Arial" panose="020B0604020202020204" pitchFamily="34" charset="0"/>
              <a:buChar char="•"/>
            </a:pPr>
            <a:r>
              <a:rPr lang="en-US" sz="2000" dirty="0"/>
              <a:t>Make a new storage account with a new name that is unique</a:t>
            </a:r>
          </a:p>
          <a:p>
            <a:r>
              <a:rPr lang="en-US" dirty="0"/>
              <a:t>Data Drives</a:t>
            </a:r>
          </a:p>
          <a:p>
            <a:pPr marL="342900" indent="-342900">
              <a:buFont typeface="Arial" panose="020B0604020202020204" pitchFamily="34" charset="0"/>
              <a:buChar char="•"/>
            </a:pPr>
            <a:r>
              <a:rPr lang="en-US" sz="2000" dirty="0"/>
              <a:t>Data drives get a drive letter other than D, D is a temp drive</a:t>
            </a:r>
          </a:p>
          <a:p>
            <a:pPr marL="342900" indent="-342900">
              <a:buFont typeface="Arial" panose="020B0604020202020204" pitchFamily="34" charset="0"/>
              <a:buChar char="•"/>
            </a:pPr>
            <a:r>
              <a:rPr lang="en-US" sz="2000" dirty="0"/>
              <a:t>Make a new storage account for data drives and only put five servers per storage account.</a:t>
            </a:r>
          </a:p>
          <a:p>
            <a:r>
              <a:rPr lang="en-US" dirty="0"/>
              <a:t>Database Drives</a:t>
            </a:r>
          </a:p>
          <a:p>
            <a:pPr marL="342900" indent="-342900">
              <a:buFont typeface="Arial" panose="020B0604020202020204" pitchFamily="34" charset="0"/>
              <a:buChar char="•"/>
            </a:pPr>
            <a:r>
              <a:rPr lang="en-US" sz="2000" dirty="0"/>
              <a:t>Databases are IO intensive requirements and a specific storage account should used for each database resource.</a:t>
            </a:r>
          </a:p>
          <a:p>
            <a:r>
              <a:rPr lang="en-US" dirty="0"/>
              <a:t>Images</a:t>
            </a:r>
          </a:p>
          <a:p>
            <a:pPr marL="342900" lvl="0" indent="-342900">
              <a:buFont typeface="Arial" panose="020B0604020202020204" pitchFamily="34" charset="0"/>
              <a:buChar char="•"/>
            </a:pPr>
            <a:r>
              <a:rPr lang="en-US" sz="2000" dirty="0"/>
              <a:t>For deploying images, the image has to be hosted in the same storage account as the VM.</a:t>
            </a:r>
            <a:endParaRPr lang="en-US" sz="2000" dirty="0">
              <a:gradFill>
                <a:gsLst>
                  <a:gs pos="1250">
                    <a:srgbClr val="107C10"/>
                  </a:gs>
                  <a:gs pos="99000">
                    <a:srgbClr val="107C10"/>
                  </a:gs>
                </a:gsLst>
                <a:lin ang="5400000" scaled="0"/>
              </a:gradFill>
            </a:endParaRPr>
          </a:p>
        </p:txBody>
      </p:sp>
    </p:spTree>
    <p:extLst>
      <p:ext uri="{BB962C8B-B14F-4D97-AF65-F5344CB8AC3E}">
        <p14:creationId xmlns:p14="http://schemas.microsoft.com/office/powerpoint/2010/main" val="146710495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Common Concerns:  Virtual Networks</a:t>
            </a:r>
          </a:p>
        </p:txBody>
      </p:sp>
      <p:sp>
        <p:nvSpPr>
          <p:cNvPr id="3" name="Text Placeholder 2"/>
          <p:cNvSpPr>
            <a:spLocks noGrp="1"/>
          </p:cNvSpPr>
          <p:nvPr>
            <p:ph type="body" sz="quarter" idx="10"/>
          </p:nvPr>
        </p:nvSpPr>
        <p:spPr>
          <a:xfrm>
            <a:off x="274638" y="1212850"/>
            <a:ext cx="11887200" cy="5016758"/>
          </a:xfrm>
        </p:spPr>
        <p:txBody>
          <a:bodyPr/>
          <a:lstStyle/>
          <a:p>
            <a:r>
              <a:rPr lang="en-US" dirty="0"/>
              <a:t>Site to Site VPN</a:t>
            </a:r>
          </a:p>
          <a:p>
            <a:pPr marL="342900" indent="-342900">
              <a:buFont typeface="Arial" panose="020B0604020202020204" pitchFamily="34" charset="0"/>
              <a:buChar char="•"/>
            </a:pPr>
            <a:r>
              <a:rPr lang="en-US" sz="2000" dirty="0"/>
              <a:t>Dynamic Routing is required to get the networks to communicate</a:t>
            </a:r>
          </a:p>
          <a:p>
            <a:pPr marL="342900" indent="-342900">
              <a:buFont typeface="Arial" panose="020B0604020202020204" pitchFamily="34" charset="0"/>
              <a:buChar char="•"/>
            </a:pPr>
            <a:r>
              <a:rPr lang="en-US" sz="2000" dirty="0"/>
              <a:t>Some of the on premise network appliances are not capable of doing Dynamic Routing.</a:t>
            </a:r>
          </a:p>
          <a:p>
            <a:r>
              <a:rPr lang="en-US" dirty="0"/>
              <a:t>VPN Peering for Roadmap</a:t>
            </a:r>
          </a:p>
          <a:p>
            <a:pPr marL="342900" indent="-342900">
              <a:buFont typeface="Arial" panose="020B0604020202020204" pitchFamily="34" charset="0"/>
              <a:buChar char="•"/>
            </a:pPr>
            <a:r>
              <a:rPr lang="en-US" sz="2000" dirty="0"/>
              <a:t>In the future the default S2S VPNs between subscriptions can be replaced with </a:t>
            </a:r>
            <a:r>
              <a:rPr lang="en-US" sz="2000" dirty="0" err="1"/>
              <a:t>Vnet</a:t>
            </a:r>
            <a:r>
              <a:rPr lang="en-US" sz="2000" dirty="0"/>
              <a:t> Peering.</a:t>
            </a:r>
          </a:p>
          <a:p>
            <a:r>
              <a:rPr lang="en-US" dirty="0"/>
              <a:t>Network Security Groups</a:t>
            </a:r>
          </a:p>
          <a:p>
            <a:pPr marL="342900" indent="-342900">
              <a:buFont typeface="Arial" panose="020B0604020202020204" pitchFamily="34" charset="0"/>
              <a:buChar char="•"/>
            </a:pPr>
            <a:r>
              <a:rPr lang="en-US" sz="2000" dirty="0"/>
              <a:t>The default NSG will only be to prevent inbound internet for the non-DMZ subnets, and port 443 Inbound from the internet.</a:t>
            </a:r>
          </a:p>
          <a:p>
            <a:r>
              <a:rPr lang="en-US" dirty="0"/>
              <a:t>ExpressRoute</a:t>
            </a:r>
          </a:p>
          <a:p>
            <a:pPr marL="342900" lvl="0" indent="-342900">
              <a:buFont typeface="Arial" panose="020B0604020202020204" pitchFamily="34" charset="0"/>
              <a:buChar char="•"/>
            </a:pPr>
            <a:r>
              <a:rPr lang="en-US" sz="2000" dirty="0"/>
              <a:t>Most enterprise configurations will find performance and operational improvements by using ExpressRoute.</a:t>
            </a:r>
          </a:p>
        </p:txBody>
      </p:sp>
    </p:spTree>
    <p:extLst>
      <p:ext uri="{BB962C8B-B14F-4D97-AF65-F5344CB8AC3E}">
        <p14:creationId xmlns:p14="http://schemas.microsoft.com/office/powerpoint/2010/main" val="2659602938"/>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Access Azure</a:t>
            </a:r>
          </a:p>
        </p:txBody>
      </p:sp>
    </p:spTree>
    <p:extLst>
      <p:ext uri="{BB962C8B-B14F-4D97-AF65-F5344CB8AC3E}">
        <p14:creationId xmlns:p14="http://schemas.microsoft.com/office/powerpoint/2010/main" val="405796056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1159215" y="640057"/>
            <a:ext cx="7624045" cy="1351951"/>
          </a:xfrm>
        </p:spPr>
        <p:txBody>
          <a:bodyPr vert="horz" lIns="91440" tIns="45720" rIns="91440" bIns="45720" rtlCol="0" anchor="ctr">
            <a:normAutofit/>
          </a:bodyPr>
          <a:lstStyle/>
          <a:p>
            <a:pPr defTabSz="914400"/>
            <a:r>
              <a:rPr lang="en-US" sz="4400" kern="1200">
                <a:solidFill>
                  <a:schemeClr val="tx1"/>
                </a:solidFill>
                <a:latin typeface="+mj-lt"/>
                <a:ea typeface="+mj-ea"/>
                <a:cs typeface="+mj-cs"/>
              </a:rPr>
              <a:t>Portals</a:t>
            </a:r>
          </a:p>
        </p:txBody>
      </p:sp>
      <p:sp>
        <p:nvSpPr>
          <p:cNvPr id="2" name="Text Placeholder 1"/>
          <p:cNvSpPr>
            <a:spLocks noGrp="1"/>
          </p:cNvSpPr>
          <p:nvPr>
            <p:ph type="body" sz="quarter" idx="10"/>
          </p:nvPr>
        </p:nvSpPr>
        <p:spPr>
          <a:xfrm>
            <a:off x="1159216" y="2323525"/>
            <a:ext cx="6597561" cy="3519306"/>
          </a:xfrm>
        </p:spPr>
        <p:txBody>
          <a:bodyPr vert="horz" lIns="91440" tIns="45720" rIns="91440" bIns="45720" rtlCol="0" anchor="ctr">
            <a:normAutofit/>
          </a:bodyPr>
          <a:lstStyle/>
          <a:p>
            <a:pPr indent="-228600" defTabSz="914400"/>
            <a:r>
              <a:rPr lang="en-US" sz="1300" dirty="0">
                <a:solidFill>
                  <a:schemeClr val="tx1"/>
                </a:solidFill>
                <a:latin typeface="+mn-lt"/>
              </a:rPr>
              <a:t>Enterprise Enrollment Portal:  </a:t>
            </a:r>
            <a:r>
              <a:rPr lang="en-US" sz="1300" dirty="0">
                <a:solidFill>
                  <a:schemeClr val="tx1"/>
                </a:solidFill>
                <a:latin typeface="+mn-lt"/>
                <a:hlinkClick r:id="rId3"/>
              </a:rPr>
              <a:t>https://ea.azure.com</a:t>
            </a:r>
            <a:endParaRPr lang="en-US" sz="1300" dirty="0">
              <a:solidFill>
                <a:schemeClr val="tx1"/>
              </a:solidFill>
              <a:latin typeface="+mn-lt"/>
            </a:endParaRPr>
          </a:p>
          <a:p>
            <a:pPr marL="0" indent="-228600" defTabSz="914400"/>
            <a:r>
              <a:rPr lang="en-US" sz="1300" dirty="0">
                <a:solidFill>
                  <a:schemeClr val="tx1"/>
                </a:solidFill>
                <a:latin typeface="+mn-lt"/>
              </a:rPr>
              <a:t>Public Cloud:</a:t>
            </a:r>
          </a:p>
          <a:p>
            <a:pPr indent="-228600" defTabSz="914400"/>
            <a:r>
              <a:rPr lang="en-US" sz="1300" dirty="0">
                <a:solidFill>
                  <a:schemeClr val="tx1"/>
                </a:solidFill>
                <a:latin typeface="+mn-lt"/>
              </a:rPr>
              <a:t>MAC Account Portal:  </a:t>
            </a:r>
            <a:r>
              <a:rPr lang="en-US" sz="1300" dirty="0">
                <a:solidFill>
                  <a:schemeClr val="tx1"/>
                </a:solidFill>
                <a:latin typeface="+mn-lt"/>
                <a:hlinkClick r:id="rId4"/>
              </a:rPr>
              <a:t>https://account.windowsazure.com</a:t>
            </a:r>
            <a:endParaRPr lang="en-US" sz="1300" dirty="0">
              <a:solidFill>
                <a:schemeClr val="tx1"/>
              </a:solidFill>
              <a:latin typeface="+mn-lt"/>
            </a:endParaRPr>
          </a:p>
          <a:p>
            <a:pPr indent="-228600" defTabSz="914400"/>
            <a:r>
              <a:rPr lang="en-US" sz="1300" dirty="0">
                <a:solidFill>
                  <a:schemeClr val="tx1"/>
                </a:solidFill>
                <a:latin typeface="+mn-lt"/>
              </a:rPr>
              <a:t>MAC Azure Management:  </a:t>
            </a:r>
            <a:r>
              <a:rPr lang="en-US" sz="1300" dirty="0">
                <a:solidFill>
                  <a:schemeClr val="tx1"/>
                </a:solidFill>
                <a:latin typeface="+mn-lt"/>
                <a:hlinkClick r:id="rId5"/>
              </a:rPr>
              <a:t>https://manage.windowsazure.com</a:t>
            </a:r>
            <a:endParaRPr lang="en-US" sz="1300" dirty="0">
              <a:solidFill>
                <a:schemeClr val="tx1"/>
              </a:solidFill>
              <a:latin typeface="+mn-lt"/>
            </a:endParaRPr>
          </a:p>
          <a:p>
            <a:pPr indent="-228600" defTabSz="914400"/>
            <a:r>
              <a:rPr lang="en-US" sz="1300" dirty="0">
                <a:solidFill>
                  <a:schemeClr val="tx1"/>
                </a:solidFill>
                <a:latin typeface="+mn-lt"/>
              </a:rPr>
              <a:t>MAC Support:  </a:t>
            </a:r>
            <a:r>
              <a:rPr lang="en-US" sz="1300" dirty="0">
                <a:solidFill>
                  <a:schemeClr val="tx1"/>
                </a:solidFill>
                <a:latin typeface="+mn-lt"/>
                <a:hlinkClick r:id="rId6"/>
              </a:rPr>
              <a:t>http://aka.ms/AzureEntSupport</a:t>
            </a:r>
            <a:endParaRPr lang="en-US" sz="1300" dirty="0">
              <a:solidFill>
                <a:schemeClr val="tx1"/>
              </a:solidFill>
              <a:latin typeface="+mn-lt"/>
            </a:endParaRPr>
          </a:p>
          <a:p>
            <a:pPr indent="-228600" defTabSz="914400"/>
            <a:r>
              <a:rPr lang="en-US" sz="1300" dirty="0">
                <a:solidFill>
                  <a:schemeClr val="tx1"/>
                </a:solidFill>
                <a:latin typeface="+mn-lt"/>
              </a:rPr>
              <a:t>Office Portal:  </a:t>
            </a:r>
            <a:r>
              <a:rPr lang="en-US" sz="1300" dirty="0">
                <a:solidFill>
                  <a:schemeClr val="tx1"/>
                </a:solidFill>
                <a:latin typeface="+mn-lt"/>
                <a:hlinkClick r:id="rId7"/>
              </a:rPr>
              <a:t>https://portal.office.com</a:t>
            </a:r>
            <a:endParaRPr lang="en-US" sz="1300" dirty="0">
              <a:solidFill>
                <a:schemeClr val="tx1"/>
              </a:solidFill>
              <a:latin typeface="+mn-lt"/>
            </a:endParaRPr>
          </a:p>
          <a:p>
            <a:pPr indent="-228600" defTabSz="914400"/>
            <a:r>
              <a:rPr lang="en-US" sz="1300" dirty="0">
                <a:solidFill>
                  <a:schemeClr val="tx1"/>
                </a:solidFill>
                <a:latin typeface="+mn-lt"/>
              </a:rPr>
              <a:t>Managing Azure Subscriptions with PowerShell </a:t>
            </a:r>
            <a:r>
              <a:rPr lang="en-US" sz="1300" dirty="0">
                <a:solidFill>
                  <a:schemeClr val="tx1"/>
                </a:solidFill>
                <a:latin typeface="+mn-lt"/>
                <a:hlinkClick r:id="rId8"/>
              </a:rPr>
              <a:t>here</a:t>
            </a:r>
            <a:r>
              <a:rPr lang="en-US" sz="1300" dirty="0">
                <a:solidFill>
                  <a:schemeClr val="tx1"/>
                </a:solidFill>
                <a:latin typeface="+mn-lt"/>
              </a:rPr>
              <a:t> has some additional discussion</a:t>
            </a:r>
          </a:p>
          <a:p>
            <a:pPr indent="-228600" defTabSz="914400"/>
            <a:r>
              <a:rPr lang="en-US" sz="1300" dirty="0">
                <a:solidFill>
                  <a:schemeClr val="tx1"/>
                </a:solidFill>
                <a:latin typeface="+mn-lt"/>
              </a:rPr>
              <a:t>Review of the Azure Portal </a:t>
            </a:r>
            <a:r>
              <a:rPr lang="en-US" sz="1300" dirty="0">
                <a:solidFill>
                  <a:schemeClr val="tx1"/>
                </a:solidFill>
                <a:latin typeface="+mn-lt"/>
                <a:hlinkClick r:id="rId9"/>
              </a:rPr>
              <a:t>here</a:t>
            </a:r>
            <a:r>
              <a:rPr lang="en-US" sz="1300" dirty="0">
                <a:solidFill>
                  <a:schemeClr val="tx1"/>
                </a:solidFill>
                <a:latin typeface="+mn-lt"/>
              </a:rPr>
              <a:t>.</a:t>
            </a:r>
          </a:p>
          <a:p>
            <a:pPr indent="-228600" defTabSz="914400"/>
            <a:endParaRPr lang="en-US" sz="1300" dirty="0">
              <a:solidFill>
                <a:schemeClr val="tx1"/>
              </a:solidFill>
              <a:latin typeface="+mn-lt"/>
            </a:endParaRPr>
          </a:p>
          <a:p>
            <a:pPr marL="0" indent="-228600" defTabSz="914400"/>
            <a:r>
              <a:rPr lang="en-US" sz="1300" dirty="0">
                <a:solidFill>
                  <a:schemeClr val="tx1"/>
                </a:solidFill>
                <a:latin typeface="+mn-lt"/>
              </a:rPr>
              <a:t>US Government Cloud</a:t>
            </a:r>
          </a:p>
          <a:p>
            <a:pPr indent="-228600" defTabSz="914400"/>
            <a:r>
              <a:rPr lang="en-US" sz="1300" dirty="0">
                <a:solidFill>
                  <a:schemeClr val="tx1"/>
                </a:solidFill>
                <a:latin typeface="+mn-lt"/>
              </a:rPr>
              <a:t>Microsoft Azure Government [MAG] Account Portal:  </a:t>
            </a:r>
            <a:r>
              <a:rPr lang="en-US" sz="1300" dirty="0">
                <a:solidFill>
                  <a:schemeClr val="tx1"/>
                </a:solidFill>
                <a:latin typeface="+mn-lt"/>
                <a:hlinkClick r:id="rId10"/>
              </a:rPr>
              <a:t>https://account.windowsazure.us</a:t>
            </a:r>
            <a:endParaRPr lang="en-US" sz="1300" dirty="0">
              <a:solidFill>
                <a:schemeClr val="tx1"/>
              </a:solidFill>
              <a:latin typeface="+mn-lt"/>
            </a:endParaRPr>
          </a:p>
          <a:p>
            <a:pPr indent="-228600" defTabSz="914400"/>
            <a:r>
              <a:rPr lang="en-US" sz="1300" dirty="0">
                <a:solidFill>
                  <a:schemeClr val="tx1"/>
                </a:solidFill>
                <a:latin typeface="+mn-lt"/>
              </a:rPr>
              <a:t>MAG Azure Management:  </a:t>
            </a:r>
            <a:r>
              <a:rPr lang="en-US" sz="1300" dirty="0">
                <a:solidFill>
                  <a:schemeClr val="tx1"/>
                </a:solidFill>
                <a:latin typeface="+mn-lt"/>
                <a:hlinkClick r:id="rId11"/>
              </a:rPr>
              <a:t>https://manage.windowsazure.us</a:t>
            </a:r>
            <a:endParaRPr lang="en-US" sz="1300" dirty="0">
              <a:solidFill>
                <a:schemeClr val="tx1"/>
              </a:solidFill>
              <a:latin typeface="+mn-lt"/>
            </a:endParaRPr>
          </a:p>
          <a:p>
            <a:pPr indent="-228600" defTabSz="914400"/>
            <a:r>
              <a:rPr lang="en-US" sz="1300" dirty="0">
                <a:solidFill>
                  <a:schemeClr val="tx1"/>
                </a:solidFill>
                <a:latin typeface="+mn-lt"/>
              </a:rPr>
              <a:t>MAG Support: </a:t>
            </a:r>
            <a:r>
              <a:rPr lang="en-US" sz="1300" u="sng" dirty="0">
                <a:solidFill>
                  <a:schemeClr val="tx1"/>
                </a:solidFill>
                <a:latin typeface="+mn-lt"/>
                <a:hlinkClick r:id="rId12"/>
              </a:rPr>
              <a:t>http://aka.ms/azuregovsupport</a:t>
            </a:r>
            <a:endParaRPr lang="en-US" sz="1300" u="sng" dirty="0">
              <a:solidFill>
                <a:schemeClr val="tx1"/>
              </a:solidFill>
              <a:latin typeface="+mn-lt"/>
            </a:endParaRPr>
          </a:p>
          <a:p>
            <a:pPr indent="-228600" defTabSz="914400"/>
            <a:r>
              <a:rPr lang="en-US" sz="1300" dirty="0">
                <a:solidFill>
                  <a:schemeClr val="tx1"/>
                </a:solidFill>
                <a:latin typeface="+mn-lt"/>
                <a:hlinkClick r:id="rId13"/>
              </a:rPr>
              <a:t>Azure Government Documentation</a:t>
            </a:r>
            <a:endParaRPr lang="en-US" sz="1300" dirty="0">
              <a:solidFill>
                <a:schemeClr val="tx1"/>
              </a:solidFill>
              <a:latin typeface="+mn-lt"/>
            </a:endParaRPr>
          </a:p>
          <a:p>
            <a:pPr indent="-228600" defTabSz="914400"/>
            <a:r>
              <a:rPr lang="en-US" sz="1300" dirty="0">
                <a:solidFill>
                  <a:schemeClr val="tx1"/>
                </a:solidFill>
                <a:latin typeface="+mn-lt"/>
              </a:rPr>
              <a:t>Getting Started with Azure PowerShell for Azure Government blog </a:t>
            </a:r>
            <a:r>
              <a:rPr lang="en-US" sz="1300" dirty="0">
                <a:solidFill>
                  <a:schemeClr val="tx1"/>
                </a:solidFill>
                <a:latin typeface="+mn-lt"/>
                <a:hlinkClick r:id="rId14"/>
              </a:rPr>
              <a:t>here</a:t>
            </a:r>
            <a:r>
              <a:rPr lang="en-US" sz="1300" dirty="0">
                <a:solidFill>
                  <a:schemeClr val="tx1"/>
                </a:solidFill>
                <a:latin typeface="+mn-lt"/>
              </a:rPr>
              <a:t>. </a:t>
            </a:r>
          </a:p>
          <a:p>
            <a:pPr indent="-228600" defTabSz="914400"/>
            <a:endParaRPr lang="en-US" sz="1300" dirty="0">
              <a:solidFill>
                <a:schemeClr val="tx1"/>
              </a:solidFill>
              <a:latin typeface="+mn-lt"/>
            </a:endParaRPr>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1183" y="0"/>
            <a:ext cx="2145292"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4172" y="2405872"/>
            <a:ext cx="2183087" cy="2182778"/>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heckmark">
            <a:extLst>
              <a:ext uri="{FF2B5EF4-FFF2-40B4-BE49-F238E27FC236}">
                <a16:creationId xmlns:a16="http://schemas.microsoft.com/office/drawing/2014/main" id="{7FCBC638-2825-4AE1-A34D-8BADE824CE7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9602839" y="2914386"/>
            <a:ext cx="1165752" cy="1165752"/>
          </a:xfrm>
          <a:prstGeom prst="rect">
            <a:avLst/>
          </a:prstGeom>
        </p:spPr>
      </p:pic>
    </p:spTree>
    <p:extLst>
      <p:ext uri="{BB962C8B-B14F-4D97-AF65-F5344CB8AC3E}">
        <p14:creationId xmlns:p14="http://schemas.microsoft.com/office/powerpoint/2010/main" val="305881275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BE95D989-81FA-4BAD-9AD5-E46CEDA91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7621" cy="6994525"/>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p:cNvSpPr>
            <a:spLocks noGrp="1"/>
          </p:cNvSpPr>
          <p:nvPr>
            <p:ph type="title"/>
          </p:nvPr>
        </p:nvSpPr>
        <p:spPr>
          <a:xfrm>
            <a:off x="855007" y="827309"/>
            <a:ext cx="3402480" cy="5510937"/>
          </a:xfrm>
        </p:spPr>
        <p:txBody>
          <a:bodyPr vert="horz" lIns="91440" tIns="45720" rIns="91440" bIns="45720" rtlCol="0" anchor="ctr">
            <a:normAutofit/>
          </a:bodyPr>
          <a:lstStyle/>
          <a:p>
            <a:pPr defTabSz="914400"/>
            <a:r>
              <a:rPr lang="en-US" sz="4400" kern="1200">
                <a:solidFill>
                  <a:srgbClr val="FFFFFF"/>
                </a:solidFill>
                <a:latin typeface="+mj-lt"/>
                <a:ea typeface="+mj-ea"/>
                <a:cs typeface="+mj-cs"/>
              </a:rPr>
              <a:t>API Access to Azure</a:t>
            </a:r>
          </a:p>
        </p:txBody>
      </p:sp>
      <p:sp>
        <p:nvSpPr>
          <p:cNvPr id="12" name="Rectangle 11">
            <a:extLst>
              <a:ext uri="{FF2B5EF4-FFF2-40B4-BE49-F238E27FC236}">
                <a16:creationId xmlns:a16="http://schemas.microsoft.com/office/drawing/2014/main" id="{156189E5-8A3E-4CFD-B71B-CCD0F8495E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47621" y="0"/>
            <a:ext cx="144923" cy="6994525"/>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4" name="Text Placeholder 1">
            <a:extLst>
              <a:ext uri="{FF2B5EF4-FFF2-40B4-BE49-F238E27FC236}">
                <a16:creationId xmlns:a16="http://schemas.microsoft.com/office/drawing/2014/main" id="{5F2FCAEB-0631-4A12-8E30-2BC1BCDF543F}"/>
              </a:ext>
            </a:extLst>
          </p:cNvPr>
          <p:cNvGraphicFramePr/>
          <p:nvPr>
            <p:extLst>
              <p:ext uri="{D42A27DB-BD31-4B8C-83A1-F6EECF244321}">
                <p14:modId xmlns:p14="http://schemas.microsoft.com/office/powerpoint/2010/main" val="2111245477"/>
              </p:ext>
            </p:extLst>
          </p:nvPr>
        </p:nvGraphicFramePr>
        <p:xfrm>
          <a:off x="5568885" y="655737"/>
          <a:ext cx="6211760" cy="56830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4416550"/>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Enterprise Portal</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rotWithShape="1">
          <a:blip r:embed="rId3" cstate="screen">
            <a:extLst>
              <a:ext uri="{28A0092B-C50C-407E-A947-70E740481C1C}">
                <a14:useLocalDpi xmlns:a14="http://schemas.microsoft.com/office/drawing/2010/main"/>
              </a:ext>
            </a:extLst>
          </a:blip>
          <a:srcRect l="6387" r="32387"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3">
            <a:extLst>
              <a:ext uri="{FF2B5EF4-FFF2-40B4-BE49-F238E27FC236}">
                <a16:creationId xmlns:a16="http://schemas.microsoft.com/office/drawing/2014/main" id="{FB6F393F-024E-4000-A6FF-F894524DE241}"/>
              </a:ext>
            </a:extLst>
          </p:cNvPr>
          <p:cNvGraphicFramePr/>
          <p:nvPr>
            <p:extLst>
              <p:ext uri="{D42A27DB-BD31-4B8C-83A1-F6EECF244321}">
                <p14:modId xmlns:p14="http://schemas.microsoft.com/office/powerpoint/2010/main" val="2505393601"/>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5219000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400">
                <a:solidFill>
                  <a:schemeClr val="tx1"/>
                </a:solidFill>
                <a:ea typeface="+mj-ea"/>
                <a:cs typeface="+mj-cs"/>
              </a:rPr>
              <a:t>Account Portal</a:t>
            </a:r>
          </a:p>
        </p:txBody>
      </p:sp>
      <p:cxnSp>
        <p:nvCxnSpPr>
          <p:cNvPr id="9" name="Straight Arrow Connector 8">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0"/>
          </p:nvPr>
        </p:nvSpPr>
        <p:spPr>
          <a:xfrm>
            <a:off x="668461" y="2626296"/>
            <a:ext cx="5222782" cy="3531152"/>
          </a:xfrm>
        </p:spPr>
        <p:txBody>
          <a:bodyPr vert="horz" lIns="91440" tIns="45720" rIns="91440" bIns="45720" rtlCol="0">
            <a:normAutofit/>
          </a:bodyPr>
          <a:lstStyle/>
          <a:p>
            <a:pPr marL="342900" indent="-228600" defTabSz="914400">
              <a:buFont typeface="Arial" panose="020B0604020202020204" pitchFamily="34" charset="0"/>
              <a:buChar char="•"/>
            </a:pPr>
            <a:r>
              <a:rPr lang="en-US" sz="1800">
                <a:solidFill>
                  <a:schemeClr val="tx1"/>
                </a:solidFill>
                <a:latin typeface="+mn-lt"/>
              </a:rPr>
              <a:t>This is where subscriptions are made and renamed to align to the AzureFoundation pattern.</a:t>
            </a:r>
          </a:p>
          <a:p>
            <a:pPr marL="342900" indent="-228600" defTabSz="914400">
              <a:buFont typeface="Arial" panose="020B0604020202020204" pitchFamily="34" charset="0"/>
              <a:buChar char="•"/>
            </a:pPr>
            <a:r>
              <a:rPr lang="en-US" sz="1800">
                <a:solidFill>
                  <a:schemeClr val="tx1"/>
                </a:solidFill>
                <a:latin typeface="+mn-lt"/>
              </a:rPr>
              <a:t>Every subscription name should be unique, use the naming convention agreed to in the spreadsheet.</a:t>
            </a:r>
          </a:p>
          <a:p>
            <a:pPr marL="342900" indent="-228600" defTabSz="914400">
              <a:buFont typeface="Arial" panose="020B0604020202020204" pitchFamily="34" charset="0"/>
              <a:buChar char="•"/>
            </a:pPr>
            <a:r>
              <a:rPr lang="en-US" sz="1800">
                <a:solidFill>
                  <a:schemeClr val="tx1"/>
                </a:solidFill>
                <a:latin typeface="+mn-lt"/>
              </a:rPr>
              <a:t>Before changing the “Service Admin” for the subscription, consider that using the Account Administrator as the standard will allow for people to change roles.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37118" r="1656"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91831235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alphaModFix/>
            <a:extLst/>
          </a:blip>
          <a:srcRect l="3" r="37986" b="-1"/>
          <a:stretch/>
        </p:blipFill>
        <p:spPr>
          <a:xfrm>
            <a:off x="5913795" y="10"/>
            <a:ext cx="6522368" cy="6994515"/>
          </a:xfrm>
          <a:prstGeom prst="rect">
            <a:avLst/>
          </a:prstGeom>
        </p:spPr>
      </p:pic>
      <p:pic>
        <p:nvPicPr>
          <p:cNvPr id="18" name="Picture 17">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flipH="1" flipV="1">
            <a:off x="0" y="0"/>
            <a:ext cx="12436475" cy="6994525"/>
          </a:xfrm>
          <a:prstGeom prst="rect">
            <a:avLst/>
          </a:prstGeom>
        </p:spPr>
      </p:pic>
      <p:sp>
        <p:nvSpPr>
          <p:cNvPr id="2" name="Title 1"/>
          <p:cNvSpPr>
            <a:spLocks noGrp="1"/>
          </p:cNvSpPr>
          <p:nvPr>
            <p:ph type="title"/>
          </p:nvPr>
        </p:nvSpPr>
        <p:spPr>
          <a:xfrm>
            <a:off x="821139" y="814339"/>
            <a:ext cx="4899959" cy="1337776"/>
          </a:xfrm>
        </p:spPr>
        <p:txBody>
          <a:bodyPr vert="horz" lIns="91440" tIns="45720" rIns="91440" bIns="45720" rtlCol="0" anchor="ctr">
            <a:normAutofit/>
          </a:bodyPr>
          <a:lstStyle/>
          <a:p>
            <a:pPr defTabSz="914400"/>
            <a:r>
              <a:rPr lang="en-US" sz="4400">
                <a:solidFill>
                  <a:srgbClr val="000000"/>
                </a:solidFill>
                <a:ea typeface="+mj-ea"/>
                <a:cs typeface="+mj-cs"/>
              </a:rPr>
              <a:t>Management and Resource Portal</a:t>
            </a:r>
          </a:p>
        </p:txBody>
      </p:sp>
      <p:graphicFrame>
        <p:nvGraphicFramePr>
          <p:cNvPr id="8" name="Text Placeholder 2">
            <a:extLst>
              <a:ext uri="{FF2B5EF4-FFF2-40B4-BE49-F238E27FC236}">
                <a16:creationId xmlns:a16="http://schemas.microsoft.com/office/drawing/2014/main" id="{6C977999-F1FA-4031-9FD1-E0AEFD614A7B}"/>
              </a:ext>
            </a:extLst>
          </p:cNvPr>
          <p:cNvGraphicFramePr/>
          <p:nvPr>
            <p:extLst>
              <p:ext uri="{D42A27DB-BD31-4B8C-83A1-F6EECF244321}">
                <p14:modId xmlns:p14="http://schemas.microsoft.com/office/powerpoint/2010/main" val="2854567597"/>
              </p:ext>
            </p:extLst>
          </p:nvPr>
        </p:nvGraphicFramePr>
        <p:xfrm>
          <a:off x="821138" y="2317375"/>
          <a:ext cx="4801185" cy="386425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54725240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 Storage Explorer	</a:t>
            </a:r>
          </a:p>
        </p:txBody>
      </p:sp>
      <p:sp>
        <p:nvSpPr>
          <p:cNvPr id="3" name="Text Placeholder 2"/>
          <p:cNvSpPr>
            <a:spLocks noGrp="1"/>
          </p:cNvSpPr>
          <p:nvPr>
            <p:ph type="body" sz="quarter" idx="10"/>
          </p:nvPr>
        </p:nvSpPr>
        <p:spPr>
          <a:xfrm>
            <a:off x="1202871" y="3154543"/>
            <a:ext cx="10030732" cy="2747606"/>
          </a:xfrm>
        </p:spPr>
        <p:txBody>
          <a:bodyPr vert="horz" lIns="91440" tIns="45720" rIns="91440" bIns="45720" rtlCol="0">
            <a:normAutofit/>
          </a:bodyPr>
          <a:lstStyle/>
          <a:p>
            <a:pPr indent="-228600" defTabSz="914400">
              <a:buFont typeface="Arial" panose="020B0604020202020204" pitchFamily="34" charset="0"/>
              <a:buChar char="•"/>
            </a:pPr>
            <a:r>
              <a:rPr lang="en-US" sz="2000" u="sng">
                <a:solidFill>
                  <a:srgbClr val="000000"/>
                </a:solidFill>
                <a:latin typeface="+mn-lt"/>
                <a:hlinkClick r:id="rId4"/>
              </a:rPr>
              <a:t>https://blogs.msdn.microsoft.com/azuregov/2016/09/20/how-to-use-storage-explorer-with-microsoft-azure-for-government/</a:t>
            </a:r>
            <a:endParaRPr lang="en-US" sz="2000">
              <a:solidFill>
                <a:srgbClr val="000000"/>
              </a:solidFill>
              <a:latin typeface="+mn-lt"/>
            </a:endParaRPr>
          </a:p>
        </p:txBody>
      </p:sp>
    </p:spTree>
    <p:extLst>
      <p:ext uri="{BB962C8B-B14F-4D97-AF65-F5344CB8AC3E}">
        <p14:creationId xmlns:p14="http://schemas.microsoft.com/office/powerpoint/2010/main" val="412607008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Value Proposition</a:t>
            </a:r>
          </a:p>
        </p:txBody>
      </p:sp>
      <p:sp>
        <p:nvSpPr>
          <p:cNvPr id="4" name="Rectangle 3"/>
          <p:cNvSpPr/>
          <p:nvPr/>
        </p:nvSpPr>
        <p:spPr>
          <a:xfrm>
            <a:off x="427037" y="1211262"/>
            <a:ext cx="6705600" cy="3477875"/>
          </a:xfrm>
          <a:prstGeom prst="rect">
            <a:avLst/>
          </a:prstGeom>
        </p:spPr>
        <p:txBody>
          <a:bodyPr wrap="square">
            <a:spAutoFit/>
          </a:bodyPr>
          <a:lstStyle/>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Eliminate capital expenses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Infrastructure resource management in a matter of minutes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Elasticity to scale up and down to meet business requirements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Decrease time to market</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Application development and modernization platform</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Spend more time on productivity tasks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Better performance with enterprise class computing resources</a:t>
            </a:r>
          </a:p>
          <a:p>
            <a:pPr marL="285750" indent="-285750">
              <a:buFont typeface="Arial" panose="020B0604020202020204" pitchFamily="34" charset="0"/>
              <a:buChar char="•"/>
            </a:pPr>
            <a:r>
              <a:rPr lang="en-US" sz="2000" dirty="0">
                <a:gradFill>
                  <a:gsLst>
                    <a:gs pos="1250">
                      <a:schemeClr val="tx2"/>
                    </a:gs>
                    <a:gs pos="99000">
                      <a:schemeClr val="tx2"/>
                    </a:gs>
                  </a:gsLst>
                  <a:lin ang="5400000" scaled="0"/>
                </a:gradFill>
              </a:rPr>
              <a:t>Resiliency to ensure maximum business continuity</a:t>
            </a:r>
          </a:p>
        </p:txBody>
      </p:sp>
      <p:pic>
        <p:nvPicPr>
          <p:cNvPr id="3" name="Picture 2"/>
          <p:cNvPicPr>
            <a:picLocks noChangeAspect="1"/>
          </p:cNvPicPr>
          <p:nvPr/>
        </p:nvPicPr>
        <p:blipFill rotWithShape="1">
          <a:blip r:embed="rId3"/>
          <a:srcRect l="32301" r="10482"/>
          <a:stretch/>
        </p:blipFill>
        <p:spPr>
          <a:xfrm>
            <a:off x="7208837" y="982662"/>
            <a:ext cx="4724400" cy="5500353"/>
          </a:xfrm>
          <a:prstGeom prst="rect">
            <a:avLst/>
          </a:prstGeom>
        </p:spPr>
      </p:pic>
    </p:spTree>
    <p:extLst>
      <p:ext uri="{BB962C8B-B14F-4D97-AF65-F5344CB8AC3E}">
        <p14:creationId xmlns:p14="http://schemas.microsoft.com/office/powerpoint/2010/main" val="324930110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Goals</a:t>
            </a:r>
          </a:p>
        </p:txBody>
      </p:sp>
      <p:sp>
        <p:nvSpPr>
          <p:cNvPr id="3" name="Text Placeholder 2"/>
          <p:cNvSpPr>
            <a:spLocks noGrp="1"/>
          </p:cNvSpPr>
          <p:nvPr>
            <p:ph type="body" sz="quarter" idx="10"/>
          </p:nvPr>
        </p:nvSpPr>
        <p:spPr>
          <a:xfrm>
            <a:off x="274638" y="1212850"/>
            <a:ext cx="5257799" cy="2246769"/>
          </a:xfrm>
        </p:spPr>
        <p:txBody>
          <a:bodyPr/>
          <a:lstStyle/>
          <a:p>
            <a:pPr marL="342900" indent="-342900">
              <a:buFont typeface="Arial" panose="020B0604020202020204" pitchFamily="34" charset="0"/>
              <a:buChar char="•"/>
            </a:pPr>
            <a:r>
              <a:rPr lang="en-US" sz="2000" dirty="0"/>
              <a:t>Replace the spreadsheet with an Application and wizard</a:t>
            </a:r>
          </a:p>
          <a:p>
            <a:pPr marL="342900" indent="-342900">
              <a:buFont typeface="Arial" panose="020B0604020202020204" pitchFamily="34" charset="0"/>
              <a:buChar char="•"/>
            </a:pPr>
            <a:r>
              <a:rPr lang="en-US" sz="2000" dirty="0"/>
              <a:t>Have PowerShell/ARM templates managed in Visual Studio Team Services </a:t>
            </a:r>
          </a:p>
          <a:p>
            <a:pPr marL="342900" indent="-342900">
              <a:buFont typeface="Arial" panose="020B0604020202020204" pitchFamily="34" charset="0"/>
              <a:buChar char="•"/>
            </a:pPr>
            <a:r>
              <a:rPr lang="en-US" sz="2000" dirty="0"/>
              <a:t>More Workloads, added to the AzureFoundation Library.  These workloads can be found in the ARM/Compute folder</a:t>
            </a:r>
          </a:p>
        </p:txBody>
      </p:sp>
      <p:pic>
        <p:nvPicPr>
          <p:cNvPr id="4" name="Picture 3"/>
          <p:cNvPicPr>
            <a:picLocks noChangeAspect="1"/>
          </p:cNvPicPr>
          <p:nvPr/>
        </p:nvPicPr>
        <p:blipFill>
          <a:blip r:embed="rId3"/>
          <a:stretch>
            <a:fillRect/>
          </a:stretch>
        </p:blipFill>
        <p:spPr>
          <a:xfrm>
            <a:off x="5608637" y="1199231"/>
            <a:ext cx="6348968" cy="4229389"/>
          </a:xfrm>
          <a:prstGeom prst="rect">
            <a:avLst/>
          </a:prstGeom>
        </p:spPr>
      </p:pic>
    </p:spTree>
    <p:extLst>
      <p:ext uri="{BB962C8B-B14F-4D97-AF65-F5344CB8AC3E}">
        <p14:creationId xmlns:p14="http://schemas.microsoft.com/office/powerpoint/2010/main" val="232882930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Operations</a:t>
            </a:r>
          </a:p>
        </p:txBody>
      </p:sp>
    </p:spTree>
    <p:extLst>
      <p:ext uri="{BB962C8B-B14F-4D97-AF65-F5344CB8AC3E}">
        <p14:creationId xmlns:p14="http://schemas.microsoft.com/office/powerpoint/2010/main" val="34837939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38" y="296897"/>
            <a:ext cx="5943599" cy="738664"/>
          </a:xfrm>
        </p:spPr>
        <p:txBody>
          <a:bodyPr/>
          <a:lstStyle/>
          <a:p>
            <a:r>
              <a:rPr lang="en-US" b="1" dirty="0">
                <a:solidFill>
                  <a:schemeClr val="tx1"/>
                </a:solidFill>
              </a:rPr>
              <a:t>Azure Management Suite</a:t>
            </a:r>
          </a:p>
        </p:txBody>
      </p:sp>
      <p:sp>
        <p:nvSpPr>
          <p:cNvPr id="3" name="Text Placeholder 2"/>
          <p:cNvSpPr>
            <a:spLocks noGrp="1"/>
          </p:cNvSpPr>
          <p:nvPr>
            <p:ph type="body" sz="quarter" idx="11"/>
          </p:nvPr>
        </p:nvSpPr>
        <p:spPr>
          <a:xfrm>
            <a:off x="320357" y="1135062"/>
            <a:ext cx="5852160" cy="4985980"/>
          </a:xfrm>
        </p:spPr>
        <p:txBody>
          <a:bodyPr/>
          <a:lstStyle/>
          <a:p>
            <a:r>
              <a:rPr lang="en-US" sz="2400" dirty="0"/>
              <a:t>The Azure Government Cloud IAAS environment is a:  Robust , Secure, Stable computing environment. However, it is extension of your Mission Critical Data Center that needs to be Managed, Monitored, Backed-up and DR enabled for 24X7 operations</a:t>
            </a:r>
          </a:p>
          <a:p>
            <a:endParaRPr lang="en-US" sz="2400" dirty="0"/>
          </a:p>
          <a:p>
            <a:r>
              <a:rPr lang="en-US" sz="2400" dirty="0"/>
              <a:t>To meet and exceed these requirements Microsoft recommends the included Azure Management Suite of products.  These products are not required to run your workloads in Azure, but will provide you a well managed environment</a:t>
            </a:r>
          </a:p>
        </p:txBody>
      </p:sp>
    </p:spTree>
    <p:extLst>
      <p:ext uri="{BB962C8B-B14F-4D97-AF65-F5344CB8AC3E}">
        <p14:creationId xmlns:p14="http://schemas.microsoft.com/office/powerpoint/2010/main" val="383134449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22237" y="254746"/>
            <a:ext cx="11889564" cy="917575"/>
          </a:xfrm>
        </p:spPr>
        <p:txBody>
          <a:bodyPr/>
          <a:lstStyle/>
          <a:p>
            <a:r>
              <a:rPr lang="en-US" sz="3600" b="1" dirty="0"/>
              <a:t>Microsoft Operations Management Suite (OMS)</a:t>
            </a:r>
            <a:br>
              <a:rPr lang="en-US" sz="3600" b="1" dirty="0"/>
            </a:br>
            <a:r>
              <a:rPr lang="en-US" sz="2400" b="1" dirty="0"/>
              <a:t>Simplified IT management for any enterprise</a:t>
            </a:r>
            <a:br>
              <a:rPr lang="en-US" sz="3600" dirty="0"/>
            </a:br>
            <a:br>
              <a:rPr lang="en-US" sz="7200" dirty="0"/>
            </a:br>
            <a:endParaRPr lang="en-US" dirty="0"/>
          </a:p>
        </p:txBody>
      </p:sp>
      <p:sp>
        <p:nvSpPr>
          <p:cNvPr id="4" name="Text Placeholder 2"/>
          <p:cNvSpPr txBox="1">
            <a:spLocks/>
          </p:cNvSpPr>
          <p:nvPr/>
        </p:nvSpPr>
        <p:spPr>
          <a:xfrm>
            <a:off x="122237" y="1480260"/>
            <a:ext cx="1219200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400" dirty="0">
                <a:solidFill>
                  <a:schemeClr val="tx1"/>
                </a:solidFill>
              </a:rPr>
              <a:t>Gain control over any hybrid cloud. Manage Microsoft Azure or Amazon Web Services (AWS), Windows Server or Linux, VMware or OpenStack—all with Microsoft Operations Management Suite (OMS), our cost-effective, all-in-one cloud IT management solution.</a:t>
            </a:r>
          </a:p>
          <a:p>
            <a:pPr marL="0" indent="0">
              <a:buNone/>
            </a:pPr>
            <a:endParaRPr lang="en-US" sz="1400" dirty="0">
              <a:solidFill>
                <a:schemeClr val="tx1"/>
              </a:solidFill>
            </a:endParaRPr>
          </a:p>
          <a:p>
            <a:pPr marL="0" indent="0">
              <a:buNone/>
            </a:pPr>
            <a:r>
              <a:rPr lang="en-US" sz="1400" b="1" dirty="0">
                <a:solidFill>
                  <a:schemeClr val="tx1"/>
                </a:solidFill>
              </a:rPr>
              <a:t>Microsoft OMS:  </a:t>
            </a:r>
            <a:r>
              <a:rPr lang="en-US" sz="1400" dirty="0">
                <a:solidFill>
                  <a:schemeClr val="tx1"/>
                </a:solidFill>
              </a:rPr>
              <a:t>is the IT management solution for the hybrid cloud. Used alone or to extend your existing System Center deployment, OMS gives you the maximum flexibility and control for cloud-based management of your infrastructure. With OMS, you can manage any instance in any cloud, including on-premises, Azure, AWS, Windows Server, Linux, VMware, and OpenStack, at a lower cost than competitive solutions. Built for the cloud-first world, OMS offers a new approach to managing your enterprise that is the fastest, most cost-effective way to meet new business challenges and accommodate new workloads, applications and cloud environments.  </a:t>
            </a:r>
          </a:p>
          <a:p>
            <a:pPr marL="0" indent="0">
              <a:buNone/>
            </a:pPr>
            <a:endParaRPr lang="en-US" sz="1400" dirty="0">
              <a:solidFill>
                <a:schemeClr val="tx1"/>
              </a:solidFill>
            </a:endParaRPr>
          </a:p>
          <a:p>
            <a:r>
              <a:rPr lang="en-US" sz="1400" u="sng" dirty="0">
                <a:solidFill>
                  <a:schemeClr val="tx1"/>
                </a:solidFill>
              </a:rPr>
              <a:t>Simplicity:</a:t>
            </a:r>
            <a:r>
              <a:rPr lang="en-US" sz="1400" dirty="0">
                <a:solidFill>
                  <a:schemeClr val="tx1"/>
                </a:solidFill>
              </a:rPr>
              <a:t>  A single portal for all your management tasks. No infrastructure to maintain. </a:t>
            </a:r>
          </a:p>
          <a:p>
            <a:r>
              <a:rPr lang="en-US" sz="1400" u="sng" dirty="0">
                <a:solidFill>
                  <a:schemeClr val="tx1"/>
                </a:solidFill>
              </a:rPr>
              <a:t>Time to value:</a:t>
            </a:r>
            <a:r>
              <a:rPr lang="en-US" sz="1400" dirty="0">
                <a:solidFill>
                  <a:schemeClr val="tx1"/>
                </a:solidFill>
              </a:rPr>
              <a:t>  Onboard fast. No content to create. Connects to your on-premises datacenter. </a:t>
            </a:r>
          </a:p>
          <a:p>
            <a:r>
              <a:rPr lang="en-US" sz="1400" u="sng" dirty="0">
                <a:solidFill>
                  <a:schemeClr val="tx1"/>
                </a:solidFill>
              </a:rPr>
              <a:t>Easy to integrate:</a:t>
            </a:r>
            <a:r>
              <a:rPr lang="en-US" sz="1400" dirty="0">
                <a:solidFill>
                  <a:schemeClr val="tx1"/>
                </a:solidFill>
              </a:rPr>
              <a:t>  Add new servers, or connect to your existing management tools within minutes. </a:t>
            </a:r>
          </a:p>
          <a:p>
            <a:r>
              <a:rPr lang="en-US" sz="1400" u="sng" dirty="0">
                <a:solidFill>
                  <a:schemeClr val="tx1"/>
                </a:solidFill>
              </a:rPr>
              <a:t>Hybrid and open:</a:t>
            </a:r>
            <a:r>
              <a:rPr lang="en-US" sz="1400" dirty="0">
                <a:solidFill>
                  <a:schemeClr val="tx1"/>
                </a:solidFill>
              </a:rPr>
              <a:t>  Manage workloads across Windows and Linux, hybrid and public clouds, Azure and AWS. </a:t>
            </a:r>
          </a:p>
          <a:p>
            <a:r>
              <a:rPr lang="en-US" sz="1400" u="sng" dirty="0">
                <a:solidFill>
                  <a:schemeClr val="tx1"/>
                </a:solidFill>
              </a:rPr>
              <a:t>Optimized for System Center:</a:t>
            </a:r>
            <a:r>
              <a:rPr lang="en-US" sz="1400" dirty="0">
                <a:solidFill>
                  <a:schemeClr val="tx1"/>
                </a:solidFill>
              </a:rPr>
              <a:t>  Complements your System Center investment to unleash new management scenarios. </a:t>
            </a:r>
          </a:p>
          <a:p>
            <a:pPr marL="0" indent="0">
              <a:buNone/>
            </a:pPr>
            <a:endParaRPr lang="en-US" sz="1400" dirty="0">
              <a:solidFill>
                <a:schemeClr val="tx1"/>
              </a:solidFill>
            </a:endParaRPr>
          </a:p>
        </p:txBody>
      </p:sp>
      <p:sp>
        <p:nvSpPr>
          <p:cNvPr id="2" name="Rectangle 1"/>
          <p:cNvSpPr/>
          <p:nvPr/>
        </p:nvSpPr>
        <p:spPr>
          <a:xfrm>
            <a:off x="3017837" y="4792662"/>
            <a:ext cx="6216650" cy="2092881"/>
          </a:xfrm>
          <a:prstGeom prst="rect">
            <a:avLst/>
          </a:prstGeom>
        </p:spPr>
        <p:txBody>
          <a:bodyPr>
            <a:spAutoFit/>
          </a:bodyPr>
          <a:lstStyle/>
          <a:p>
            <a:r>
              <a:rPr lang="en-US" sz="1400" b="1" dirty="0">
                <a:latin typeface="+mj-lt"/>
              </a:rPr>
              <a:t>Key Capabilities </a:t>
            </a:r>
          </a:p>
          <a:p>
            <a:pPr marL="285750" indent="-285750">
              <a:buFont typeface="Arial" panose="020B0604020202020204" pitchFamily="34" charset="0"/>
              <a:buChar char="•"/>
            </a:pPr>
            <a:r>
              <a:rPr lang="en-US" sz="1400" dirty="0">
                <a:latin typeface="+mj-lt"/>
              </a:rPr>
              <a:t>Provides enterprise-class, realtime operational intelligence across hybrid environments. </a:t>
            </a:r>
          </a:p>
          <a:p>
            <a:pPr marL="285750" indent="-285750">
              <a:buFont typeface="Arial" panose="020B0604020202020204" pitchFamily="34" charset="0"/>
              <a:buChar char="•"/>
            </a:pPr>
            <a:r>
              <a:rPr lang="en-US" sz="1400" dirty="0">
                <a:latin typeface="+mj-lt"/>
              </a:rPr>
              <a:t>Simplifies cloud management with process automation and monitoring of resources. </a:t>
            </a:r>
          </a:p>
          <a:p>
            <a:pPr marL="285750" indent="-285750">
              <a:buFont typeface="Arial" panose="020B0604020202020204" pitchFamily="34" charset="0"/>
              <a:buChar char="•"/>
            </a:pPr>
            <a:r>
              <a:rPr lang="en-US" sz="1400" dirty="0">
                <a:latin typeface="+mj-lt"/>
              </a:rPr>
              <a:t>Better ensures preparedness in the event of a disaster with cloud-based availability. </a:t>
            </a:r>
          </a:p>
          <a:p>
            <a:pPr marL="285750" indent="-285750">
              <a:buFont typeface="Arial" panose="020B0604020202020204" pitchFamily="34" charset="0"/>
              <a:buChar char="•"/>
            </a:pPr>
            <a:r>
              <a:rPr lang="en-US" sz="1400" dirty="0">
                <a:latin typeface="+mj-lt"/>
              </a:rPr>
              <a:t>Protects privacy and security of data, while delivering software and services to manage the IT infrastructure. </a:t>
            </a:r>
          </a:p>
        </p:txBody>
      </p:sp>
    </p:spTree>
    <p:extLst>
      <p:ext uri="{BB962C8B-B14F-4D97-AF65-F5344CB8AC3E}">
        <p14:creationId xmlns:p14="http://schemas.microsoft.com/office/powerpoint/2010/main" val="2122399182"/>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9" y="295275"/>
            <a:ext cx="4190998" cy="611188"/>
          </a:xfrm>
        </p:spPr>
        <p:txBody>
          <a:bodyPr/>
          <a:lstStyle/>
          <a:p>
            <a:r>
              <a:rPr lang="en-US" sz="3600" b="1" dirty="0"/>
              <a:t>Azure Site Recovery</a:t>
            </a:r>
            <a:br>
              <a:rPr lang="en-US" sz="3600" dirty="0"/>
            </a:br>
            <a:br>
              <a:rPr lang="en-US" sz="7200" dirty="0"/>
            </a:br>
            <a:endParaRPr lang="en-US" dirty="0"/>
          </a:p>
        </p:txBody>
      </p:sp>
      <p:sp>
        <p:nvSpPr>
          <p:cNvPr id="8" name="Text Placeholder 2"/>
          <p:cNvSpPr>
            <a:spLocks noGrp="1"/>
          </p:cNvSpPr>
          <p:nvPr>
            <p:ph type="body" sz="quarter" idx="4294967295"/>
          </p:nvPr>
        </p:nvSpPr>
        <p:spPr>
          <a:xfrm>
            <a:off x="274639" y="1135062"/>
            <a:ext cx="5852160" cy="3459409"/>
          </a:xfrm>
          <a:prstGeom prst="rect">
            <a:avLst/>
          </a:prstGeom>
        </p:spPr>
        <p:txBody>
          <a:bodyPr/>
          <a:lstStyle/>
          <a:p>
            <a:pPr marL="0" indent="0">
              <a:buNone/>
            </a:pPr>
            <a:r>
              <a:rPr lang="en-US" sz="1600" b="1" u="sng" dirty="0">
                <a:solidFill>
                  <a:schemeClr val="tx1"/>
                </a:solidFill>
              </a:rPr>
              <a:t>Full Featured Disaster Recovery </a:t>
            </a:r>
          </a:p>
          <a:p>
            <a:pPr marL="285750" indent="-285750">
              <a:buFont typeface="Arial" panose="020B0604020202020204" pitchFamily="34" charset="0"/>
              <a:buChar char="•"/>
            </a:pPr>
            <a:r>
              <a:rPr lang="en-US" sz="1400" dirty="0">
                <a:solidFill>
                  <a:schemeClr val="tx1"/>
                </a:solidFill>
              </a:rPr>
              <a:t>Protect-to-and-Recover-in-Azure: Replicate and failover your on-premises applications to Azure, negating the need to build and manage a second datacenter for recovery. Reduce expenses and only pay for compute when you need it.  </a:t>
            </a:r>
          </a:p>
          <a:p>
            <a:pPr marL="285750" indent="-285750">
              <a:buFont typeface="Arial" panose="020B0604020202020204" pitchFamily="34" charset="0"/>
              <a:buChar char="•"/>
            </a:pPr>
            <a:r>
              <a:rPr lang="en-US" sz="1400" dirty="0">
                <a:solidFill>
                  <a:schemeClr val="tx1"/>
                </a:solidFill>
              </a:rPr>
              <a:t>N-Tier Application Consistency: Detect and stage mult-tier applications and restore them as a group, with specified startup ordering and the ability to insert scripts to bypass the need for manual configurations. </a:t>
            </a:r>
          </a:p>
          <a:p>
            <a:pPr marL="285750" indent="-285750">
              <a:buFont typeface="Arial" panose="020B0604020202020204" pitchFamily="34" charset="0"/>
              <a:buChar char="•"/>
            </a:pPr>
            <a:r>
              <a:rPr lang="en-US" sz="1400" dirty="0">
                <a:solidFill>
                  <a:schemeClr val="tx1"/>
                </a:solidFill>
              </a:rPr>
              <a:t>Application Replication Support: Benefit from using SQL AlwaysON and Active Directory replication when your databases and infrastructure components need the least possible RTO. Leverage ASR’s inbuilt replication technologies when the same replication technology for all tiers is adequate to meet your application’s recovery objectives. </a:t>
            </a:r>
          </a:p>
          <a:p>
            <a:pPr marL="285750" indent="-285750">
              <a:buFont typeface="Arial" panose="020B0604020202020204" pitchFamily="34" charset="0"/>
              <a:buChar char="•"/>
            </a:pPr>
            <a:r>
              <a:rPr lang="en-US" sz="1400" dirty="0">
                <a:solidFill>
                  <a:schemeClr val="tx1"/>
                </a:solidFill>
              </a:rPr>
              <a:t>No Impact Recovery Plan Testing: Perform periodic DR drills and testing without any impact to the production or recovery virtual machine</a:t>
            </a:r>
            <a:r>
              <a:rPr lang="en-US" sz="1400" dirty="0">
                <a:solidFill>
                  <a:srgbClr val="1E1E1E"/>
                </a:solidFill>
              </a:rPr>
              <a:t>.</a:t>
            </a:r>
          </a:p>
        </p:txBody>
      </p:sp>
      <p:sp>
        <p:nvSpPr>
          <p:cNvPr id="2" name="Rectangle 1"/>
          <p:cNvSpPr/>
          <p:nvPr/>
        </p:nvSpPr>
        <p:spPr>
          <a:xfrm>
            <a:off x="6229419" y="1135062"/>
            <a:ext cx="6216650" cy="2923877"/>
          </a:xfrm>
          <a:prstGeom prst="rect">
            <a:avLst/>
          </a:prstGeom>
        </p:spPr>
        <p:txBody>
          <a:bodyPr>
            <a:spAutoFit/>
          </a:bodyPr>
          <a:lstStyle/>
          <a:p>
            <a:r>
              <a:rPr lang="en-US" sz="1600" b="1" u="sng" dirty="0">
                <a:latin typeface="+mj-lt"/>
              </a:rPr>
              <a:t>Automated VM Protection and Replication</a:t>
            </a:r>
          </a:p>
          <a:p>
            <a:r>
              <a:rPr lang="en-US" sz="1400" dirty="0"/>
              <a:t>Enable policy-based replication and protection for thousands of virtual </a:t>
            </a:r>
          </a:p>
          <a:p>
            <a:r>
              <a:rPr lang="en-US" sz="1400" dirty="0"/>
              <a:t>machines using a few simple steps</a:t>
            </a:r>
          </a:p>
          <a:p>
            <a:endParaRPr lang="en-US" sz="1400" dirty="0"/>
          </a:p>
          <a:p>
            <a:pPr marL="285750" indent="-285750">
              <a:buFont typeface="Arial" panose="020B0604020202020204" pitchFamily="34" charset="0"/>
              <a:buChar char="•"/>
            </a:pPr>
            <a:r>
              <a:rPr lang="en-US" sz="1400" b="1" dirty="0">
                <a:latin typeface="+mj-lt"/>
              </a:rPr>
              <a:t>At-Scale Configuration: </a:t>
            </a:r>
            <a:r>
              <a:rPr lang="en-US" sz="1400" dirty="0">
                <a:latin typeface="+mj-lt"/>
              </a:rPr>
              <a:t>Configure protection and disaster recovery networking settings that apply to your applications or your entire datacenter for seamless recovery. </a:t>
            </a:r>
          </a:p>
          <a:p>
            <a:pPr marL="285750" indent="-285750">
              <a:buFont typeface="Arial" panose="020B0604020202020204" pitchFamily="34" charset="0"/>
              <a:buChar char="•"/>
            </a:pPr>
            <a:r>
              <a:rPr lang="en-US" sz="1400" b="1" dirty="0">
                <a:latin typeface="+mj-lt"/>
              </a:rPr>
              <a:t>Low Recovery Point Objective (RPO): </a:t>
            </a:r>
            <a:r>
              <a:rPr lang="en-US" sz="1400" dirty="0">
                <a:latin typeface="+mj-lt"/>
              </a:rPr>
              <a:t>Achieve near-synchronous RPOs, as low as 30s, even when using Azure as your recovery site.  </a:t>
            </a:r>
          </a:p>
          <a:p>
            <a:pPr marL="285750" indent="-285750">
              <a:buFont typeface="Arial" panose="020B0604020202020204" pitchFamily="34" charset="0"/>
              <a:buChar char="•"/>
            </a:pPr>
            <a:r>
              <a:rPr lang="en-US" sz="1400" b="1" dirty="0">
                <a:latin typeface="+mj-lt"/>
              </a:rPr>
              <a:t>Quick Recovery: </a:t>
            </a:r>
            <a:r>
              <a:rPr lang="en-US" sz="1400" dirty="0">
                <a:latin typeface="+mj-lt"/>
              </a:rPr>
              <a:t>Recover from disruptions within minutes and benefit from Azure’s 99.9% uptime guarantee.  </a:t>
            </a:r>
          </a:p>
          <a:p>
            <a:pPr marL="285750" indent="-285750">
              <a:buFont typeface="Arial" panose="020B0604020202020204" pitchFamily="34" charset="0"/>
              <a:buChar char="•"/>
            </a:pPr>
            <a:r>
              <a:rPr lang="en-US" sz="1400" b="1" dirty="0">
                <a:latin typeface="+mj-lt"/>
              </a:rPr>
              <a:t>Data Security and Secure Transmission: </a:t>
            </a:r>
            <a:r>
              <a:rPr lang="en-US" sz="1400" dirty="0">
                <a:latin typeface="+mj-lt"/>
              </a:rPr>
              <a:t>Data is encrypted when in transit and at rest in Azure.</a:t>
            </a:r>
          </a:p>
        </p:txBody>
      </p:sp>
      <p:sp>
        <p:nvSpPr>
          <p:cNvPr id="9" name="Rectangle 8"/>
          <p:cNvSpPr/>
          <p:nvPr/>
        </p:nvSpPr>
        <p:spPr>
          <a:xfrm>
            <a:off x="343220" y="4409805"/>
            <a:ext cx="5714998" cy="2739211"/>
          </a:xfrm>
          <a:prstGeom prst="rect">
            <a:avLst/>
          </a:prstGeom>
        </p:spPr>
        <p:txBody>
          <a:bodyPr wrap="square">
            <a:spAutoFit/>
          </a:bodyPr>
          <a:lstStyle/>
          <a:p>
            <a:r>
              <a:rPr lang="en-US" sz="1600" b="1" u="sng" dirty="0">
                <a:latin typeface="+mj-lt"/>
              </a:rPr>
              <a:t>One-Click Orchestrated Recovery </a:t>
            </a:r>
          </a:p>
          <a:p>
            <a:endParaRPr lang="en-US" sz="1600" b="1" dirty="0">
              <a:latin typeface="+mj-lt"/>
            </a:endParaRPr>
          </a:p>
          <a:p>
            <a:pPr marL="285750" indent="-285750">
              <a:buFont typeface="Arial" panose="020B0604020202020204" pitchFamily="34" charset="0"/>
              <a:buChar char="•"/>
            </a:pPr>
            <a:r>
              <a:rPr lang="en-US" sz="1400" b="1" dirty="0">
                <a:latin typeface="+mj-lt"/>
              </a:rPr>
              <a:t>Automated Failover and Manual Actions:  </a:t>
            </a:r>
            <a:r>
              <a:rPr lang="en-US" sz="1400" dirty="0">
                <a:latin typeface="+mj-lt"/>
              </a:rPr>
              <a:t>Leverage scripts and Azure Automation Runbooks to achieve optimal RTO and reduce human errors during recover</a:t>
            </a:r>
          </a:p>
          <a:p>
            <a:endParaRPr lang="en-US" sz="1400" dirty="0">
              <a:latin typeface="+mj-lt"/>
            </a:endParaRPr>
          </a:p>
          <a:p>
            <a:pPr marL="285750" indent="-285750">
              <a:buFont typeface="Arial" panose="020B0604020202020204" pitchFamily="34" charset="0"/>
              <a:buChar char="•"/>
            </a:pPr>
            <a:r>
              <a:rPr lang="en-US" sz="1400" b="1" dirty="0">
                <a:latin typeface="+mj-lt"/>
              </a:rPr>
              <a:t>Automated Failback and Reverse Replication: </a:t>
            </a:r>
            <a:r>
              <a:rPr lang="en-US" sz="1400" dirty="0">
                <a:latin typeface="+mj-lt"/>
              </a:rPr>
              <a:t>Failing back to your primary datacenter is just as important as the initial failover. With ASR it is as easy as one click, and comes with the same data protection guarantee as failovers.</a:t>
            </a:r>
          </a:p>
          <a:p>
            <a:endParaRPr lang="en-US" sz="1400" dirty="0">
              <a:latin typeface="+mj-lt"/>
            </a:endParaRPr>
          </a:p>
          <a:p>
            <a:endParaRPr lang="en-US" sz="1400" dirty="0">
              <a:latin typeface="+mj-lt"/>
            </a:endParaRPr>
          </a:p>
        </p:txBody>
      </p:sp>
      <p:sp>
        <p:nvSpPr>
          <p:cNvPr id="10" name="Rectangle 9"/>
          <p:cNvSpPr/>
          <p:nvPr/>
        </p:nvSpPr>
        <p:spPr>
          <a:xfrm>
            <a:off x="6523037" y="4409805"/>
            <a:ext cx="5638800" cy="1877437"/>
          </a:xfrm>
          <a:prstGeom prst="rect">
            <a:avLst/>
          </a:prstGeom>
        </p:spPr>
        <p:txBody>
          <a:bodyPr wrap="square">
            <a:spAutoFit/>
          </a:bodyPr>
          <a:lstStyle/>
          <a:p>
            <a:r>
              <a:rPr lang="en-US" sz="1600" b="1" u="sng" dirty="0">
                <a:latin typeface="+mj-lt"/>
              </a:rPr>
              <a:t>Remote Health Monitoring and Extensibility</a:t>
            </a:r>
          </a:p>
          <a:p>
            <a:endParaRPr lang="en-US" sz="1600" b="1" u="sng" dirty="0">
              <a:latin typeface="+mj-lt"/>
            </a:endParaRPr>
          </a:p>
          <a:p>
            <a:r>
              <a:rPr lang="en-US" sz="1400" dirty="0">
                <a:latin typeface="+mj-lt"/>
              </a:rPr>
              <a:t>With ASR, you also get proactive, continuous monitoring and alerting on issues before your business is impacted. Meet audit and compliance requirements using our robust reporting capabilities. Leverage our capacity planning resources to better plan your resource provisioning and usage. With ASR’s PowerShell support, you also get the ability to extend and integrate ASR’s functionality.</a:t>
            </a:r>
          </a:p>
        </p:txBody>
      </p:sp>
    </p:spTree>
    <p:extLst>
      <p:ext uri="{BB962C8B-B14F-4D97-AF65-F5344CB8AC3E}">
        <p14:creationId xmlns:p14="http://schemas.microsoft.com/office/powerpoint/2010/main" val="397678541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b="1" dirty="0"/>
              <a:t>Azure Backup </a:t>
            </a:r>
            <a:br>
              <a:rPr lang="en-US" sz="3600" dirty="0"/>
            </a:br>
            <a:r>
              <a:rPr lang="en-US" sz="2400" dirty="0"/>
              <a:t>For Physical, Hybrid, and Cloud Environments</a:t>
            </a:r>
            <a:br>
              <a:rPr lang="en-US" sz="7200" dirty="0"/>
            </a:br>
            <a:endParaRPr lang="en-US" dirty="0"/>
          </a:p>
        </p:txBody>
      </p:sp>
      <p:sp>
        <p:nvSpPr>
          <p:cNvPr id="4" name="Text Placeholder 2"/>
          <p:cNvSpPr txBox="1">
            <a:spLocks/>
          </p:cNvSpPr>
          <p:nvPr/>
        </p:nvSpPr>
        <p:spPr>
          <a:xfrm>
            <a:off x="122237" y="1480260"/>
            <a:ext cx="5852160" cy="17789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u="sng" dirty="0">
                <a:solidFill>
                  <a:schemeClr val="tx1"/>
                </a:solidFill>
              </a:rPr>
              <a:t>Azure Integrated Backup Solution</a:t>
            </a:r>
          </a:p>
          <a:p>
            <a:pPr marL="0" indent="0">
              <a:buNone/>
            </a:pPr>
            <a:r>
              <a:rPr lang="en-US" sz="1400" dirty="0">
                <a:solidFill>
                  <a:schemeClr val="tx1"/>
                </a:solidFill>
              </a:rPr>
              <a:t>Azure Backup protects your data in the cloud and optionally can be integrated with System Center Data Protection Manager for advanced workload protection. </a:t>
            </a:r>
          </a:p>
          <a:p>
            <a:pPr marL="0" indent="0">
              <a:buNone/>
            </a:pPr>
            <a:endParaRPr lang="en-US" sz="1400" dirty="0">
              <a:solidFill>
                <a:schemeClr val="tx1"/>
              </a:solidFill>
            </a:endParaRPr>
          </a:p>
          <a:p>
            <a:pPr lvl="1"/>
            <a:r>
              <a:rPr lang="en-US" sz="1400" dirty="0">
                <a:solidFill>
                  <a:schemeClr val="tx1"/>
                </a:solidFill>
                <a:latin typeface="+mj-lt"/>
              </a:rPr>
              <a:t>Data protection schedules can be daily, monthly, weekly, and yearly with retention up to 99 years in Azure </a:t>
            </a:r>
          </a:p>
          <a:p>
            <a:pPr lvl="1"/>
            <a:r>
              <a:rPr lang="en-US" sz="1400" dirty="0">
                <a:solidFill>
                  <a:schemeClr val="tx1"/>
                </a:solidFill>
                <a:latin typeface="+mj-lt"/>
              </a:rPr>
              <a:t>Protects workloads running in Azure, in VMs, or on physical servers </a:t>
            </a:r>
          </a:p>
          <a:p>
            <a:pPr lvl="1"/>
            <a:r>
              <a:rPr lang="en-US" sz="1400" dirty="0">
                <a:solidFill>
                  <a:schemeClr val="tx1"/>
                </a:solidFill>
                <a:latin typeface="+mj-lt"/>
              </a:rPr>
              <a:t>Centralized monitoring and reporting across on premises and Azure</a:t>
            </a:r>
          </a:p>
        </p:txBody>
      </p:sp>
      <p:sp>
        <p:nvSpPr>
          <p:cNvPr id="5" name="Rectangle 4"/>
          <p:cNvSpPr/>
          <p:nvPr/>
        </p:nvSpPr>
        <p:spPr>
          <a:xfrm>
            <a:off x="122237" y="3954462"/>
            <a:ext cx="6216650" cy="2492990"/>
          </a:xfrm>
          <a:prstGeom prst="rect">
            <a:avLst/>
          </a:prstGeom>
        </p:spPr>
        <p:txBody>
          <a:bodyPr>
            <a:spAutoFit/>
          </a:bodyPr>
          <a:lstStyle/>
          <a:p>
            <a:r>
              <a:rPr lang="en-US" sz="1200" dirty="0"/>
              <a:t> </a:t>
            </a:r>
            <a:r>
              <a:rPr lang="en-US" sz="1600" b="1" u="sng" dirty="0">
                <a:latin typeface="+mj-lt"/>
              </a:rPr>
              <a:t>Advanced Workload Protection </a:t>
            </a:r>
          </a:p>
          <a:p>
            <a:endParaRPr lang="en-US" sz="1400" b="1" u="sng" dirty="0">
              <a:latin typeface="+mj-lt"/>
            </a:endParaRPr>
          </a:p>
          <a:p>
            <a:pPr marL="637821" lvl="1" indent="-171450">
              <a:buFont typeface="Arial" panose="020B0604020202020204" pitchFamily="34" charset="0"/>
              <a:buChar char="•"/>
            </a:pPr>
            <a:r>
              <a:rPr lang="en-US" sz="1400" dirty="0">
                <a:latin typeface="+mj-lt"/>
              </a:rPr>
              <a:t>Protects files and folders from Windows Servers and Windows Clients </a:t>
            </a:r>
          </a:p>
          <a:p>
            <a:pPr marL="637821" lvl="1" indent="-171450">
              <a:buFont typeface="Arial" panose="020B0604020202020204" pitchFamily="34" charset="0"/>
              <a:buChar char="•"/>
            </a:pPr>
            <a:r>
              <a:rPr lang="en-US" sz="1400" dirty="0">
                <a:latin typeface="+mj-lt"/>
              </a:rPr>
              <a:t>Integrates with SCDPM protects enterprise workloads including SharePoint, Exchange, SQL Server, and Hyper-V VMs</a:t>
            </a:r>
          </a:p>
          <a:p>
            <a:pPr marL="637821" lvl="1" indent="-171450">
              <a:buFont typeface="Arial" panose="020B0604020202020204" pitchFamily="34" charset="0"/>
              <a:buChar char="•"/>
            </a:pPr>
            <a:r>
              <a:rPr lang="en-US" sz="1400" dirty="0">
                <a:latin typeface="+mj-lt"/>
              </a:rPr>
              <a:t>Protects guest workloads running in VMware environments </a:t>
            </a:r>
          </a:p>
          <a:p>
            <a:pPr marL="637821" lvl="1" indent="-171450">
              <a:buFont typeface="Arial" panose="020B0604020202020204" pitchFamily="34" charset="0"/>
              <a:buChar char="•"/>
            </a:pPr>
            <a:r>
              <a:rPr lang="en-US" sz="1400" dirty="0">
                <a:latin typeface="+mj-lt"/>
              </a:rPr>
              <a:t>DPM works seamlessly with the Hyper-V Volume Shadow Copy Services (VSS) writer to ensure that consistent versions of virtual machines are captured and protected without affecting virtual machine access </a:t>
            </a:r>
          </a:p>
          <a:p>
            <a:pPr marL="637821" lvl="1" indent="-171450">
              <a:buFont typeface="Arial" panose="020B0604020202020204" pitchFamily="34" charset="0"/>
              <a:buChar char="•"/>
            </a:pPr>
            <a:r>
              <a:rPr lang="en-US" sz="1400" dirty="0">
                <a:latin typeface="+mj-lt"/>
              </a:rPr>
              <a:t>Granular restore capability such as mailbox recovery for Exchange, DB level recovery for SQL, and ILR for SharePoint</a:t>
            </a:r>
          </a:p>
        </p:txBody>
      </p:sp>
      <p:sp>
        <p:nvSpPr>
          <p:cNvPr id="6" name="Text Placeholder 2"/>
          <p:cNvSpPr>
            <a:spLocks noGrp="1"/>
          </p:cNvSpPr>
          <p:nvPr>
            <p:ph type="body" sz="quarter" idx="4294967295"/>
          </p:nvPr>
        </p:nvSpPr>
        <p:spPr>
          <a:xfrm>
            <a:off x="6219421" y="1512079"/>
            <a:ext cx="5852160" cy="3394775"/>
          </a:xfrm>
          <a:prstGeom prst="rect">
            <a:avLst/>
          </a:prstGeom>
        </p:spPr>
        <p:txBody>
          <a:bodyPr/>
          <a:lstStyle/>
          <a:p>
            <a:pPr marL="0" indent="0">
              <a:buNone/>
            </a:pPr>
            <a:r>
              <a:rPr lang="en-US" sz="1600" b="1" u="sng" dirty="0">
                <a:solidFill>
                  <a:schemeClr val="tx1"/>
                </a:solidFill>
              </a:rPr>
              <a:t>Automated, Reliable and Secure</a:t>
            </a:r>
          </a:p>
          <a:p>
            <a:pPr lvl="1"/>
            <a:r>
              <a:rPr lang="en-US" sz="1400" dirty="0">
                <a:solidFill>
                  <a:schemeClr val="tx1"/>
                </a:solidFill>
                <a:latin typeface="+mj-lt"/>
              </a:rPr>
              <a:t>Scheduling: Customers can specify daily, weekly, monthly and yearly policies </a:t>
            </a:r>
          </a:p>
          <a:p>
            <a:pPr lvl="1"/>
            <a:r>
              <a:rPr lang="en-US" sz="1400" dirty="0">
                <a:solidFill>
                  <a:schemeClr val="tx1"/>
                </a:solidFill>
                <a:latin typeface="+mj-lt"/>
              </a:rPr>
              <a:t>Retention: Data can be retained in Azure for up to 99 years </a:t>
            </a:r>
          </a:p>
          <a:p>
            <a:pPr lvl="1"/>
            <a:r>
              <a:rPr lang="en-US" sz="1400" dirty="0">
                <a:solidFill>
                  <a:schemeClr val="tx1"/>
                </a:solidFill>
                <a:latin typeface="+mj-lt"/>
              </a:rPr>
              <a:t>Throttling: Network throttling can be configured so that optimal bandwidth usage happens during off-peak time </a:t>
            </a:r>
          </a:p>
          <a:p>
            <a:pPr lvl="1"/>
            <a:r>
              <a:rPr lang="en-US" sz="1400" dirty="0">
                <a:solidFill>
                  <a:schemeClr val="tx1"/>
                </a:solidFill>
                <a:latin typeface="+mj-lt"/>
              </a:rPr>
              <a:t>Incremental: After the initial seeding, backups are incremental, ensuring that resources such as storage and bandwidth are efficiently used </a:t>
            </a:r>
          </a:p>
          <a:p>
            <a:pPr lvl="1"/>
            <a:r>
              <a:rPr lang="en-US" sz="1400" dirty="0">
                <a:solidFill>
                  <a:schemeClr val="tx1"/>
                </a:solidFill>
                <a:latin typeface="+mj-lt"/>
              </a:rPr>
              <a:t>Compression: Data is compressed on the client side so there is less bandwidth consumption and less storage consumed </a:t>
            </a:r>
          </a:p>
          <a:p>
            <a:pPr lvl="1"/>
            <a:r>
              <a:rPr lang="en-US" sz="1400" dirty="0">
                <a:solidFill>
                  <a:schemeClr val="tx1"/>
                </a:solidFill>
                <a:latin typeface="+mj-lt"/>
              </a:rPr>
              <a:t>Secure: Data is encrypted in your datacenter and stored encrypted in Azure – the encryption key is stored and managed locally </a:t>
            </a:r>
          </a:p>
          <a:p>
            <a:pPr lvl="1"/>
            <a:r>
              <a:rPr lang="en-US" sz="1400" dirty="0">
                <a:solidFill>
                  <a:schemeClr val="tx1"/>
                </a:solidFill>
                <a:latin typeface="+mj-lt"/>
              </a:rPr>
              <a:t>Reliable: 3 copies of the data are stored to a single datacenter location and optionally at an additional, remote datacenter</a:t>
            </a:r>
          </a:p>
        </p:txBody>
      </p:sp>
      <p:sp>
        <p:nvSpPr>
          <p:cNvPr id="7" name="Rectangle 6"/>
          <p:cNvSpPr/>
          <p:nvPr/>
        </p:nvSpPr>
        <p:spPr>
          <a:xfrm>
            <a:off x="6312037" y="4906854"/>
            <a:ext cx="6216650" cy="1446550"/>
          </a:xfrm>
          <a:prstGeom prst="rect">
            <a:avLst/>
          </a:prstGeom>
        </p:spPr>
        <p:txBody>
          <a:bodyPr>
            <a:spAutoFit/>
          </a:bodyPr>
          <a:lstStyle/>
          <a:p>
            <a:r>
              <a:rPr lang="en-US" sz="1600" b="1" u="sng" dirty="0">
                <a:latin typeface="+mj-lt"/>
              </a:rPr>
              <a:t>Offline Seeding</a:t>
            </a:r>
          </a:p>
          <a:p>
            <a:endParaRPr lang="en-US" sz="1600" b="1" u="sng" dirty="0">
              <a:latin typeface="+mj-lt"/>
            </a:endParaRPr>
          </a:p>
          <a:p>
            <a:pPr lvl="1"/>
            <a:r>
              <a:rPr lang="en-US" sz="1400" dirty="0">
                <a:latin typeface="+mj-lt"/>
              </a:rPr>
              <a:t>Initial backups can be time-consuming and consume large amounts of bandwidth. With Azure Import/Export, the initial backup can be executed locally and then the physical media can be delivered to the nearest Azure datacenter</a:t>
            </a:r>
          </a:p>
        </p:txBody>
      </p:sp>
    </p:spTree>
    <p:extLst>
      <p:ext uri="{BB962C8B-B14F-4D97-AF65-F5344CB8AC3E}">
        <p14:creationId xmlns:p14="http://schemas.microsoft.com/office/powerpoint/2010/main" val="287699407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ASM to ARM Migration</a:t>
            </a:r>
          </a:p>
        </p:txBody>
      </p:sp>
    </p:spTree>
    <p:extLst>
      <p:ext uri="{BB962C8B-B14F-4D97-AF65-F5344CB8AC3E}">
        <p14:creationId xmlns:p14="http://schemas.microsoft.com/office/powerpoint/2010/main" val="39871110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Migrate from ASM to ARM</a:t>
            </a:r>
            <a:endParaRPr lang="en-US" dirty="0"/>
          </a:p>
        </p:txBody>
      </p:sp>
      <p:sp>
        <p:nvSpPr>
          <p:cNvPr id="4" name="Text Placeholder 3"/>
          <p:cNvSpPr>
            <a:spLocks noGrp="1"/>
          </p:cNvSpPr>
          <p:nvPr>
            <p:ph type="body" sz="quarter" idx="10"/>
          </p:nvPr>
        </p:nvSpPr>
        <p:spPr>
          <a:xfrm>
            <a:off x="274638" y="1212850"/>
            <a:ext cx="11887200" cy="2646878"/>
          </a:xfrm>
        </p:spPr>
        <p:txBody>
          <a:bodyPr/>
          <a:lstStyle/>
          <a:p>
            <a:r>
              <a:rPr lang="en-US" dirty="0">
                <a:hlinkClick r:id="rId3"/>
              </a:rPr>
              <a:t>http://aka.ms/migaz</a:t>
            </a:r>
            <a:endParaRPr lang="en-US" dirty="0"/>
          </a:p>
          <a:p>
            <a:endParaRPr lang="en-US" dirty="0"/>
          </a:p>
          <a:p>
            <a:r>
              <a:rPr lang="en-US" dirty="0"/>
              <a:t>Roadmap working to get the AzureFoundation completely transitioned to ARM.</a:t>
            </a:r>
          </a:p>
        </p:txBody>
      </p:sp>
    </p:spTree>
    <p:extLst>
      <p:ext uri="{BB962C8B-B14F-4D97-AF65-F5344CB8AC3E}">
        <p14:creationId xmlns:p14="http://schemas.microsoft.com/office/powerpoint/2010/main" val="2861144035"/>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Services Overview</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08237" y="1212849"/>
            <a:ext cx="7916693" cy="5701680"/>
          </a:xfrm>
          <a:prstGeom prst="rect">
            <a:avLst/>
          </a:prstGeom>
        </p:spPr>
      </p:pic>
    </p:spTree>
    <p:extLst>
      <p:ext uri="{BB962C8B-B14F-4D97-AF65-F5344CB8AC3E}">
        <p14:creationId xmlns:p14="http://schemas.microsoft.com/office/powerpoint/2010/main" val="3225712866"/>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41274" y="244474"/>
            <a:ext cx="12353925" cy="6505575"/>
          </a:xfrm>
          <a:prstGeom prst="rect">
            <a:avLst/>
          </a:prstGeom>
        </p:spPr>
      </p:pic>
    </p:spTree>
    <p:extLst>
      <p:ext uri="{BB962C8B-B14F-4D97-AF65-F5344CB8AC3E}">
        <p14:creationId xmlns:p14="http://schemas.microsoft.com/office/powerpoint/2010/main" val="258868342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2731" y="0"/>
            <a:ext cx="11710702" cy="28087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436475" cy="6994525"/>
          </a:xfrm>
          <a:prstGeom prst="rect">
            <a:avLst/>
          </a:prstGeom>
        </p:spPr>
      </p:pic>
      <p:sp>
        <p:nvSpPr>
          <p:cNvPr id="2" name="Title 1">
            <a:extLst>
              <a:ext uri="{FF2B5EF4-FFF2-40B4-BE49-F238E27FC236}">
                <a16:creationId xmlns:a16="http://schemas.microsoft.com/office/drawing/2014/main" id="{2299DA43-9B55-40DB-B371-54AC12391512}"/>
              </a:ext>
            </a:extLst>
          </p:cNvPr>
          <p:cNvSpPr>
            <a:spLocks noGrp="1"/>
          </p:cNvSpPr>
          <p:nvPr>
            <p:ph type="title"/>
          </p:nvPr>
        </p:nvSpPr>
        <p:spPr>
          <a:xfrm>
            <a:off x="1202871" y="843137"/>
            <a:ext cx="10030732" cy="1351951"/>
          </a:xfrm>
        </p:spPr>
        <p:txBody>
          <a:bodyPr vert="horz" lIns="91440" tIns="45720" rIns="91440" bIns="45720" rtlCol="0" anchor="ctr">
            <a:normAutofit/>
          </a:bodyPr>
          <a:lstStyle/>
          <a:p>
            <a:pPr algn="ctr" defTabSz="914400"/>
            <a:r>
              <a:rPr lang="en-US" sz="4000" kern="1200">
                <a:solidFill>
                  <a:srgbClr val="FFFFFF"/>
                </a:solidFill>
                <a:latin typeface="+mj-lt"/>
                <a:ea typeface="+mj-ea"/>
                <a:cs typeface="+mj-cs"/>
              </a:rPr>
              <a:t>AzureFoundation Value Proposition</a:t>
            </a:r>
          </a:p>
        </p:txBody>
      </p:sp>
      <p:sp>
        <p:nvSpPr>
          <p:cNvPr id="3" name="Text Placeholder 2">
            <a:extLst>
              <a:ext uri="{FF2B5EF4-FFF2-40B4-BE49-F238E27FC236}">
                <a16:creationId xmlns:a16="http://schemas.microsoft.com/office/drawing/2014/main" id="{46AEE994-7F73-4AC9-9274-DD1039C08CBD}"/>
              </a:ext>
            </a:extLst>
          </p:cNvPr>
          <p:cNvSpPr>
            <a:spLocks noGrp="1"/>
          </p:cNvSpPr>
          <p:nvPr>
            <p:ph type="body" sz="quarter" idx="10"/>
          </p:nvPr>
        </p:nvSpPr>
        <p:spPr>
          <a:xfrm>
            <a:off x="1202871" y="3154543"/>
            <a:ext cx="10030732" cy="2747606"/>
          </a:xfrm>
        </p:spPr>
        <p:txBody>
          <a:bodyPr vert="horz" lIns="91440" tIns="45720" rIns="91440" bIns="45720" rtlCol="0">
            <a:normAutofit/>
          </a:bodyPr>
          <a:lstStyle/>
          <a:p>
            <a:pPr marL="285750" indent="-228600" defTabSz="914400"/>
            <a:r>
              <a:rPr lang="en-US" sz="1400">
                <a:solidFill>
                  <a:srgbClr val="000000"/>
                </a:solidFill>
                <a:latin typeface="+mn-lt"/>
              </a:rPr>
              <a:t>AzureFoundation patterns:</a:t>
            </a:r>
          </a:p>
          <a:p>
            <a:pPr marL="752121" lvl="1" indent="-228600" defTabSz="914400"/>
            <a:r>
              <a:rPr lang="en-US" sz="1400">
                <a:solidFill>
                  <a:srgbClr val="000000"/>
                </a:solidFill>
              </a:rPr>
              <a:t>Hybrid identity</a:t>
            </a:r>
          </a:p>
          <a:p>
            <a:pPr marL="752121" lvl="1" indent="-228600" defTabSz="914400"/>
            <a:r>
              <a:rPr lang="en-US" sz="1400">
                <a:solidFill>
                  <a:srgbClr val="000000"/>
                </a:solidFill>
              </a:rPr>
              <a:t>Partner community</a:t>
            </a:r>
          </a:p>
          <a:p>
            <a:pPr marL="752121" lvl="1" indent="-228600" defTabSz="914400"/>
            <a:r>
              <a:rPr lang="en-US" sz="1400">
                <a:solidFill>
                  <a:srgbClr val="000000"/>
                </a:solidFill>
              </a:rPr>
              <a:t>Financial accounting structure</a:t>
            </a:r>
          </a:p>
          <a:p>
            <a:pPr marL="752121" lvl="1" indent="-228600" defTabSz="914400"/>
            <a:r>
              <a:rPr lang="en-US" sz="1400">
                <a:solidFill>
                  <a:srgbClr val="000000"/>
                </a:solidFill>
              </a:rPr>
              <a:t>Segregation of environments (Hub Services, Pre-Prod, Prod, High Business Impact, storage)</a:t>
            </a:r>
          </a:p>
          <a:p>
            <a:pPr marL="752121" lvl="1" indent="-228600" defTabSz="914400"/>
            <a:r>
              <a:rPr lang="en-US" sz="1400">
                <a:solidFill>
                  <a:srgbClr val="000000"/>
                </a:solidFill>
              </a:rPr>
              <a:t>Hybrid networking and identity for the enterprise</a:t>
            </a:r>
          </a:p>
          <a:p>
            <a:pPr marL="752121" lvl="1" indent="-228600" defTabSz="914400"/>
            <a:r>
              <a:rPr lang="en-US" sz="1400">
                <a:solidFill>
                  <a:srgbClr val="000000"/>
                </a:solidFill>
              </a:rPr>
              <a:t>Baseline security of Azure with default network security groups, role based access control.</a:t>
            </a:r>
          </a:p>
          <a:p>
            <a:pPr marL="285750" indent="-228600" defTabSz="914400"/>
            <a:r>
              <a:rPr lang="en-US" sz="1400">
                <a:solidFill>
                  <a:srgbClr val="000000"/>
                </a:solidFill>
                <a:latin typeface="+mn-lt"/>
              </a:rPr>
              <a:t>Establish naming conventions with metadata for a best of breed greenfield geo-redundant datacenter</a:t>
            </a:r>
          </a:p>
          <a:p>
            <a:pPr marL="285750" indent="-228600" defTabSz="914400"/>
            <a:r>
              <a:rPr lang="en-US" sz="1400">
                <a:solidFill>
                  <a:srgbClr val="000000"/>
                </a:solidFill>
                <a:latin typeface="+mn-lt"/>
              </a:rPr>
              <a:t>Production ready:  Disaster Recovery, Data Center migration, HA SharePoint and HA SQL Server Farm</a:t>
            </a:r>
          </a:p>
          <a:p>
            <a:pPr marL="285750" indent="-228600" defTabSz="914400"/>
            <a:r>
              <a:rPr lang="en-US" sz="1400">
                <a:solidFill>
                  <a:srgbClr val="000000"/>
                </a:solidFill>
                <a:latin typeface="+mn-lt"/>
              </a:rPr>
              <a:t>Templated pattern deployment for CI/CD </a:t>
            </a:r>
          </a:p>
          <a:p>
            <a:pPr marL="285750" indent="-228600" defTabSz="914400"/>
            <a:r>
              <a:rPr lang="en-US" sz="1400">
                <a:solidFill>
                  <a:srgbClr val="000000"/>
                </a:solidFill>
                <a:latin typeface="+mn-lt"/>
              </a:rPr>
              <a:t>Serverless patterns for common cognitive service pipeline (coming soon)</a:t>
            </a:r>
          </a:p>
        </p:txBody>
      </p:sp>
    </p:spTree>
    <p:extLst>
      <p:ext uri="{BB962C8B-B14F-4D97-AF65-F5344CB8AC3E}">
        <p14:creationId xmlns:p14="http://schemas.microsoft.com/office/powerpoint/2010/main" val="1560160000"/>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17474" y="420687"/>
            <a:ext cx="12201525" cy="6153150"/>
          </a:xfrm>
          <a:prstGeom prst="rect">
            <a:avLst/>
          </a:prstGeom>
        </p:spPr>
      </p:pic>
    </p:spTree>
    <p:extLst>
      <p:ext uri="{BB962C8B-B14F-4D97-AF65-F5344CB8AC3E}">
        <p14:creationId xmlns:p14="http://schemas.microsoft.com/office/powerpoint/2010/main" val="292103445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dirty="0"/>
          </a:p>
        </p:txBody>
      </p:sp>
      <p:sp>
        <p:nvSpPr>
          <p:cNvPr id="3" name="Title 2"/>
          <p:cNvSpPr>
            <a:spLocks noGrp="1"/>
          </p:cNvSpPr>
          <p:nvPr>
            <p:ph type="title"/>
          </p:nvPr>
        </p:nvSpPr>
        <p:spPr/>
        <p:txBody>
          <a:bodyPr/>
          <a:lstStyle/>
          <a:p>
            <a:endParaRPr lang="en-US" dirty="0"/>
          </a:p>
        </p:txBody>
      </p:sp>
      <p:pic>
        <p:nvPicPr>
          <p:cNvPr id="4" name="Picture 3"/>
          <p:cNvPicPr>
            <a:picLocks noChangeAspect="1"/>
          </p:cNvPicPr>
          <p:nvPr/>
        </p:nvPicPr>
        <p:blipFill>
          <a:blip r:embed="rId3"/>
          <a:stretch>
            <a:fillRect/>
          </a:stretch>
        </p:blipFill>
        <p:spPr>
          <a:xfrm>
            <a:off x="188912" y="444499"/>
            <a:ext cx="12058650" cy="6105525"/>
          </a:xfrm>
          <a:prstGeom prst="rect">
            <a:avLst/>
          </a:prstGeom>
        </p:spPr>
      </p:pic>
    </p:spTree>
    <p:extLst>
      <p:ext uri="{BB962C8B-B14F-4D97-AF65-F5344CB8AC3E}">
        <p14:creationId xmlns:p14="http://schemas.microsoft.com/office/powerpoint/2010/main" val="11322554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Gartner</a:t>
            </a:r>
          </a:p>
        </p:txBody>
      </p:sp>
      <p:pic>
        <p:nvPicPr>
          <p:cNvPr id="4" name="Picture 3"/>
          <p:cNvPicPr>
            <a:picLocks noChangeAspect="1"/>
          </p:cNvPicPr>
          <p:nvPr/>
        </p:nvPicPr>
        <p:blipFill>
          <a:blip r:embed="rId3"/>
          <a:stretch>
            <a:fillRect/>
          </a:stretch>
        </p:blipFill>
        <p:spPr>
          <a:xfrm>
            <a:off x="3475037" y="1439862"/>
            <a:ext cx="7391400" cy="5379720"/>
          </a:xfrm>
          <a:prstGeom prst="rect">
            <a:avLst/>
          </a:prstGeom>
        </p:spPr>
      </p:pic>
    </p:spTree>
    <p:extLst>
      <p:ext uri="{BB962C8B-B14F-4D97-AF65-F5344CB8AC3E}">
        <p14:creationId xmlns:p14="http://schemas.microsoft.com/office/powerpoint/2010/main" val="143802823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Text Placeholder 2"/>
          <p:cNvSpPr>
            <a:spLocks noGrp="1"/>
          </p:cNvSpPr>
          <p:nvPr>
            <p:ph type="body" sz="quarter" idx="10"/>
          </p:nvPr>
        </p:nvSpPr>
        <p:spPr>
          <a:xfrm>
            <a:off x="274638" y="1212850"/>
            <a:ext cx="11887200" cy="4001095"/>
          </a:xfrm>
        </p:spPr>
        <p:txBody>
          <a:bodyPr/>
          <a:lstStyle/>
          <a:p>
            <a:r>
              <a:rPr lang="en-US" dirty="0">
                <a:hlinkClick r:id="rId3"/>
              </a:rPr>
              <a:t>Total Cost of Ownership Tool</a:t>
            </a:r>
            <a:endParaRPr lang="en-US" dirty="0"/>
          </a:p>
          <a:p>
            <a:r>
              <a:rPr lang="en-US" dirty="0">
                <a:hlinkClick r:id="rId4"/>
              </a:rPr>
              <a:t>Partner Investment Engine (PIE) </a:t>
            </a:r>
            <a:endParaRPr lang="en-US" dirty="0"/>
          </a:p>
          <a:p>
            <a:r>
              <a:rPr lang="en-US" dirty="0">
                <a:hlinkClick r:id="rId5"/>
              </a:rPr>
              <a:t>Yammer Group for Partners</a:t>
            </a:r>
            <a:endParaRPr lang="en-US" dirty="0"/>
          </a:p>
          <a:p>
            <a:r>
              <a:rPr lang="en-US" dirty="0">
                <a:hlinkClick r:id="rId6"/>
              </a:rPr>
              <a:t>Find available tenant names</a:t>
            </a:r>
            <a:endParaRPr lang="en-US" dirty="0"/>
          </a:p>
          <a:p>
            <a:r>
              <a:rPr lang="en-US" dirty="0"/>
              <a:t>AzureFoundation Pattern, look for utilities in the root of each ARM service directory at GitHub site.</a:t>
            </a:r>
          </a:p>
        </p:txBody>
      </p:sp>
    </p:spTree>
    <p:extLst>
      <p:ext uri="{BB962C8B-B14F-4D97-AF65-F5344CB8AC3E}">
        <p14:creationId xmlns:p14="http://schemas.microsoft.com/office/powerpoint/2010/main" val="39203286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3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28C84-9FD7-4AC2-B8A4-05BAFBB2F3D3}"/>
              </a:ext>
            </a:extLst>
          </p:cNvPr>
          <p:cNvSpPr>
            <a:spLocks noGrp="1"/>
          </p:cNvSpPr>
          <p:nvPr>
            <p:ph type="title"/>
          </p:nvPr>
        </p:nvSpPr>
        <p:spPr>
          <a:xfrm>
            <a:off x="274638" y="2125662"/>
            <a:ext cx="11887200" cy="1181862"/>
          </a:xfrm>
        </p:spPr>
        <p:txBody>
          <a:bodyPr/>
          <a:lstStyle/>
          <a:p>
            <a:r>
              <a:rPr lang="en-US" dirty="0"/>
              <a:t>Backup slides</a:t>
            </a:r>
          </a:p>
        </p:txBody>
      </p:sp>
    </p:spTree>
    <p:extLst>
      <p:ext uri="{BB962C8B-B14F-4D97-AF65-F5344CB8AC3E}">
        <p14:creationId xmlns:p14="http://schemas.microsoft.com/office/powerpoint/2010/main" val="1306131982"/>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125662"/>
            <a:ext cx="11887200" cy="2179058"/>
          </a:xfrm>
        </p:spPr>
        <p:txBody>
          <a:bodyPr/>
          <a:lstStyle/>
          <a:p>
            <a:r>
              <a:rPr lang="en-US" dirty="0"/>
              <a:t>Commercial and Sovereign Cloud Integration</a:t>
            </a:r>
          </a:p>
        </p:txBody>
      </p:sp>
    </p:spTree>
    <p:extLst>
      <p:ext uri="{BB962C8B-B14F-4D97-AF65-F5344CB8AC3E}">
        <p14:creationId xmlns:p14="http://schemas.microsoft.com/office/powerpoint/2010/main" val="63903481"/>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Commercial and Sovereign Clouds</a:t>
            </a:r>
          </a:p>
        </p:txBody>
      </p:sp>
      <p:sp>
        <p:nvSpPr>
          <p:cNvPr id="3" name="Text Placeholder 2"/>
          <p:cNvSpPr>
            <a:spLocks noGrp="1"/>
          </p:cNvSpPr>
          <p:nvPr>
            <p:ph type="body" sz="quarter" idx="10"/>
          </p:nvPr>
        </p:nvSpPr>
        <p:spPr>
          <a:xfrm>
            <a:off x="274639" y="1141801"/>
            <a:ext cx="5486399" cy="5136791"/>
          </a:xfrm>
        </p:spPr>
        <p:txBody>
          <a:bodyPr/>
          <a:lstStyle/>
          <a:p>
            <a:r>
              <a:rPr lang="en-US" sz="2000" dirty="0">
                <a:latin typeface="+mn-lt"/>
              </a:rPr>
              <a:t>There is physical separation by design in Microsoft Azure Commercial (MAC) and Azure Government (MAG)</a:t>
            </a:r>
          </a:p>
          <a:p>
            <a:r>
              <a:rPr lang="en-US" sz="2000" dirty="0">
                <a:latin typeface="+mn-lt"/>
              </a:rPr>
              <a:t>Most enterprise customer would like to take advantages of both public and community cloud patterns.  </a:t>
            </a:r>
          </a:p>
          <a:p>
            <a:r>
              <a:rPr lang="en-US" sz="2000" b="1" dirty="0">
                <a:latin typeface="+mn-lt"/>
              </a:rPr>
              <a:t>Azure Commercial Cloud (MAC)</a:t>
            </a:r>
          </a:p>
          <a:p>
            <a:pPr marL="342900" indent="-342900">
              <a:buFont typeface="Wingdings" panose="05000000000000000000" pitchFamily="2" charset="2"/>
              <a:buChar char="ü"/>
            </a:pPr>
            <a:r>
              <a:rPr lang="en-US" sz="2000" dirty="0">
                <a:latin typeface="+mn-lt"/>
              </a:rPr>
              <a:t>Good for Application Development Lifecycle management.</a:t>
            </a:r>
          </a:p>
          <a:p>
            <a:pPr marL="342900" indent="-342900">
              <a:buFont typeface="Wingdings" panose="05000000000000000000" pitchFamily="2" charset="2"/>
              <a:buChar char="ü"/>
            </a:pPr>
            <a:r>
              <a:rPr lang="en-US" sz="2000" dirty="0">
                <a:latin typeface="+mn-lt"/>
              </a:rPr>
              <a:t>Template development </a:t>
            </a:r>
          </a:p>
          <a:p>
            <a:pPr marL="342900" indent="-342900">
              <a:buFont typeface="Wingdings" panose="05000000000000000000" pitchFamily="2" charset="2"/>
              <a:buChar char="ü"/>
            </a:pPr>
            <a:r>
              <a:rPr lang="en-US" sz="2000" dirty="0">
                <a:latin typeface="+mn-lt"/>
              </a:rPr>
              <a:t>Latest and greatest capabilities of Azure</a:t>
            </a:r>
          </a:p>
          <a:p>
            <a:r>
              <a:rPr lang="en-US" sz="1800" b="1" dirty="0">
                <a:latin typeface="+mn-lt"/>
              </a:rPr>
              <a:t>Azure Sovereign Cloud.  (MAG)</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Community specific, production workloads.</a:t>
            </a:r>
          </a:p>
          <a:p>
            <a:pPr marL="342900" lvl="0" indent="-342900">
              <a:buFont typeface="Wingdings" panose="05000000000000000000" pitchFamily="2" charset="2"/>
              <a:buChar char="ü"/>
            </a:pPr>
            <a:r>
              <a:rPr lang="en-US" sz="2000" dirty="0">
                <a:gradFill>
                  <a:gsLst>
                    <a:gs pos="1250">
                      <a:srgbClr val="00188F"/>
                    </a:gs>
                    <a:gs pos="99000">
                      <a:srgbClr val="00188F"/>
                    </a:gs>
                  </a:gsLst>
                  <a:lin ang="5400000" scaled="0"/>
                </a:gradFill>
                <a:latin typeface="+mn-lt"/>
              </a:rPr>
              <a:t>Good for secure regulated data stores and web applications</a:t>
            </a:r>
          </a:p>
          <a:p>
            <a:pPr marL="342900" lvl="0" indent="-342900">
              <a:buFont typeface="Wingdings" panose="05000000000000000000" pitchFamily="2" charset="2"/>
              <a:buChar char="ü"/>
            </a:pPr>
            <a:r>
              <a:rPr lang="en-US" sz="2000" dirty="0" err="1">
                <a:gradFill>
                  <a:gsLst>
                    <a:gs pos="1250">
                      <a:srgbClr val="00188F"/>
                    </a:gs>
                    <a:gs pos="99000">
                      <a:srgbClr val="00188F"/>
                    </a:gs>
                  </a:gsLst>
                  <a:lin ang="5400000" scaled="0"/>
                </a:gradFill>
                <a:latin typeface="+mn-lt"/>
              </a:rPr>
              <a:t>FedRAMP</a:t>
            </a:r>
            <a:r>
              <a:rPr lang="en-US" sz="2000" dirty="0">
                <a:gradFill>
                  <a:gsLst>
                    <a:gs pos="1250">
                      <a:srgbClr val="00188F"/>
                    </a:gs>
                    <a:gs pos="99000">
                      <a:srgbClr val="00188F"/>
                    </a:gs>
                  </a:gsLst>
                  <a:lin ang="5400000" scaled="0"/>
                </a:gradFill>
                <a:latin typeface="+mn-lt"/>
              </a:rPr>
              <a:t> High, CIJS, IRS 1075</a:t>
            </a:r>
            <a:endParaRPr lang="en-US" dirty="0">
              <a:latin typeface="+mn-lt"/>
            </a:endParaRPr>
          </a:p>
        </p:txBody>
      </p:sp>
      <p:pic>
        <p:nvPicPr>
          <p:cNvPr id="5" name="Picture 4"/>
          <p:cNvPicPr>
            <a:picLocks noChangeAspect="1"/>
          </p:cNvPicPr>
          <p:nvPr/>
        </p:nvPicPr>
        <p:blipFill>
          <a:blip r:embed="rId3"/>
          <a:stretch>
            <a:fillRect/>
          </a:stretch>
        </p:blipFill>
        <p:spPr>
          <a:xfrm>
            <a:off x="5785089" y="1192756"/>
            <a:ext cx="6355063" cy="4233450"/>
          </a:xfrm>
          <a:prstGeom prst="rect">
            <a:avLst/>
          </a:prstGeom>
        </p:spPr>
      </p:pic>
    </p:spTree>
    <p:extLst>
      <p:ext uri="{BB962C8B-B14F-4D97-AF65-F5344CB8AC3E}">
        <p14:creationId xmlns:p14="http://schemas.microsoft.com/office/powerpoint/2010/main" val="21333215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Commercial and Government</a:t>
            </a:r>
          </a:p>
        </p:txBody>
      </p:sp>
      <p:sp>
        <p:nvSpPr>
          <p:cNvPr id="3" name="Text Placeholder 2"/>
          <p:cNvSpPr>
            <a:spLocks noGrp="1"/>
          </p:cNvSpPr>
          <p:nvPr>
            <p:ph type="body" sz="quarter" idx="10"/>
          </p:nvPr>
        </p:nvSpPr>
        <p:spPr>
          <a:xfrm>
            <a:off x="274638" y="1212850"/>
            <a:ext cx="11887200" cy="5109091"/>
          </a:xfrm>
        </p:spPr>
        <p:txBody>
          <a:bodyPr/>
          <a:lstStyle/>
          <a:p>
            <a:r>
              <a:rPr lang="en-US" sz="2000" dirty="0"/>
              <a:t>The Government Cloud is the same fabric (API) as the commercial cloud, however the competitive focus is on the Commercial cloud, and porting functionality to the Government cloud is prioritized based on demand.</a:t>
            </a:r>
          </a:p>
          <a:p>
            <a:endParaRPr lang="en-US" sz="2000" dirty="0"/>
          </a:p>
          <a:p>
            <a:r>
              <a:rPr lang="en-US" sz="2000" b="1" dirty="0"/>
              <a:t>Commercial Cloud Focus:</a:t>
            </a:r>
          </a:p>
          <a:p>
            <a:pPr marL="342900" indent="-342900">
              <a:buFont typeface="Arial" panose="020B0604020202020204" pitchFamily="34" charset="0"/>
              <a:buChar char="•"/>
            </a:pPr>
            <a:r>
              <a:rPr lang="en-US" sz="2000" dirty="0"/>
              <a:t>Development and Test Features.  Ability to build a solution via a template and hydrate and destroy the solution on demand.</a:t>
            </a:r>
          </a:p>
          <a:p>
            <a:pPr marL="342900" indent="-342900">
              <a:buFont typeface="Arial" panose="020B0604020202020204" pitchFamily="34" charset="0"/>
              <a:buChar char="•"/>
            </a:pPr>
            <a:r>
              <a:rPr lang="en-US" sz="2000" dirty="0"/>
              <a:t>MSDN Features.  The ability for the enterprise to combine the resources from their MSDN investment, saving on Azure compute for SQL, Windows and other Microsoft development efforts.</a:t>
            </a:r>
          </a:p>
          <a:p>
            <a:pPr marL="342900" indent="-342900">
              <a:buFont typeface="Arial" panose="020B0604020202020204" pitchFamily="34" charset="0"/>
              <a:buChar char="•"/>
            </a:pPr>
            <a:r>
              <a:rPr lang="en-US" sz="2000" dirty="0"/>
              <a:t>Visual Studio Team Services (VSTS) can be managed with Commercial subscription.</a:t>
            </a:r>
          </a:p>
          <a:p>
            <a:pPr marL="342900" indent="-342900">
              <a:buFont typeface="Arial" panose="020B0604020202020204" pitchFamily="34" charset="0"/>
              <a:buChar char="•"/>
            </a:pPr>
            <a:r>
              <a:rPr lang="en-US" sz="2000" dirty="0"/>
              <a:t>Template designs can be started with the large marketplace presence in the commercial cloud (&gt;4500).  These template solutions can be customized and jump start Government deployments.</a:t>
            </a:r>
          </a:p>
          <a:p>
            <a:pPr marL="342900" indent="-342900">
              <a:buFont typeface="Arial" panose="020B0604020202020204" pitchFamily="34" charset="0"/>
              <a:buChar char="•"/>
            </a:pPr>
            <a:r>
              <a:rPr lang="en-US" sz="2000" dirty="0"/>
              <a:t>Advanced workloads, such as IoT Hub, Cognitive Services, get features more quickly in the commercial cloud, allowing the enterprise to get a head start on incorporating these features into the government applications.</a:t>
            </a:r>
          </a:p>
          <a:p>
            <a:pPr marL="342900" indent="-342900">
              <a:buFont typeface="Arial" panose="020B0604020202020204" pitchFamily="34" charset="0"/>
              <a:buChar char="•"/>
            </a:pPr>
            <a:r>
              <a:rPr lang="en-US" sz="2000" dirty="0"/>
              <a:t>Identity flexibility, the ability to create AAD directory for B2C and B2B capabilities.  Ability to leverage the O365 directory in PaaS solutions like Azure SQL.</a:t>
            </a:r>
          </a:p>
        </p:txBody>
      </p:sp>
    </p:spTree>
    <p:extLst>
      <p:ext uri="{BB962C8B-B14F-4D97-AF65-F5344CB8AC3E}">
        <p14:creationId xmlns:p14="http://schemas.microsoft.com/office/powerpoint/2010/main" val="1697234974"/>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68460" y="372393"/>
            <a:ext cx="5222783" cy="1726493"/>
          </a:xfrm>
        </p:spPr>
        <p:txBody>
          <a:bodyPr vert="horz" lIns="91440" tIns="45720" rIns="91440" bIns="45720" rtlCol="0" anchor="ctr">
            <a:normAutofit/>
          </a:bodyPr>
          <a:lstStyle/>
          <a:p>
            <a:pPr defTabSz="914400"/>
            <a:r>
              <a:rPr lang="en-US" sz="4100">
                <a:solidFill>
                  <a:schemeClr val="tx1"/>
                </a:solidFill>
                <a:ea typeface="+mj-ea"/>
                <a:cs typeface="+mj-cs"/>
              </a:rPr>
              <a:t>Azure Active Directory with a Sovereign Cloud</a:t>
            </a:r>
          </a:p>
        </p:txBody>
      </p:sp>
      <p:cxnSp>
        <p:nvCxnSpPr>
          <p:cNvPr id="12" name="Straight Arrow Connector 1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8460" y="2362595"/>
            <a:ext cx="4663678"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5" name="Picture 4" descr="A group of people standing in a parking lot&#10;&#10;Description generated with very high confidence"/>
          <p:cNvPicPr>
            <a:picLocks noChangeAspect="1"/>
          </p:cNvPicPr>
          <p:nvPr/>
        </p:nvPicPr>
        <p:blipFill rotWithShape="1">
          <a:blip r:embed="rId3"/>
          <a:srcRect l="20166" r="18608" b="-1"/>
          <a:stretch/>
        </p:blipFill>
        <p:spPr>
          <a:xfrm>
            <a:off x="5996732" y="10"/>
            <a:ext cx="6439741" cy="6994511"/>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graphicFrame>
        <p:nvGraphicFramePr>
          <p:cNvPr id="7" name="Text Placeholder 2">
            <a:extLst>
              <a:ext uri="{FF2B5EF4-FFF2-40B4-BE49-F238E27FC236}">
                <a16:creationId xmlns:a16="http://schemas.microsoft.com/office/drawing/2014/main" id="{6200E786-C561-4E76-BF26-50F6BE4A72D9}"/>
              </a:ext>
            </a:extLst>
          </p:cNvPr>
          <p:cNvGraphicFramePr/>
          <p:nvPr>
            <p:extLst>
              <p:ext uri="{D42A27DB-BD31-4B8C-83A1-F6EECF244321}">
                <p14:modId xmlns:p14="http://schemas.microsoft.com/office/powerpoint/2010/main" val="806335226"/>
              </p:ext>
            </p:extLst>
          </p:nvPr>
        </p:nvGraphicFramePr>
        <p:xfrm>
          <a:off x="668461" y="2626296"/>
          <a:ext cx="5222782" cy="35311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6906330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Prerequisites and Checklist</a:t>
            </a:r>
          </a:p>
        </p:txBody>
      </p:sp>
    </p:spTree>
    <p:extLst>
      <p:ext uri="{BB962C8B-B14F-4D97-AF65-F5344CB8AC3E}">
        <p14:creationId xmlns:p14="http://schemas.microsoft.com/office/powerpoint/2010/main" val="3500287937"/>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MAG Domain Masking Options</a:t>
            </a:r>
          </a:p>
        </p:txBody>
      </p:sp>
      <p:sp>
        <p:nvSpPr>
          <p:cNvPr id="3" name="Text Placeholder 2"/>
          <p:cNvSpPr>
            <a:spLocks noGrp="1"/>
          </p:cNvSpPr>
          <p:nvPr>
            <p:ph type="body" sz="quarter" idx="10"/>
          </p:nvPr>
        </p:nvSpPr>
        <p:spPr>
          <a:xfrm>
            <a:off x="274638" y="1212850"/>
            <a:ext cx="11887200" cy="6617196"/>
          </a:xfrm>
        </p:spPr>
        <p:txBody>
          <a:bodyPr/>
          <a:lstStyle/>
          <a:p>
            <a:r>
              <a:rPr lang="en-US" dirty="0"/>
              <a:t>Option 1:  2</a:t>
            </a:r>
            <a:r>
              <a:rPr lang="en-US" baseline="30000" dirty="0"/>
              <a:t>nd</a:t>
            </a:r>
            <a:r>
              <a:rPr lang="en-US" dirty="0"/>
              <a:t> AADConnect on premise Active Directory (also used for O365)</a:t>
            </a:r>
          </a:p>
          <a:p>
            <a:r>
              <a:rPr lang="en-US" sz="2000" dirty="0"/>
              <a:t>Motivation:  By having a subset of users with access to the Government cloud, the enterprise will have a secure boundary that includes Identity’s privileged access to the Azure Sovereign cloud portal.  </a:t>
            </a:r>
          </a:p>
          <a:p>
            <a:r>
              <a:rPr lang="en-US" sz="2000" dirty="0"/>
              <a:t>Justification:  The need to create a new domain suffix is required because the same domain cannot be validated in two AAD directories.  Single authoritative on premise Active Directory for all MAG administrative users synchronized.</a:t>
            </a:r>
          </a:p>
          <a:p>
            <a:r>
              <a:rPr lang="en-US" sz="2000" dirty="0"/>
              <a:t>Implications:  (Currently testing in our lab) The domain suffix must be configured in the STS to point to the AAD that hosts the new domain suffix if the root suffix is already Federation.  Pass thru works fine.</a:t>
            </a:r>
          </a:p>
          <a:p>
            <a:r>
              <a:rPr lang="en-US" dirty="0"/>
              <a:t>Option 2:  Use B2B and change member types</a:t>
            </a:r>
          </a:p>
          <a:p>
            <a:r>
              <a:rPr lang="en-US" sz="2000" dirty="0"/>
              <a:t>Motivation:  No need for users to maintain two accounts (and passwords).  These users can be assigned privileged access to administer MAG resources.</a:t>
            </a:r>
          </a:p>
          <a:p>
            <a:r>
              <a:rPr lang="en-US" sz="2000" dirty="0"/>
              <a:t>Justification:  Remove the Cloud Only creation of MAG administrator IDs.</a:t>
            </a:r>
          </a:p>
          <a:p>
            <a:r>
              <a:rPr lang="en-US" sz="2000" dirty="0"/>
              <a:t>Implications:  Users must be changed from guest to members in most circumstances.  The Users will lose access if they are removed from source directory, however the shadow account in the MAG AAD will be orphaned.  </a:t>
            </a:r>
          </a:p>
          <a:p>
            <a:endParaRPr lang="en-US" dirty="0"/>
          </a:p>
        </p:txBody>
      </p:sp>
    </p:spTree>
    <p:extLst>
      <p:ext uri="{BB962C8B-B14F-4D97-AF65-F5344CB8AC3E}">
        <p14:creationId xmlns:p14="http://schemas.microsoft.com/office/powerpoint/2010/main" val="25752263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Overview in the MAG</a:t>
            </a:r>
          </a:p>
        </p:txBody>
      </p:sp>
      <p:sp>
        <p:nvSpPr>
          <p:cNvPr id="3" name="Text Placeholder 2"/>
          <p:cNvSpPr>
            <a:spLocks noGrp="1"/>
          </p:cNvSpPr>
          <p:nvPr>
            <p:ph type="body" sz="quarter" idx="10"/>
          </p:nvPr>
        </p:nvSpPr>
        <p:spPr>
          <a:xfrm>
            <a:off x="274638" y="1212850"/>
            <a:ext cx="11887200" cy="6863417"/>
          </a:xfrm>
        </p:spPr>
        <p:txBody>
          <a:bodyPr/>
          <a:lstStyle/>
          <a:p>
            <a:r>
              <a:rPr lang="en-US" dirty="0"/>
              <a:t>Complexity:  </a:t>
            </a:r>
          </a:p>
          <a:p>
            <a:r>
              <a:rPr lang="en-US" sz="2000" dirty="0"/>
              <a:t>The MAG Azure Active Directory tenant is a unique directory, different than the Office365 Directory.</a:t>
            </a:r>
          </a:p>
          <a:p>
            <a:r>
              <a:rPr lang="en-US" dirty="0"/>
              <a:t>Design Patterns:  </a:t>
            </a:r>
          </a:p>
          <a:p>
            <a:pPr marL="457200" indent="-457200">
              <a:buFont typeface="+mj-lt"/>
              <a:buAutoNum type="alphaLcParenR"/>
            </a:pPr>
            <a:r>
              <a:rPr lang="en-US" sz="2000" dirty="0"/>
              <a:t>Cloud Only Identities (admin@magtaggov.onmicrosoft.com)</a:t>
            </a:r>
          </a:p>
          <a:p>
            <a:pPr marL="457200" indent="-457200">
              <a:buFont typeface="+mj-lt"/>
              <a:buAutoNum type="alphaLcParenR"/>
            </a:pPr>
            <a:r>
              <a:rPr lang="en-US" sz="2000" dirty="0"/>
              <a:t>Domain Integrated identities, using AAD Connect, with a unique domain suffix:  (example : </a:t>
            </a:r>
            <a:r>
              <a:rPr lang="en-US" sz="2000" dirty="0">
                <a:hlinkClick r:id="rId3"/>
              </a:rPr>
              <a:t>admin@mag.msftgov.us</a:t>
            </a:r>
            <a:r>
              <a:rPr lang="en-US" sz="2000" dirty="0"/>
              <a:t>), limitation of no pass-through authentication.</a:t>
            </a:r>
          </a:p>
          <a:p>
            <a:pPr marL="457200" indent="-457200">
              <a:buFont typeface="+mj-lt"/>
              <a:buAutoNum type="alphaLcParenR"/>
            </a:pPr>
            <a:r>
              <a:rPr lang="en-US" sz="2000" dirty="0"/>
              <a:t>B2B Integrated identities (not available yet):  (admin@msftgov.us)</a:t>
            </a:r>
          </a:p>
          <a:p>
            <a:r>
              <a:rPr lang="en-US" dirty="0"/>
              <a:t>Costs:</a:t>
            </a:r>
          </a:p>
          <a:p>
            <a:pPr marL="457200" indent="-457200">
              <a:buFont typeface="+mj-lt"/>
              <a:buAutoNum type="alphaLcParenR"/>
            </a:pPr>
            <a:r>
              <a:rPr lang="en-US" sz="2000" dirty="0"/>
              <a:t>Administration, auditing, automation and policy associated with making Identities for the cloud may be a net new requirement for an organization.</a:t>
            </a:r>
          </a:p>
          <a:p>
            <a:pPr marL="457200" indent="-457200">
              <a:buFont typeface="+mj-lt"/>
              <a:buAutoNum type="alphaLcParenR"/>
            </a:pPr>
            <a:r>
              <a:rPr lang="en-US" sz="2000" dirty="0"/>
              <a:t>An AAD Connect Server, in addition to the O365 AAD Connect Server, AD Administration to isolate an OU, Administrative steps to make individuals an Azure AAD Identity integrated with the current ID Creation process.</a:t>
            </a:r>
          </a:p>
          <a:p>
            <a:pPr marL="457200" indent="-457200">
              <a:buFont typeface="+mj-lt"/>
              <a:buAutoNum type="alphaLcParenR"/>
            </a:pPr>
            <a:r>
              <a:rPr lang="en-US" sz="2000" dirty="0"/>
              <a:t>An invitation process, a cleanup process.  Administration and auditing for who has access to what resources. </a:t>
            </a:r>
          </a:p>
          <a:p>
            <a:endParaRPr lang="en-US" sz="2000" dirty="0"/>
          </a:p>
          <a:p>
            <a:endParaRPr lang="en-US" dirty="0"/>
          </a:p>
        </p:txBody>
      </p:sp>
    </p:spTree>
    <p:extLst>
      <p:ext uri="{BB962C8B-B14F-4D97-AF65-F5344CB8AC3E}">
        <p14:creationId xmlns:p14="http://schemas.microsoft.com/office/powerpoint/2010/main" val="2901629223"/>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/16 versus /25</a:t>
            </a:r>
          </a:p>
        </p:txBody>
      </p:sp>
      <p:sp>
        <p:nvSpPr>
          <p:cNvPr id="3" name="Text Placeholder 2"/>
          <p:cNvSpPr>
            <a:spLocks noGrp="1"/>
          </p:cNvSpPr>
          <p:nvPr>
            <p:ph type="body" sz="quarter" idx="10"/>
          </p:nvPr>
        </p:nvSpPr>
        <p:spPr>
          <a:xfrm>
            <a:off x="274639" y="1177453"/>
            <a:ext cx="5486399" cy="4924425"/>
          </a:xfrm>
        </p:spPr>
        <p:txBody>
          <a:bodyPr/>
          <a:lstStyle/>
          <a:p>
            <a:pPr marL="342900" lvl="0" indent="-342900">
              <a:buFont typeface="Arial" panose="020B0604020202020204" pitchFamily="34" charset="0"/>
              <a:buChar char="•"/>
            </a:pPr>
            <a:r>
              <a:rPr lang="en-US" sz="2000" dirty="0"/>
              <a:t>The overlay of a Router and a Firewall subnets will consume all but 10 IP addresses for any workload.  Add a couple of domain controllers, 8 IP addresses, add in another infrastructure and the customer will have to request another set of IP addresses for any substantial workloads.</a:t>
            </a:r>
          </a:p>
          <a:p>
            <a:pPr marL="342900" lvl="0" indent="-342900">
              <a:buFont typeface="Arial" panose="020B0604020202020204" pitchFamily="34" charset="0"/>
              <a:buChar char="•"/>
            </a:pPr>
            <a:r>
              <a:rPr lang="en-US" sz="2000" dirty="0"/>
              <a:t>A /25 block approach, if played through a couple of years could result in a very disorganized network, difficult to manage and consistently requiring administration as IP workloads are added.</a:t>
            </a:r>
          </a:p>
          <a:p>
            <a:pPr marL="342900" lvl="0" indent="-342900">
              <a:buFont typeface="Arial" panose="020B0604020202020204" pitchFamily="34" charset="0"/>
              <a:buChar char="•"/>
            </a:pPr>
            <a:r>
              <a:rPr lang="en-US" sz="2000" dirty="0"/>
              <a:t>If the /25 approach uses public IP addresses, a large agency could consume a /16 of address space, which could be impossible to </a:t>
            </a:r>
            <a:r>
              <a:rPr lang="en-US" sz="2000"/>
              <a:t>procure.</a:t>
            </a:r>
            <a:endParaRPr lang="en-US" sz="2000" dirty="0"/>
          </a:p>
        </p:txBody>
      </p:sp>
      <p:sp>
        <p:nvSpPr>
          <p:cNvPr id="4" name="Text Placeholder 3"/>
          <p:cNvSpPr>
            <a:spLocks noGrp="1"/>
          </p:cNvSpPr>
          <p:nvPr>
            <p:ph type="body" sz="quarter" idx="11"/>
          </p:nvPr>
        </p:nvSpPr>
        <p:spPr>
          <a:xfrm>
            <a:off x="6675439" y="1212849"/>
            <a:ext cx="5486399" cy="5786199"/>
          </a:xfrm>
        </p:spPr>
        <p:txBody>
          <a:bodyPr vert="horz" wrap="square" lIns="146304" tIns="91440" rIns="146304" bIns="91440" rtlCol="0">
            <a:spAutoFit/>
          </a:bodyPr>
          <a:lstStyle/>
          <a:p>
            <a:pPr marL="342900" indent="-342900">
              <a:buFont typeface="Arial" panose="020B0604020202020204" pitchFamily="34" charset="0"/>
              <a:buChar char="•"/>
            </a:pPr>
            <a:r>
              <a:rPr lang="en-US" sz="2000" dirty="0"/>
              <a:t>By assigning each agency a /16 address block, summarization of cloud workloads are straight forward. Every subnet in the datacenter would be known by the agency and operations.</a:t>
            </a:r>
          </a:p>
          <a:p>
            <a:pPr marL="342900" indent="-342900">
              <a:buFont typeface="Arial" panose="020B0604020202020204" pitchFamily="34" charset="0"/>
              <a:buChar char="•"/>
            </a:pPr>
            <a:r>
              <a:rPr lang="en-US" sz="2000" dirty="0"/>
              <a:t>Automations can focus on a foundation that is well defined up front.  </a:t>
            </a:r>
          </a:p>
          <a:p>
            <a:pPr marL="342900" indent="-342900">
              <a:buFont typeface="Arial" panose="020B0604020202020204" pitchFamily="34" charset="0"/>
              <a:buChar char="•"/>
            </a:pPr>
            <a:r>
              <a:rPr lang="en-US" sz="2000" dirty="0"/>
              <a:t>Security can focus on a network foundation that is consistently deployed with ever agency, categorizing workloads based on business impact of the data and system functionality.  </a:t>
            </a:r>
          </a:p>
          <a:p>
            <a:pPr marL="342900" indent="-342900">
              <a:buFont typeface="Arial" panose="020B0604020202020204" pitchFamily="34" charset="0"/>
              <a:buChar char="•"/>
            </a:pPr>
            <a:r>
              <a:rPr lang="en-US" sz="2000" dirty="0"/>
              <a:t>Financial accounting of workloads based on the business function will be clearly depicted in the financial statements.</a:t>
            </a:r>
          </a:p>
          <a:p>
            <a:pPr marL="342900" indent="-342900">
              <a:buFont typeface="Arial" panose="020B0604020202020204" pitchFamily="34" charset="0"/>
              <a:buChar char="•"/>
            </a:pPr>
            <a:r>
              <a:rPr lang="en-US" sz="2000" dirty="0"/>
              <a:t>A consistent deployment on all of the agencies will eliminate all defects by having a process driven quality approach</a:t>
            </a:r>
          </a:p>
        </p:txBody>
      </p:sp>
    </p:spTree>
    <p:extLst>
      <p:ext uri="{BB962C8B-B14F-4D97-AF65-F5344CB8AC3E}">
        <p14:creationId xmlns:p14="http://schemas.microsoft.com/office/powerpoint/2010/main" val="3363432656"/>
      </p:ext>
    </p:extLst>
  </p:cSld>
  <p:clrMapOvr>
    <a:masterClrMapping/>
  </p:clrMapOvr>
  <p:transition>
    <p:fade/>
  </p:transition>
</p:sld>
</file>

<file path=ppt/theme/theme1.xml><?xml version="1.0" encoding="utf-8"?>
<a:theme xmlns:a="http://schemas.openxmlformats.org/drawingml/2006/main" name="WHITE TEMPLATE">
  <a:themeElements>
    <a:clrScheme name="BT - Mid-Blue on white">
      <a:dk1>
        <a:srgbClr val="505050"/>
      </a:dk1>
      <a:lt1>
        <a:srgbClr val="FFFFFF"/>
      </a:lt1>
      <a:dk2>
        <a:srgbClr val="00188F"/>
      </a:dk2>
      <a:lt2>
        <a:srgbClr val="9BD2FF"/>
      </a:lt2>
      <a:accent1>
        <a:srgbClr val="00188F"/>
      </a:accent1>
      <a:accent2>
        <a:srgbClr val="0078D7"/>
      </a:accent2>
      <a:accent3>
        <a:srgbClr val="D83B01"/>
      </a:accent3>
      <a:accent4>
        <a:srgbClr val="5C2D91"/>
      </a:accent4>
      <a:accent5>
        <a:srgbClr val="B4009E"/>
      </a:accent5>
      <a:accent6>
        <a:srgbClr val="107C1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5AE9D8F3-D070-4D99-AE2A-0371031A2550}"/>
    </a:ext>
  </a:extLst>
</a:theme>
</file>

<file path=ppt/theme/theme2.xml><?xml version="1.0" encoding="utf-8"?>
<a:theme xmlns:a="http://schemas.openxmlformats.org/drawingml/2006/main" name="COLOR TEMPLATE">
  <a:themeElements>
    <a:clrScheme name="BT - Mid-Blue">
      <a:dk1>
        <a:srgbClr val="505050"/>
      </a:dk1>
      <a:lt1>
        <a:srgbClr val="FFFFFF"/>
      </a:lt1>
      <a:dk2>
        <a:srgbClr val="00188F"/>
      </a:dk2>
      <a:lt2>
        <a:srgbClr val="CDF4FF"/>
      </a:lt2>
      <a:accent1>
        <a:srgbClr val="0078D7"/>
      </a:accent1>
      <a:accent2>
        <a:srgbClr val="D83B01"/>
      </a:accent2>
      <a:accent3>
        <a:srgbClr val="5C2D91"/>
      </a:accent3>
      <a:accent4>
        <a:srgbClr val="B4009E"/>
      </a:accent4>
      <a:accent5>
        <a:srgbClr val="107C10"/>
      </a:accent5>
      <a:accent6>
        <a:srgbClr val="002050"/>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MID-BLUE_2016_2.potx" id="{8B84EEE5-C70B-4DAC-9DB7-AEB4A67C5A6A}" vid="{C9458DB1-8A75-4E4C-865A-22D635A9FA57}"/>
    </a:ext>
  </a:extLst>
</a:theme>
</file>

<file path=ppt/theme/theme3.xml><?xml version="1.0" encoding="utf-8"?>
<a:theme xmlns:a="http://schemas.openxmlformats.org/drawingml/2006/main" name="1_COLOR TEMPLATE">
  <a:themeElements>
    <a:clrScheme name="MSVID Green">
      <a:dk1>
        <a:srgbClr val="505050"/>
      </a:dk1>
      <a:lt1>
        <a:srgbClr val="FFFFFF"/>
      </a:lt1>
      <a:dk2>
        <a:srgbClr val="107C10"/>
      </a:dk2>
      <a:lt2>
        <a:srgbClr val="D5F7F6"/>
      </a:lt2>
      <a:accent1>
        <a:srgbClr val="004B1C"/>
      </a:accent1>
      <a:accent2>
        <a:srgbClr val="5C2D91"/>
      </a:accent2>
      <a:accent3>
        <a:srgbClr val="0078D7"/>
      </a:accent3>
      <a:accent4>
        <a:srgbClr val="B4009E"/>
      </a:accent4>
      <a:accent5>
        <a:srgbClr val="D83B01"/>
      </a:accent5>
      <a:accent6>
        <a:srgbClr val="32145A"/>
      </a:accent6>
      <a:hlink>
        <a:srgbClr val="D5F7F6"/>
      </a:hlink>
      <a:folHlink>
        <a:srgbClr val="D5F7F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GREEN_1" id="{B003B6B6-9531-405E-9DDC-EA17E5DF0F65}" vid="{73584D54-DFF8-4381-ADBD-118D7144C47F}"/>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2BAD2563FE2143841BCE7C674FABCC" ma:contentTypeVersion="10" ma:contentTypeDescription="Create a new document." ma:contentTypeScope="" ma:versionID="7b66a0ad2cf7776267e5a2e724f49d5f">
  <xsd:schema xmlns:xsd="http://www.w3.org/2001/XMLSchema" xmlns:xs="http://www.w3.org/2001/XMLSchema" xmlns:p="http://schemas.microsoft.com/office/2006/metadata/properties" xmlns:ns1="http://schemas.microsoft.com/sharepoint/v3" xmlns:ns2="c0a86418-2b64-471f-9481-49bf08eb0dd7" xmlns:ns3="1f65bb1f-ea05-496a-8d40-636bcb76c6ea" targetNamespace="http://schemas.microsoft.com/office/2006/metadata/properties" ma:root="true" ma:fieldsID="5beaa827909aa74977efd94d0a488a8a" ns1:_="" ns2:_="" ns3:_="">
    <xsd:import namespace="http://schemas.microsoft.com/sharepoint/v3"/>
    <xsd:import namespace="c0a86418-2b64-471f-9481-49bf08eb0dd7"/>
    <xsd:import namespace="1f65bb1f-ea05-496a-8d40-636bcb76c6ea"/>
    <xsd:element name="properties">
      <xsd:complexType>
        <xsd:sequence>
          <xsd:element name="documentManagement">
            <xsd:complexType>
              <xsd:all>
                <xsd:element ref="ns2:SharedWithUsers" minOccurs="0"/>
                <xsd:element ref="ns3:SharingHintHash" minOccurs="0"/>
                <xsd:element ref="ns2:SharedWithDetails" minOccurs="0"/>
                <xsd:element ref="ns1:_dlc_Exempt" minOccurs="0"/>
                <xsd:element ref="ns3:LastSharedByUser" minOccurs="0"/>
                <xsd:element ref="ns3:LastSharedBy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11" nillable="true" ma:displayName="Exempt from Policy" ma:description=""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0a86418-2b64-471f-9481-49bf08eb0dd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f65bb1f-ea05-496a-8d40-636bcb76c6ea" elementFormDefault="qualified">
    <xsd:import namespace="http://schemas.microsoft.com/office/2006/documentManagement/types"/>
    <xsd:import namespace="http://schemas.microsoft.com/office/infopath/2007/PartnerControls"/>
    <xsd:element name="SharingHintHash" ma:index="9" nillable="true" ma:displayName="Sharing Hint Hash" ma:internalName="SharingHintHash" ma:readOnly="true">
      <xsd:simpleType>
        <xsd:restriction base="dms:Text"/>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p:Policy xmlns:p="office.server.policy" id="" local="true">
  <p:Name>Document</p:Name>
  <p:Description/>
  <p:Statement/>
  <p:PolicyItems>
    <p:PolicyItem featureId="Microsoft.Office.RecordsManagement.PolicyFeatures.PolicyAudit" staticId="0x0101000D2BAD2563FE2143841BCE7C674FABCC|-421390505" UniqueId="54686bcb-c9ee-4bc5-aaf3-2fd9e99d5a0e">
      <p:Name>Auditing</p:Name>
      <p:Description>Audits user actions on documents and list items to the Audit Log.</p:Description>
      <p:CustomData>
        <Audit>
          <Update/>
          <DeleteRestore/>
        </Audit>
      </p:CustomData>
    </p:PolicyItem>
  </p:PolicyItems>
</p:Policy>
</file>

<file path=customXml/item4.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0F32D8-1EB3-4911-99F1-68E25688E2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a86418-2b64-471f-9481-49bf08eb0dd7"/>
    <ds:schemaRef ds:uri="1f65bb1f-ea05-496a-8d40-636bcb76c6e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8DBF57AF-D0DD-4DD1-AAB5-5D0E2DF9FBA5}">
  <ds:schemaRefs>
    <ds:schemaRef ds:uri="office.server.policy"/>
  </ds:schemaRefs>
</ds:datastoreItem>
</file>

<file path=customXml/itemProps4.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microsoft.com/sharepoint/v3"/>
    <ds:schemaRef ds:uri="http://schemas.microsoft.com/office/2006/documentManagement/types"/>
    <ds:schemaRef ds:uri="c0a86418-2b64-471f-9481-49bf08eb0dd7"/>
    <ds:schemaRef ds:uri="http://schemas.openxmlformats.org/package/2006/metadata/core-properties"/>
    <ds:schemaRef ds:uri="1f65bb1f-ea05-496a-8d40-636bcb76c6ea"/>
    <ds:schemaRef ds:uri="http://purl.org/dc/elements/1.1/"/>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1147</TotalTime>
  <Words>7921</Words>
  <Application>Microsoft Office PowerPoint</Application>
  <PresentationFormat>Custom</PresentationFormat>
  <Paragraphs>1131</Paragraphs>
  <Slides>92</Slides>
  <Notes>88</Notes>
  <HiddenSlides>7</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92</vt:i4>
      </vt:variant>
    </vt:vector>
  </HeadingPairs>
  <TitlesOfParts>
    <vt:vector size="104" baseType="lpstr">
      <vt:lpstr>Arial</vt:lpstr>
      <vt:lpstr>Calibri</vt:lpstr>
      <vt:lpstr>Consolas</vt:lpstr>
      <vt:lpstr>Segoe</vt:lpstr>
      <vt:lpstr>Segoe UI</vt:lpstr>
      <vt:lpstr>Segoe UI Light</vt:lpstr>
      <vt:lpstr>Segoe UI Semilight</vt:lpstr>
      <vt:lpstr>Times New Roman</vt:lpstr>
      <vt:lpstr>Wingdings</vt:lpstr>
      <vt:lpstr>WHITE TEMPLATE</vt:lpstr>
      <vt:lpstr>COLOR TEMPLATE</vt:lpstr>
      <vt:lpstr>1_COLOR TEMPLATE</vt:lpstr>
      <vt:lpstr>AzureFoundation</vt:lpstr>
      <vt:lpstr>Agenda</vt:lpstr>
      <vt:lpstr>PowerPoint Presentation</vt:lpstr>
      <vt:lpstr>Value Proposition</vt:lpstr>
      <vt:lpstr>PowerPoint Presentation</vt:lpstr>
      <vt:lpstr>AzureFoundation for Nonprofits Problem Statement</vt:lpstr>
      <vt:lpstr>Cloud Value Proposition</vt:lpstr>
      <vt:lpstr>AzureFoundation Value Proposition</vt:lpstr>
      <vt:lpstr>Prerequisites and Checklist</vt:lpstr>
      <vt:lpstr>AzureFoundation Checklist</vt:lpstr>
      <vt:lpstr>The AzureFoundation Modules</vt:lpstr>
      <vt:lpstr>Technology Used in AzureFoundation</vt:lpstr>
      <vt:lpstr>Modules</vt:lpstr>
      <vt:lpstr>Security and Identity</vt:lpstr>
      <vt:lpstr>PowerPoint Presentation</vt:lpstr>
      <vt:lpstr>Securing Privileged Access</vt:lpstr>
      <vt:lpstr>Azure Security Center </vt:lpstr>
      <vt:lpstr>Monitoring and Management</vt:lpstr>
      <vt:lpstr>PowerPoint Presentation</vt:lpstr>
      <vt:lpstr>Common Onboarding Issues and Limitations</vt:lpstr>
      <vt:lpstr>Stakeholder Personas</vt:lpstr>
      <vt:lpstr>Important Information about Account Owners</vt:lpstr>
      <vt:lpstr>Financial Reporting for Enterprise Enrollment</vt:lpstr>
      <vt:lpstr>Financial Setup Using Departments</vt:lpstr>
      <vt:lpstr>Visualization</vt:lpstr>
      <vt:lpstr>Pattern Overview</vt:lpstr>
      <vt:lpstr>Alternative Approaches</vt:lpstr>
      <vt:lpstr>Bill of Materials</vt:lpstr>
      <vt:lpstr>Azure Site Recovery</vt:lpstr>
      <vt:lpstr>Monitoring Azure</vt:lpstr>
      <vt:lpstr>Compute</vt:lpstr>
      <vt:lpstr>List of Patterns:</vt:lpstr>
      <vt:lpstr>Resilient Identity </vt:lpstr>
      <vt:lpstr>Summary of Resilient Identity Workload</vt:lpstr>
      <vt:lpstr>Highly Available SharePoint Farm</vt:lpstr>
      <vt:lpstr>Highly Available Remote Desktop Services </vt:lpstr>
      <vt:lpstr>Networking</vt:lpstr>
      <vt:lpstr>Hybrid Networking</vt:lpstr>
      <vt:lpstr>Hybrid Networking Design</vt:lpstr>
      <vt:lpstr>AzureFoundation with One Region</vt:lpstr>
      <vt:lpstr>AzureFoundation with Two Regions</vt:lpstr>
      <vt:lpstr>AzureFoundation with Four Regions</vt:lpstr>
      <vt:lpstr>AzureFoundation with Redundancy</vt:lpstr>
      <vt:lpstr>Hybrid Network Integration</vt:lpstr>
      <vt:lpstr>Azure Built In Security</vt:lpstr>
      <vt:lpstr>AzureFoundation VNET Design </vt:lpstr>
      <vt:lpstr>AzureFoundation Virtual Network Appliances Justification</vt:lpstr>
      <vt:lpstr>Databases and Storage</vt:lpstr>
      <vt:lpstr>Data Pipeline Pattern</vt:lpstr>
      <vt:lpstr>KeyVault Integrated Storage</vt:lpstr>
      <vt:lpstr>Developer Tools</vt:lpstr>
      <vt:lpstr>Visual Studio Team Services</vt:lpstr>
      <vt:lpstr>Configure AzureFoundation</vt:lpstr>
      <vt:lpstr>Metadata Interview</vt:lpstr>
      <vt:lpstr>Partners who will deploy the AzureFoundation</vt:lpstr>
      <vt:lpstr>Introduction to AzureFoundation Metadata</vt:lpstr>
      <vt:lpstr>What’s in a Pattern</vt:lpstr>
      <vt:lpstr>Compute Build Sheets </vt:lpstr>
      <vt:lpstr>Implement the spreadsheet</vt:lpstr>
      <vt:lpstr>Get a partner!</vt:lpstr>
      <vt:lpstr>Common Concerns:  Storage Account</vt:lpstr>
      <vt:lpstr>Common Concerns:  Virtual Networks</vt:lpstr>
      <vt:lpstr>How to Access Azure</vt:lpstr>
      <vt:lpstr>Portals</vt:lpstr>
      <vt:lpstr>API Access to Azure</vt:lpstr>
      <vt:lpstr>Enterprise Portal</vt:lpstr>
      <vt:lpstr>Account Portal</vt:lpstr>
      <vt:lpstr>Management and Resource Portal</vt:lpstr>
      <vt:lpstr>Azure Storage Explorer </vt:lpstr>
      <vt:lpstr>Future Goals</vt:lpstr>
      <vt:lpstr>Operations</vt:lpstr>
      <vt:lpstr>PowerPoint Presentation</vt:lpstr>
      <vt:lpstr>Microsoft Operations Management Suite (OMS) Simplified IT management for any enterprise  </vt:lpstr>
      <vt:lpstr>Azure Site Recovery  </vt:lpstr>
      <vt:lpstr>Azure Backup  For Physical, Hybrid, and Cloud Environments </vt:lpstr>
      <vt:lpstr>ASM to ARM Migration</vt:lpstr>
      <vt:lpstr>Migrate from ASM to ARM</vt:lpstr>
      <vt:lpstr>Azure Services Overview</vt:lpstr>
      <vt:lpstr>PowerPoint Presentation</vt:lpstr>
      <vt:lpstr>PowerPoint Presentation</vt:lpstr>
      <vt:lpstr>PowerPoint Presentation</vt:lpstr>
      <vt:lpstr>Gartner</vt:lpstr>
      <vt:lpstr>Tools</vt:lpstr>
      <vt:lpstr>PowerPoint Presentation</vt:lpstr>
      <vt:lpstr>Backup slides</vt:lpstr>
      <vt:lpstr>Commercial and Sovereign Cloud Integration</vt:lpstr>
      <vt:lpstr>Azure Commercial and Sovereign Clouds</vt:lpstr>
      <vt:lpstr>Commercial and Government</vt:lpstr>
      <vt:lpstr>Azure Active Directory with a Sovereign Cloud</vt:lpstr>
      <vt:lpstr>MAG Domain Masking Options</vt:lpstr>
      <vt:lpstr>Identity Overview in the MAG</vt:lpstr>
      <vt:lpstr>Why /16 versus /25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AzureFoundation</dc:title>
  <dc:creator>Will St. Germain</dc:creator>
  <cp:lastModifiedBy>Will St. Germain</cp:lastModifiedBy>
  <cp:revision>9</cp:revision>
  <dcterms:created xsi:type="dcterms:W3CDTF">2018-09-18T04:59:43Z</dcterms:created>
  <dcterms:modified xsi:type="dcterms:W3CDTF">2018-10-12T18:01:41Z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willst@microsoft.com</vt:lpwstr>
  </property>
  <property fmtid="{D5CDD505-2E9C-101B-9397-08002B2CF9AE}" pid="5" name="MSIP_Label_f42aa342-8706-4288-bd11-ebb85995028c_SetDate">
    <vt:lpwstr>2018-09-18T05:01:10.8469381Z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